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7" r:id="rId2"/>
    <p:sldId id="258" r:id="rId3"/>
    <p:sldId id="260" r:id="rId4"/>
    <p:sldId id="261" r:id="rId5"/>
    <p:sldId id="259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37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2F3A46-F6E6-484C-8D60-D5DF7D5F24D0}" type="datetimeFigureOut">
              <a:rPr lang="ru-RU" smtClean="0"/>
              <a:pPr/>
              <a:t>18.12.2012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A77AA1-DD11-4B01-A328-88447805405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A77AA1-DD11-4B01-A328-88447805405C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A77AA1-DD11-4B01-A328-88447805405C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A77AA1-DD11-4B01-A328-88447805405C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A77AA1-DD11-4B01-A328-88447805405C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A77AA1-DD11-4B01-A328-88447805405C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A77AA1-DD11-4B01-A328-88447805405C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A77AA1-DD11-4B01-A328-88447805405C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A77AA1-DD11-4B01-A328-88447805405C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A77AA1-DD11-4B01-A328-88447805405C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A77AA1-DD11-4B01-A328-88447805405C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A77AA1-DD11-4B01-A328-88447805405C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A77AA1-DD11-4B01-A328-88447805405C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A77AA1-DD11-4B01-A328-88447805405C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A77AA1-DD11-4B01-A328-88447805405C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A77AA1-DD11-4B01-A328-88447805405C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A77AA1-DD11-4B01-A328-88447805405C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A2597C7-4AD2-499C-9B21-595CF9D47EEE}" type="datetimeFigureOut">
              <a:rPr lang="ru-RU" smtClean="0"/>
              <a:pPr/>
              <a:t>18.12.2012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F852693-3A2A-47A4-A170-3C27B3E096A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2597C7-4AD2-499C-9B21-595CF9D47EEE}" type="datetimeFigureOut">
              <a:rPr lang="ru-RU" smtClean="0"/>
              <a:pPr/>
              <a:t>18.12.2012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852693-3A2A-47A4-A170-3C27B3E096A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2597C7-4AD2-499C-9B21-595CF9D47EEE}" type="datetimeFigureOut">
              <a:rPr lang="ru-RU" smtClean="0"/>
              <a:pPr/>
              <a:t>18.12.2012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852693-3A2A-47A4-A170-3C27B3E096A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2597C7-4AD2-499C-9B21-595CF9D47EEE}" type="datetimeFigureOut">
              <a:rPr lang="ru-RU" smtClean="0"/>
              <a:pPr/>
              <a:t>18.12.2012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852693-3A2A-47A4-A170-3C27B3E096A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2597C7-4AD2-499C-9B21-595CF9D47EEE}" type="datetimeFigureOut">
              <a:rPr lang="ru-RU" smtClean="0"/>
              <a:pPr/>
              <a:t>18.12.2012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852693-3A2A-47A4-A170-3C27B3E096A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2597C7-4AD2-499C-9B21-595CF9D47EEE}" type="datetimeFigureOut">
              <a:rPr lang="ru-RU" smtClean="0"/>
              <a:pPr/>
              <a:t>18.12.2012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852693-3A2A-47A4-A170-3C27B3E096A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2597C7-4AD2-499C-9B21-595CF9D47EEE}" type="datetimeFigureOut">
              <a:rPr lang="ru-RU" smtClean="0"/>
              <a:pPr/>
              <a:t>18.12.2012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852693-3A2A-47A4-A170-3C27B3E096A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2597C7-4AD2-499C-9B21-595CF9D47EEE}" type="datetimeFigureOut">
              <a:rPr lang="ru-RU" smtClean="0"/>
              <a:pPr/>
              <a:t>18.12.2012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852693-3A2A-47A4-A170-3C27B3E096A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2597C7-4AD2-499C-9B21-595CF9D47EEE}" type="datetimeFigureOut">
              <a:rPr lang="ru-RU" smtClean="0"/>
              <a:pPr/>
              <a:t>18.12.2012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852693-3A2A-47A4-A170-3C27B3E096A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8A2597C7-4AD2-499C-9B21-595CF9D47EEE}" type="datetimeFigureOut">
              <a:rPr lang="ru-RU" smtClean="0"/>
              <a:pPr/>
              <a:t>18.12.2012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852693-3A2A-47A4-A170-3C27B3E096A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A2597C7-4AD2-499C-9B21-595CF9D47EEE}" type="datetimeFigureOut">
              <a:rPr lang="ru-RU" smtClean="0"/>
              <a:pPr/>
              <a:t>18.12.2012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F852693-3A2A-47A4-A170-3C27B3E096A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A2597C7-4AD2-499C-9B21-595CF9D47EEE}" type="datetimeFigureOut">
              <a:rPr lang="ru-RU" smtClean="0"/>
              <a:pPr/>
              <a:t>18.12.2012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F852693-3A2A-47A4-A170-3C27B3E096A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4800" i="1" dirty="0" smtClean="0">
                <a:solidFill>
                  <a:srgbClr val="7030A0"/>
                </a:solidFill>
                <a:latin typeface="Century Gothic" pitchFamily="34" charset="0"/>
              </a:rPr>
              <a:t>Упрощение выражений</a:t>
            </a:r>
            <a:endParaRPr lang="ru-RU" sz="4800" i="1" dirty="0">
              <a:solidFill>
                <a:srgbClr val="7030A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3х + 8х; 12у – у.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55 ·25 + 55 · 12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7" name="Содержимое 6" descr="lenakater69.jpg"/>
          <p:cNvPicPr>
            <a:picLocks noGrp="1" noChangeAspect="1"/>
          </p:cNvPicPr>
          <p:nvPr>
            <p:ph sz="quarter" idx="2"/>
          </p:nvPr>
        </p:nvPicPr>
        <p:blipFill>
          <a:blip r:embed="rId3" cstate="email"/>
          <a:stretch>
            <a:fillRect/>
          </a:stretch>
        </p:blipFill>
        <p:spPr>
          <a:xfrm>
            <a:off x="1089793" y="1444625"/>
            <a:ext cx="2775001" cy="3941763"/>
          </a:xfrm>
          <a:prstGeom prst="rect">
            <a:avLst/>
          </a:prstGeom>
        </p:spPr>
      </p:pic>
      <p:pic>
        <p:nvPicPr>
          <p:cNvPr id="8" name="Содержимое 5" descr="znayka_asking_6.jpg"/>
          <p:cNvPicPr>
            <a:picLocks noGrp="1" noChangeAspect="1"/>
          </p:cNvPicPr>
          <p:nvPr>
            <p:ph sz="quarter" idx="4"/>
          </p:nvPr>
        </p:nvPicPr>
        <p:blipFill>
          <a:blip r:embed="rId4" cstate="email"/>
          <a:srcRect/>
          <a:stretch>
            <a:fillRect/>
          </a:stretch>
        </p:blipFill>
        <p:spPr>
          <a:xfrm flipH="1">
            <a:off x="4695039" y="1444625"/>
            <a:ext cx="3941746" cy="3941763"/>
          </a:xfrm>
          <a:prstGeom prst="ellipse">
            <a:avLst/>
          </a:prstGeom>
          <a:ln>
            <a:noFill/>
          </a:ln>
          <a:effectLst>
            <a:softEdge rad="317500"/>
          </a:effectLst>
        </p:spPr>
      </p:pic>
      <p:sp>
        <p:nvSpPr>
          <p:cNvPr id="9" name="TextBox 8"/>
          <p:cNvSpPr txBox="1"/>
          <p:nvPr/>
        </p:nvSpPr>
        <p:spPr>
          <a:xfrm>
            <a:off x="571472" y="6286520"/>
            <a:ext cx="8358246" cy="36933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Учитель: </a:t>
            </a:r>
            <a:r>
              <a:rPr lang="ru-RU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Червякова</a:t>
            </a:r>
            <a:r>
              <a:rPr lang="ru-RU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Ольга Юрьевна МБОУ СОШ № 13 г. Александров</a:t>
            </a:r>
            <a:endParaRPr lang="ru-RU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1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4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45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5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54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  <p:bldP spid="4" grpId="0" build="p" animBg="1"/>
      <p:bldP spid="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sz="half" idx="1"/>
          </p:nvPr>
        </p:nvSpPr>
        <p:spPr>
          <a:xfrm>
            <a:off x="214282" y="1481328"/>
            <a:ext cx="4281518" cy="5376672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ru-RU" sz="4500" b="1" i="1" dirty="0" smtClean="0">
                <a:solidFill>
                  <a:srgbClr val="FFC000"/>
                </a:solidFill>
              </a:rPr>
              <a:t>Цена хризантемы а р. за один цветок, а цена одной розы – на 30 р. больше.</a:t>
            </a:r>
          </a:p>
          <a:p>
            <a:pPr>
              <a:lnSpc>
                <a:spcPct val="170000"/>
              </a:lnSpc>
              <a:buNone/>
            </a:pPr>
            <a:r>
              <a:rPr lang="ru-RU" sz="4500" b="1" i="1" dirty="0" smtClean="0"/>
              <a:t>а) цену розы     </a:t>
            </a:r>
          </a:p>
          <a:p>
            <a:pPr algn="ctr">
              <a:lnSpc>
                <a:spcPct val="170000"/>
              </a:lnSpc>
              <a:buNone/>
            </a:pPr>
            <a:r>
              <a:rPr lang="ru-RU" sz="4500" b="1" i="1" dirty="0" smtClean="0">
                <a:solidFill>
                  <a:srgbClr val="00B050"/>
                </a:solidFill>
              </a:rPr>
              <a:t>а</a:t>
            </a:r>
            <a:r>
              <a:rPr lang="en-US" sz="4500" b="1" i="1" dirty="0" smtClean="0">
                <a:solidFill>
                  <a:srgbClr val="00B050"/>
                </a:solidFill>
              </a:rPr>
              <a:t>+ 30</a:t>
            </a:r>
            <a:endParaRPr lang="ru-RU" sz="4500" b="1" i="1" dirty="0" smtClean="0">
              <a:solidFill>
                <a:srgbClr val="00B050"/>
              </a:solidFill>
            </a:endParaRPr>
          </a:p>
          <a:p>
            <a:pPr>
              <a:lnSpc>
                <a:spcPct val="170000"/>
              </a:lnSpc>
              <a:buNone/>
            </a:pPr>
            <a:r>
              <a:rPr lang="ru-RU" sz="4500" b="1" i="1" dirty="0" smtClean="0"/>
              <a:t>б) стоимость пяти хризантем</a:t>
            </a:r>
          </a:p>
          <a:p>
            <a:pPr algn="ctr">
              <a:lnSpc>
                <a:spcPct val="170000"/>
              </a:lnSpc>
              <a:buNone/>
            </a:pPr>
            <a:r>
              <a:rPr lang="ru-RU" sz="4500" b="1" i="1" dirty="0" smtClean="0">
                <a:solidFill>
                  <a:srgbClr val="00B050"/>
                </a:solidFill>
              </a:rPr>
              <a:t>5а</a:t>
            </a:r>
          </a:p>
          <a:p>
            <a:pPr>
              <a:lnSpc>
                <a:spcPct val="170000"/>
              </a:lnSpc>
              <a:buNone/>
            </a:pPr>
            <a:r>
              <a:rPr lang="ru-RU" sz="4500" b="1" i="1" dirty="0" smtClean="0"/>
              <a:t>в) стоимость трех роз</a:t>
            </a:r>
          </a:p>
          <a:p>
            <a:pPr algn="ctr">
              <a:lnSpc>
                <a:spcPct val="170000"/>
              </a:lnSpc>
              <a:buNone/>
            </a:pPr>
            <a:r>
              <a:rPr lang="ru-RU" sz="4500" b="1" i="1" dirty="0" smtClean="0">
                <a:solidFill>
                  <a:srgbClr val="00B050"/>
                </a:solidFill>
              </a:rPr>
              <a:t>(а+30)∙3</a:t>
            </a:r>
          </a:p>
          <a:p>
            <a:pPr>
              <a:lnSpc>
                <a:spcPct val="170000"/>
              </a:lnSpc>
              <a:buNone/>
            </a:pPr>
            <a:r>
              <a:rPr lang="ru-RU" sz="4500" b="1" i="1" dirty="0" smtClean="0"/>
              <a:t>г) стоимость букета из пяти хризантем и трёх роз</a:t>
            </a:r>
          </a:p>
          <a:p>
            <a:pPr algn="ctr">
              <a:lnSpc>
                <a:spcPct val="170000"/>
              </a:lnSpc>
              <a:buNone/>
            </a:pPr>
            <a:r>
              <a:rPr lang="ru-RU" sz="4500" b="1" i="1" dirty="0" smtClean="0">
                <a:solidFill>
                  <a:srgbClr val="FFFF00"/>
                </a:solidFill>
              </a:rPr>
              <a:t>5а+(а+30)∙3=5а+3а+90=</a:t>
            </a:r>
          </a:p>
          <a:p>
            <a:pPr algn="ctr">
              <a:lnSpc>
                <a:spcPct val="170000"/>
              </a:lnSpc>
              <a:buNone/>
            </a:pPr>
            <a:r>
              <a:rPr lang="ru-RU" sz="4500" b="1" i="1" dirty="0" smtClean="0">
                <a:solidFill>
                  <a:srgbClr val="FFFF00"/>
                </a:solidFill>
              </a:rPr>
              <a:t>8а+90</a:t>
            </a:r>
          </a:p>
          <a:p>
            <a:pPr algn="ctr">
              <a:lnSpc>
                <a:spcPct val="170000"/>
              </a:lnSpc>
              <a:buNone/>
            </a:pPr>
            <a:endParaRPr lang="ru-RU" sz="3200" b="1" i="1" dirty="0" smtClean="0">
              <a:solidFill>
                <a:srgbClr val="00B050"/>
              </a:solidFill>
            </a:endParaRPr>
          </a:p>
          <a:p>
            <a:pPr>
              <a:lnSpc>
                <a:spcPct val="170000"/>
              </a:lnSpc>
              <a:buNone/>
            </a:pPr>
            <a:endParaRPr lang="ru-RU" sz="3200" b="1" i="1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5376672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ru-RU" sz="4500" b="1" i="1" dirty="0" smtClean="0">
                <a:solidFill>
                  <a:srgbClr val="FFC000"/>
                </a:solidFill>
              </a:rPr>
              <a:t>Цена слив </a:t>
            </a:r>
            <a:r>
              <a:rPr lang="ru-RU" sz="4500" b="1" i="1" dirty="0" err="1" smtClean="0">
                <a:solidFill>
                  <a:srgbClr val="FFC000"/>
                </a:solidFill>
              </a:rPr>
              <a:t>х</a:t>
            </a:r>
            <a:r>
              <a:rPr lang="ru-RU" sz="4500" b="1" i="1" dirty="0" smtClean="0">
                <a:solidFill>
                  <a:srgbClr val="FFC000"/>
                </a:solidFill>
              </a:rPr>
              <a:t> р. за 1 кг, а алыча стоит  на 7 р. дешевле.</a:t>
            </a:r>
          </a:p>
          <a:p>
            <a:pPr>
              <a:lnSpc>
                <a:spcPct val="160000"/>
              </a:lnSpc>
              <a:buNone/>
            </a:pPr>
            <a:r>
              <a:rPr lang="ru-RU" sz="4500" b="1" i="1" dirty="0" smtClean="0"/>
              <a:t>а) цену алычи   </a:t>
            </a:r>
          </a:p>
          <a:p>
            <a:pPr algn="ctr">
              <a:lnSpc>
                <a:spcPct val="160000"/>
              </a:lnSpc>
              <a:buNone/>
            </a:pPr>
            <a:r>
              <a:rPr lang="ru-RU" sz="4500" b="1" i="1" dirty="0" smtClean="0">
                <a:solidFill>
                  <a:srgbClr val="00B050"/>
                </a:solidFill>
              </a:rPr>
              <a:t>Х-7</a:t>
            </a:r>
          </a:p>
          <a:p>
            <a:pPr algn="ctr">
              <a:lnSpc>
                <a:spcPct val="160000"/>
              </a:lnSpc>
              <a:buNone/>
            </a:pPr>
            <a:r>
              <a:rPr lang="ru-RU" sz="4500" b="1" i="1" dirty="0" smtClean="0"/>
              <a:t>б) стоимость двух килограмм слив     </a:t>
            </a:r>
            <a:r>
              <a:rPr lang="ru-RU" sz="4500" b="1" i="1" dirty="0" smtClean="0">
                <a:solidFill>
                  <a:srgbClr val="00B050"/>
                </a:solidFill>
              </a:rPr>
              <a:t>2х</a:t>
            </a:r>
          </a:p>
          <a:p>
            <a:pPr algn="ctr">
              <a:lnSpc>
                <a:spcPct val="160000"/>
              </a:lnSpc>
              <a:buNone/>
            </a:pPr>
            <a:r>
              <a:rPr lang="ru-RU" sz="4500" b="1" i="1" dirty="0" smtClean="0"/>
              <a:t>в) стоимость шести килограмм алычи    </a:t>
            </a:r>
            <a:r>
              <a:rPr lang="ru-RU" sz="4500" b="1" i="1" dirty="0" smtClean="0">
                <a:solidFill>
                  <a:srgbClr val="00B050"/>
                </a:solidFill>
              </a:rPr>
              <a:t>(х-7)∙6</a:t>
            </a:r>
          </a:p>
          <a:p>
            <a:pPr>
              <a:lnSpc>
                <a:spcPct val="160000"/>
              </a:lnSpc>
              <a:buNone/>
            </a:pPr>
            <a:r>
              <a:rPr lang="ru-RU" sz="4500" b="1" i="1" dirty="0" smtClean="0"/>
              <a:t>г) стоимость двух килограмм слив и шести килограммов алычи вместе</a:t>
            </a:r>
          </a:p>
          <a:p>
            <a:pPr algn="ctr">
              <a:lnSpc>
                <a:spcPct val="160000"/>
              </a:lnSpc>
              <a:buNone/>
            </a:pPr>
            <a:r>
              <a:rPr lang="ru-RU" sz="4500" b="1" i="1" dirty="0" smtClean="0">
                <a:solidFill>
                  <a:srgbClr val="FFFF00"/>
                </a:solidFill>
              </a:rPr>
              <a:t>2х+(х-7)∙6=2х+6х-42=8х-42</a:t>
            </a:r>
          </a:p>
          <a:p>
            <a:pPr>
              <a:lnSpc>
                <a:spcPct val="160000"/>
              </a:lnSpc>
              <a:buNone/>
            </a:pPr>
            <a:endParaRPr lang="ru-RU" sz="3200" b="1" i="1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i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Запишите</a:t>
            </a:r>
            <a:r>
              <a:rPr lang="en-US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US" i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на</a:t>
            </a:r>
            <a:r>
              <a:rPr lang="en-US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US" i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математическом</a:t>
            </a:r>
            <a:r>
              <a:rPr lang="en-US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US" i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языке</a:t>
            </a:r>
            <a:r>
              <a:rPr lang="en-US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:</a:t>
            </a:r>
            <a:endParaRPr lang="ru-RU" i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42844" y="785794"/>
            <a:ext cx="904849" cy="678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500166" y="785794"/>
            <a:ext cx="928694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000760" y="785794"/>
            <a:ext cx="857256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7072330" y="785794"/>
            <a:ext cx="857246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8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7" dur="8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8" dur="8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8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9" dur="8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0" dur="8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8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6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4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1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2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3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3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4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5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0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1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2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7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8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9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686304" cy="537667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3200" b="1" i="1" dirty="0" smtClean="0">
                <a:solidFill>
                  <a:srgbClr val="92D050"/>
                </a:solidFill>
              </a:rPr>
              <a:t>5х + 8х при </a:t>
            </a:r>
            <a:r>
              <a:rPr lang="ru-RU" sz="3200" b="1" i="1" dirty="0" err="1" smtClean="0">
                <a:solidFill>
                  <a:srgbClr val="92D050"/>
                </a:solidFill>
              </a:rPr>
              <a:t>х</a:t>
            </a:r>
            <a:r>
              <a:rPr lang="ru-RU" sz="3200" b="1" i="1" dirty="0" smtClean="0">
                <a:solidFill>
                  <a:srgbClr val="92D050"/>
                </a:solidFill>
              </a:rPr>
              <a:t> = 13</a:t>
            </a:r>
          </a:p>
          <a:p>
            <a:pPr>
              <a:buNone/>
            </a:pPr>
            <a:endParaRPr lang="ru-RU" sz="3200" b="1" i="1" dirty="0" smtClean="0">
              <a:solidFill>
                <a:srgbClr val="92D050"/>
              </a:solidFill>
            </a:endParaRPr>
          </a:p>
          <a:p>
            <a:pPr>
              <a:buNone/>
            </a:pPr>
            <a:r>
              <a:rPr lang="ru-RU" sz="3200" b="1" i="1" dirty="0" smtClean="0">
                <a:solidFill>
                  <a:srgbClr val="92D050"/>
                </a:solidFill>
              </a:rPr>
              <a:t>12у – 6у при у = 6</a:t>
            </a:r>
          </a:p>
          <a:p>
            <a:pPr>
              <a:buNone/>
            </a:pPr>
            <a:endParaRPr lang="ru-RU" sz="3200" b="1" i="1" dirty="0" smtClean="0">
              <a:solidFill>
                <a:srgbClr val="92D050"/>
              </a:solidFill>
            </a:endParaRPr>
          </a:p>
          <a:p>
            <a:pPr>
              <a:buNone/>
            </a:pPr>
            <a:r>
              <a:rPr lang="ru-RU" sz="3200" b="1" i="1" dirty="0" smtClean="0">
                <a:solidFill>
                  <a:srgbClr val="92D050"/>
                </a:solidFill>
              </a:rPr>
              <a:t>9а + 7а при а = 16</a:t>
            </a:r>
          </a:p>
          <a:p>
            <a:pPr>
              <a:buNone/>
            </a:pPr>
            <a:endParaRPr lang="ru-RU" sz="3200" b="1" i="1" dirty="0" smtClean="0">
              <a:solidFill>
                <a:srgbClr val="92D050"/>
              </a:solidFill>
            </a:endParaRPr>
          </a:p>
          <a:p>
            <a:pPr>
              <a:buNone/>
            </a:pPr>
            <a:r>
              <a:rPr lang="ru-RU" sz="3200" b="1" i="1" dirty="0" smtClean="0">
                <a:solidFill>
                  <a:srgbClr val="92D050"/>
                </a:solidFill>
              </a:rPr>
              <a:t>39х – 5х -4х + 28 </a:t>
            </a:r>
          </a:p>
          <a:p>
            <a:pPr algn="ctr">
              <a:buNone/>
            </a:pPr>
            <a:r>
              <a:rPr lang="ru-RU" sz="3200" b="1" i="1" dirty="0" smtClean="0">
                <a:solidFill>
                  <a:srgbClr val="92D050"/>
                </a:solidFill>
              </a:rPr>
              <a:t>при </a:t>
            </a:r>
            <a:r>
              <a:rPr lang="ru-RU" sz="3200" b="1" i="1" dirty="0" err="1" smtClean="0">
                <a:solidFill>
                  <a:srgbClr val="92D050"/>
                </a:solidFill>
              </a:rPr>
              <a:t>х</a:t>
            </a:r>
            <a:r>
              <a:rPr lang="ru-RU" sz="3200" b="1" i="1" dirty="0" smtClean="0">
                <a:solidFill>
                  <a:srgbClr val="92D050"/>
                </a:solidFill>
              </a:rPr>
              <a:t> = 3</a:t>
            </a:r>
          </a:p>
          <a:p>
            <a:pPr>
              <a:buNone/>
            </a:pPr>
            <a:endParaRPr lang="ru-RU" sz="3200" b="1" i="1" dirty="0" smtClean="0">
              <a:solidFill>
                <a:srgbClr val="92D050"/>
              </a:solidFill>
            </a:endParaRPr>
          </a:p>
          <a:p>
            <a:pPr>
              <a:buNone/>
            </a:pPr>
            <a:r>
              <a:rPr lang="ru-RU" sz="3200" b="1" i="1" dirty="0" smtClean="0">
                <a:solidFill>
                  <a:srgbClr val="92D050"/>
                </a:solidFill>
              </a:rPr>
              <a:t>28 у – 18у + 6у </a:t>
            </a:r>
          </a:p>
          <a:p>
            <a:pPr algn="ctr">
              <a:buNone/>
            </a:pPr>
            <a:r>
              <a:rPr lang="ru-RU" sz="3200" b="1" i="1" dirty="0" smtClean="0">
                <a:solidFill>
                  <a:srgbClr val="92D050"/>
                </a:solidFill>
              </a:rPr>
              <a:t>при у = 2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i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Упростите выражение и найдите его значение:</a:t>
            </a:r>
            <a:endParaRPr lang="ru-RU" i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5" name="Содержимое 4" descr="1864200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643570" y="1500174"/>
            <a:ext cx="3071834" cy="492922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4" dur="8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5" dur="8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8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1" dur="8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2" dur="8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8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sz="half" idx="1"/>
          </p:nvPr>
        </p:nvSpPr>
        <p:spPr>
          <a:xfrm>
            <a:off x="457200" y="1071546"/>
            <a:ext cx="4038600" cy="557216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5х + 8х=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smtClean="0">
                <a:solidFill>
                  <a:srgbClr val="FFFF00"/>
                </a:solidFill>
              </a:rPr>
              <a:t>(5 + 8)</a:t>
            </a:r>
            <a:r>
              <a:rPr lang="ru-RU" dirty="0" err="1" smtClean="0">
                <a:solidFill>
                  <a:srgbClr val="FFFF00"/>
                </a:solidFill>
              </a:rPr>
              <a:t>х</a:t>
            </a:r>
            <a:r>
              <a:rPr lang="ru-RU" dirty="0" smtClean="0">
                <a:solidFill>
                  <a:srgbClr val="FFFF00"/>
                </a:solidFill>
              </a:rPr>
              <a:t> = 13х</a:t>
            </a:r>
          </a:p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если </a:t>
            </a:r>
            <a:r>
              <a:rPr lang="ru-RU" dirty="0" err="1" smtClean="0">
                <a:solidFill>
                  <a:srgbClr val="FFFF00"/>
                </a:solidFill>
              </a:rPr>
              <a:t>х</a:t>
            </a:r>
            <a:r>
              <a:rPr lang="ru-RU" dirty="0" smtClean="0">
                <a:solidFill>
                  <a:srgbClr val="FFFF00"/>
                </a:solidFill>
              </a:rPr>
              <a:t> = 13,</a:t>
            </a:r>
          </a:p>
          <a:p>
            <a:pPr>
              <a:buNone/>
            </a:pPr>
            <a:r>
              <a:rPr lang="ru-RU" dirty="0" smtClean="0">
                <a:solidFill>
                  <a:srgbClr val="00B050"/>
                </a:solidFill>
              </a:rPr>
              <a:t>то 13 ∙ 13 =169</a:t>
            </a:r>
          </a:p>
          <a:p>
            <a:pPr>
              <a:buNone/>
            </a:pPr>
            <a:r>
              <a:rPr lang="ru-RU" dirty="0" smtClean="0"/>
              <a:t>12у – 6у=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smtClean="0">
                <a:solidFill>
                  <a:srgbClr val="FFFF00"/>
                </a:solidFill>
              </a:rPr>
              <a:t>(12 - 6)у = 6у </a:t>
            </a:r>
          </a:p>
          <a:p>
            <a:pPr>
              <a:buNone/>
            </a:pPr>
            <a:r>
              <a:rPr lang="ru-RU" dirty="0" smtClean="0">
                <a:solidFill>
                  <a:srgbClr val="00B050"/>
                </a:solidFill>
              </a:rPr>
              <a:t>если у = 6, </a:t>
            </a:r>
          </a:p>
          <a:p>
            <a:pPr>
              <a:buNone/>
            </a:pPr>
            <a:r>
              <a:rPr lang="ru-RU" dirty="0" smtClean="0">
                <a:solidFill>
                  <a:srgbClr val="00B050"/>
                </a:solidFill>
              </a:rPr>
              <a:t>то 6 ∙ 6= 36 </a:t>
            </a:r>
          </a:p>
          <a:p>
            <a:pPr>
              <a:buNone/>
            </a:pPr>
            <a:r>
              <a:rPr lang="ru-RU" dirty="0" smtClean="0"/>
              <a:t>9а + 7а = </a:t>
            </a:r>
          </a:p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(9 +7)а = 16а</a:t>
            </a:r>
          </a:p>
          <a:p>
            <a:pPr>
              <a:buNone/>
            </a:pPr>
            <a:r>
              <a:rPr lang="ru-RU" dirty="0" smtClean="0">
                <a:solidFill>
                  <a:srgbClr val="00B050"/>
                </a:solidFill>
              </a:rPr>
              <a:t>если а = 16,</a:t>
            </a:r>
          </a:p>
          <a:p>
            <a:pPr>
              <a:buNone/>
            </a:pPr>
            <a:r>
              <a:rPr lang="ru-RU" dirty="0" smtClean="0">
                <a:solidFill>
                  <a:srgbClr val="00B050"/>
                </a:solidFill>
              </a:rPr>
              <a:t> то 16 ∙ 16 =256</a:t>
            </a:r>
          </a:p>
          <a:p>
            <a:pPr>
              <a:buNone/>
            </a:pPr>
            <a:endParaRPr lang="ru-RU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ru-RU" dirty="0" smtClean="0">
              <a:solidFill>
                <a:srgbClr val="C00000"/>
              </a:solidFill>
            </a:endParaRPr>
          </a:p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4643438" y="1214398"/>
            <a:ext cx="4038600" cy="564360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39х – 5х -4х + 28= </a:t>
            </a:r>
            <a:r>
              <a:rPr lang="ru-RU" dirty="0" smtClean="0">
                <a:solidFill>
                  <a:srgbClr val="FFFF00"/>
                </a:solidFill>
              </a:rPr>
              <a:t>(39 – 5 – 4)</a:t>
            </a:r>
            <a:r>
              <a:rPr lang="ru-RU" dirty="0" err="1" smtClean="0">
                <a:solidFill>
                  <a:srgbClr val="FFFF00"/>
                </a:solidFill>
              </a:rPr>
              <a:t>х</a:t>
            </a:r>
            <a:r>
              <a:rPr lang="ru-RU" dirty="0" smtClean="0">
                <a:solidFill>
                  <a:srgbClr val="FFFF00"/>
                </a:solidFill>
              </a:rPr>
              <a:t> + 28 =30х +28</a:t>
            </a:r>
          </a:p>
          <a:p>
            <a:pPr>
              <a:buNone/>
            </a:pPr>
            <a:r>
              <a:rPr lang="ru-RU" dirty="0" smtClean="0">
                <a:solidFill>
                  <a:srgbClr val="00B050"/>
                </a:solidFill>
              </a:rPr>
              <a:t>если </a:t>
            </a:r>
            <a:r>
              <a:rPr lang="ru-RU" dirty="0" err="1" smtClean="0">
                <a:solidFill>
                  <a:srgbClr val="00B050"/>
                </a:solidFill>
              </a:rPr>
              <a:t>х</a:t>
            </a:r>
            <a:r>
              <a:rPr lang="ru-RU" dirty="0" smtClean="0">
                <a:solidFill>
                  <a:srgbClr val="00B050"/>
                </a:solidFill>
              </a:rPr>
              <a:t> = 3, </a:t>
            </a:r>
          </a:p>
          <a:p>
            <a:pPr>
              <a:buNone/>
            </a:pPr>
            <a:r>
              <a:rPr lang="ru-RU" dirty="0" smtClean="0">
                <a:solidFill>
                  <a:srgbClr val="00B050"/>
                </a:solidFill>
              </a:rPr>
              <a:t>то 30 ∙ 3 +28= 118</a:t>
            </a:r>
          </a:p>
          <a:p>
            <a:pPr>
              <a:buNone/>
            </a:pPr>
            <a:r>
              <a:rPr lang="ru-RU" dirty="0" smtClean="0"/>
              <a:t>28 у – 18у + 6у=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smtClean="0">
                <a:solidFill>
                  <a:srgbClr val="FFFF00"/>
                </a:solidFill>
              </a:rPr>
              <a:t>(28 – 18 + 6)у =16у </a:t>
            </a:r>
          </a:p>
          <a:p>
            <a:pPr>
              <a:buNone/>
            </a:pPr>
            <a:r>
              <a:rPr lang="ru-RU" dirty="0" smtClean="0">
                <a:solidFill>
                  <a:srgbClr val="00B050"/>
                </a:solidFill>
              </a:rPr>
              <a:t>если у = 2, </a:t>
            </a:r>
          </a:p>
          <a:p>
            <a:pPr>
              <a:buNone/>
            </a:pPr>
            <a:r>
              <a:rPr lang="ru-RU" dirty="0" smtClean="0">
                <a:solidFill>
                  <a:srgbClr val="00B050"/>
                </a:solidFill>
              </a:rPr>
              <a:t>то 16 ∙ 2 = 32</a:t>
            </a:r>
          </a:p>
          <a:p>
            <a:pPr>
              <a:buNone/>
            </a:pPr>
            <a:endParaRPr lang="ru-RU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000" i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Проверка:</a:t>
            </a:r>
            <a:endParaRPr lang="ru-RU" sz="6000" i="1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5" name="Содержимое 4" descr="1864200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7286644" y="4857760"/>
            <a:ext cx="1428760" cy="17859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4" dur="8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5" dur="8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8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1" dur="8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2" dur="8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8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8" dur="8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9" dur="8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8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5" dur="8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6" dur="8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8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2" dur="8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3" dur="8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8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9" dur="8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0" dur="8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" dur="8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6" dur="8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7" dur="8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8" dur="8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3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4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0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1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2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7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8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9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4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5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6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1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2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3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8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9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0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5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6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7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sz="half" idx="1"/>
          </p:nvPr>
        </p:nvSpPr>
        <p:spPr>
          <a:xfrm>
            <a:off x="457200" y="1142984"/>
            <a:ext cx="4038600" cy="4864307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4х + 3х = 77</a:t>
            </a:r>
          </a:p>
          <a:p>
            <a:pPr>
              <a:buNone/>
            </a:pPr>
            <a:r>
              <a:rPr lang="ru-RU" dirty="0" smtClean="0"/>
              <a:t>7х = 77</a:t>
            </a:r>
          </a:p>
          <a:p>
            <a:pPr>
              <a:buNone/>
            </a:pPr>
            <a:r>
              <a:rPr lang="ru-RU" dirty="0" smtClean="0"/>
              <a:t>х = 77 : 7</a:t>
            </a:r>
          </a:p>
          <a:p>
            <a:pPr>
              <a:buNone/>
            </a:pPr>
            <a:r>
              <a:rPr lang="ru-RU" dirty="0" smtClean="0"/>
              <a:t>х = 11</a:t>
            </a:r>
          </a:p>
          <a:p>
            <a:pPr>
              <a:buNone/>
            </a:pPr>
            <a:r>
              <a:rPr lang="ru-RU" dirty="0" smtClean="0"/>
              <a:t>Ответ: 11.</a:t>
            </a:r>
          </a:p>
          <a:p>
            <a:pPr>
              <a:buNone/>
            </a:pPr>
            <a:r>
              <a:rPr lang="ru-RU" dirty="0" smtClean="0"/>
              <a:t>30у – 2 у = 532</a:t>
            </a:r>
          </a:p>
          <a:p>
            <a:pPr>
              <a:buNone/>
            </a:pPr>
            <a:r>
              <a:rPr lang="ru-RU" dirty="0" smtClean="0"/>
              <a:t>28у = 532</a:t>
            </a:r>
          </a:p>
          <a:p>
            <a:pPr>
              <a:buNone/>
            </a:pPr>
            <a:r>
              <a:rPr lang="ru-RU" dirty="0" smtClean="0"/>
              <a:t>у = 532 : 28</a:t>
            </a:r>
          </a:p>
          <a:p>
            <a:pPr>
              <a:buNone/>
            </a:pPr>
            <a:r>
              <a:rPr lang="ru-RU" dirty="0" smtClean="0"/>
              <a:t>у = 19</a:t>
            </a:r>
          </a:p>
          <a:p>
            <a:pPr>
              <a:buNone/>
            </a:pPr>
            <a:r>
              <a:rPr lang="ru-RU" dirty="0" smtClean="0"/>
              <a:t>Ответ: 19.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4648200" y="1142984"/>
            <a:ext cx="4038600" cy="4864307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19х – 3х + 5 = 133</a:t>
            </a:r>
          </a:p>
          <a:p>
            <a:pPr>
              <a:buNone/>
            </a:pPr>
            <a:r>
              <a:rPr lang="ru-RU" dirty="0" smtClean="0"/>
              <a:t>16х + 5 = 133</a:t>
            </a:r>
          </a:p>
          <a:p>
            <a:pPr>
              <a:buNone/>
            </a:pPr>
            <a:r>
              <a:rPr lang="ru-RU" dirty="0" smtClean="0"/>
              <a:t>16х = 133 – 5</a:t>
            </a:r>
          </a:p>
          <a:p>
            <a:pPr>
              <a:buNone/>
            </a:pPr>
            <a:r>
              <a:rPr lang="ru-RU" dirty="0" smtClean="0"/>
              <a:t>16х = 128</a:t>
            </a:r>
          </a:p>
          <a:p>
            <a:pPr>
              <a:buNone/>
            </a:pPr>
            <a:r>
              <a:rPr lang="ru-RU" dirty="0" err="1" smtClean="0"/>
              <a:t>х</a:t>
            </a:r>
            <a:r>
              <a:rPr lang="ru-RU" dirty="0" smtClean="0"/>
              <a:t> = 128 : 16</a:t>
            </a:r>
          </a:p>
          <a:p>
            <a:pPr>
              <a:buNone/>
            </a:pPr>
            <a:r>
              <a:rPr lang="ru-RU" dirty="0" err="1" smtClean="0"/>
              <a:t>х</a:t>
            </a:r>
            <a:r>
              <a:rPr lang="ru-RU" dirty="0" smtClean="0"/>
              <a:t> = 8</a:t>
            </a:r>
          </a:p>
          <a:p>
            <a:pPr>
              <a:buNone/>
            </a:pPr>
            <a:r>
              <a:rPr lang="ru-RU" dirty="0" smtClean="0"/>
              <a:t>Ответ: 8.</a:t>
            </a:r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714380"/>
          </a:xfrm>
        </p:spPr>
        <p:txBody>
          <a:bodyPr>
            <a:noAutofit/>
          </a:bodyPr>
          <a:lstStyle/>
          <a:p>
            <a:r>
              <a:rPr lang="ru-RU" sz="6000" i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Решите уравнение:</a:t>
            </a:r>
            <a:br>
              <a:rPr lang="ru-RU" sz="6000" i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</a:br>
            <a:endParaRPr lang="ru-RU" sz="6000" i="1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9" name="Содержимое 4"/>
          <p:cNvPicPr>
            <a:picLocks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356" y="3429000"/>
            <a:ext cx="2714644" cy="321471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3" dur="8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4" dur="8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8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0" dur="8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1" dur="8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8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7" dur="8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8" dur="8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8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4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8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9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0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5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6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7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2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3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4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9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0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1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6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7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8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sz="half" idx="1"/>
          </p:nvPr>
        </p:nvSpPr>
        <p:spPr>
          <a:xfrm>
            <a:off x="142844" y="1481328"/>
            <a:ext cx="5143536" cy="537667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200" b="1" i="1" dirty="0" smtClean="0">
                <a:solidFill>
                  <a:srgbClr val="00B050"/>
                </a:solidFill>
              </a:rPr>
              <a:t>В первом ящике было </a:t>
            </a:r>
          </a:p>
          <a:p>
            <a:pPr algn="ctr">
              <a:buNone/>
            </a:pPr>
            <a:r>
              <a:rPr lang="ru-RU" sz="3200" b="1" i="1" dirty="0" smtClean="0">
                <a:solidFill>
                  <a:srgbClr val="00B050"/>
                </a:solidFill>
              </a:rPr>
              <a:t>в 4 раза больше гвоздей, чем во втором. Сколько килограммов гвоздей было в каждом ящике, если во втором ящике было на 54 кг меньше, чем в первом?</a:t>
            </a:r>
            <a:endParaRPr lang="ru-RU" sz="3200" b="1" i="1" dirty="0">
              <a:solidFill>
                <a:srgbClr val="00B050"/>
              </a:solidFill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Решите задачу с помощью уравнения.</a:t>
            </a:r>
            <a:endParaRPr lang="ru-RU" i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357950" y="1428736"/>
            <a:ext cx="1123950" cy="900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57818" y="1428736"/>
            <a:ext cx="11239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29256" y="3643314"/>
            <a:ext cx="11239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572264" y="3643314"/>
            <a:ext cx="1123950" cy="900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xtBox 9"/>
          <p:cNvSpPr txBox="1"/>
          <p:nvPr/>
        </p:nvSpPr>
        <p:spPr>
          <a:xfrm>
            <a:off x="5143504" y="1500174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I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143504" y="3714753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II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429520" y="1643050"/>
            <a:ext cx="857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FF00"/>
                </a:solidFill>
              </a:rPr>
              <a:t>4x</a:t>
            </a:r>
            <a:endParaRPr lang="ru-RU" sz="3600" dirty="0">
              <a:solidFill>
                <a:srgbClr val="FFFF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715272" y="3929066"/>
            <a:ext cx="4683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FF00"/>
                </a:solidFill>
              </a:rPr>
              <a:t>x</a:t>
            </a:r>
            <a:endParaRPr lang="ru-RU" sz="3600" dirty="0">
              <a:solidFill>
                <a:srgbClr val="FFFF00"/>
              </a:solidFill>
            </a:endParaRPr>
          </a:p>
        </p:txBody>
      </p:sp>
      <p:sp>
        <p:nvSpPr>
          <p:cNvPr id="14" name="Выгнутая вправо стрелка 13"/>
          <p:cNvSpPr/>
          <p:nvPr/>
        </p:nvSpPr>
        <p:spPr>
          <a:xfrm>
            <a:off x="8143900" y="1928802"/>
            <a:ext cx="857256" cy="250033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i="1" dirty="0" smtClean="0">
                <a:solidFill>
                  <a:srgbClr val="FFFF00"/>
                </a:solidFill>
              </a:rPr>
              <a:t>на </a:t>
            </a:r>
          </a:p>
          <a:p>
            <a:pPr algn="ctr"/>
            <a:r>
              <a:rPr lang="ru-RU" sz="3200" b="1" i="1" dirty="0" smtClean="0">
                <a:solidFill>
                  <a:srgbClr val="FFFF00"/>
                </a:solidFill>
              </a:rPr>
              <a:t>54</a:t>
            </a:r>
          </a:p>
          <a:p>
            <a:pPr algn="ctr"/>
            <a:r>
              <a:rPr lang="ru-RU" sz="3200" b="1" i="1" dirty="0" smtClean="0">
                <a:solidFill>
                  <a:srgbClr val="FFFF00"/>
                </a:solidFill>
              </a:rPr>
              <a:t>кг</a:t>
            </a:r>
            <a:endParaRPr lang="ru-RU" sz="3200" b="1" i="1" dirty="0">
              <a:solidFill>
                <a:srgbClr val="FFFF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929718" y="292893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4857752" y="5103674"/>
            <a:ext cx="407193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4х – </a:t>
            </a:r>
            <a:r>
              <a:rPr lang="ru-RU" dirty="0" err="1" smtClean="0">
                <a:solidFill>
                  <a:srgbClr val="FFFF00"/>
                </a:solidFill>
              </a:rPr>
              <a:t>х</a:t>
            </a:r>
            <a:r>
              <a:rPr lang="ru-RU" dirty="0" smtClean="0">
                <a:solidFill>
                  <a:srgbClr val="FFFF00"/>
                </a:solidFill>
              </a:rPr>
              <a:t> = 54</a:t>
            </a:r>
          </a:p>
          <a:p>
            <a:r>
              <a:rPr lang="ru-RU" dirty="0" smtClean="0">
                <a:solidFill>
                  <a:srgbClr val="FFFF00"/>
                </a:solidFill>
              </a:rPr>
              <a:t>3х = 54</a:t>
            </a:r>
          </a:p>
          <a:p>
            <a:r>
              <a:rPr lang="ru-RU" dirty="0" smtClean="0">
                <a:solidFill>
                  <a:srgbClr val="FFFF00"/>
                </a:solidFill>
              </a:rPr>
              <a:t>х = 54 : 3</a:t>
            </a:r>
          </a:p>
          <a:p>
            <a:r>
              <a:rPr lang="ru-RU" dirty="0" smtClean="0">
                <a:solidFill>
                  <a:srgbClr val="FFFF00"/>
                </a:solidFill>
              </a:rPr>
              <a:t>х = 18</a:t>
            </a:r>
          </a:p>
          <a:p>
            <a:r>
              <a:rPr lang="ru-RU" dirty="0" smtClean="0">
                <a:solidFill>
                  <a:srgbClr val="FFFF00"/>
                </a:solidFill>
              </a:rPr>
              <a:t>Если </a:t>
            </a:r>
            <a:r>
              <a:rPr lang="ru-RU" dirty="0" err="1" smtClean="0">
                <a:solidFill>
                  <a:srgbClr val="FFFF00"/>
                </a:solidFill>
              </a:rPr>
              <a:t>х</a:t>
            </a:r>
            <a:r>
              <a:rPr lang="ru-RU" dirty="0" smtClean="0">
                <a:solidFill>
                  <a:srgbClr val="FFFF00"/>
                </a:solidFill>
              </a:rPr>
              <a:t> = 18, то 4х = 4 ·18 = 72</a:t>
            </a:r>
          </a:p>
          <a:p>
            <a:r>
              <a:rPr lang="ru-RU" dirty="0" smtClean="0">
                <a:solidFill>
                  <a:srgbClr val="FFFF00"/>
                </a:solidFill>
              </a:rPr>
              <a:t>Ответ: 72 кг и 18 кг.</a:t>
            </a:r>
            <a:endParaRPr lang="ru-RU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9" dur="8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0" dur="8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8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6" dur="8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7" dur="8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8" dur="8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3" dur="8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4" dur="8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5" dur="8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0" dur="8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1" dur="8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" dur="8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7" dur="8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8" dur="8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9" dur="8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4" dur="80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5" dur="80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6" dur="80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0" grpId="0"/>
      <p:bldP spid="11" grpId="0"/>
      <p:bldP spid="12" grpId="0"/>
      <p:bldP spid="13" grpId="0"/>
      <p:bldP spid="1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sz="half" idx="1"/>
          </p:nvPr>
        </p:nvSpPr>
        <p:spPr>
          <a:xfrm>
            <a:off x="214282" y="1481328"/>
            <a:ext cx="5572164" cy="5376672"/>
          </a:xfrm>
        </p:spPr>
        <p:txBody>
          <a:bodyPr/>
          <a:lstStyle/>
          <a:p>
            <a:pPr>
              <a:buNone/>
            </a:pPr>
            <a:r>
              <a:rPr lang="ru-RU" b="1" i="1" dirty="0" smtClean="0"/>
              <a:t>Смесь, состоящая из 3 частей</a:t>
            </a:r>
          </a:p>
          <a:p>
            <a:pPr>
              <a:buNone/>
            </a:pPr>
            <a:r>
              <a:rPr lang="ru-RU" b="1" i="1" dirty="0" smtClean="0"/>
              <a:t>грузинского чая и 4 частей</a:t>
            </a:r>
          </a:p>
          <a:p>
            <a:pPr>
              <a:buNone/>
            </a:pPr>
            <a:r>
              <a:rPr lang="ru-RU" b="1" i="1" dirty="0" smtClean="0"/>
              <a:t>индийского чая, имеет массу</a:t>
            </a:r>
          </a:p>
          <a:p>
            <a:pPr>
              <a:buNone/>
            </a:pPr>
            <a:r>
              <a:rPr lang="ru-RU" b="1" i="1" dirty="0" smtClean="0"/>
              <a:t>210 г. Сколько граммов грузинского чая в этой смеси?</a:t>
            </a:r>
          </a:p>
          <a:p>
            <a:pPr>
              <a:buNone/>
            </a:pPr>
            <a:r>
              <a:rPr lang="ru-RU" b="1" i="1" dirty="0" smtClean="0">
                <a:solidFill>
                  <a:srgbClr val="FF0000"/>
                </a:solidFill>
              </a:rPr>
              <a:t>3у + 4у = 210</a:t>
            </a:r>
          </a:p>
          <a:p>
            <a:pPr>
              <a:buNone/>
            </a:pPr>
            <a:r>
              <a:rPr lang="ru-RU" b="1" i="1" dirty="0" smtClean="0">
                <a:solidFill>
                  <a:srgbClr val="FF0000"/>
                </a:solidFill>
              </a:rPr>
              <a:t>7у = 210</a:t>
            </a:r>
          </a:p>
          <a:p>
            <a:pPr>
              <a:buNone/>
            </a:pPr>
            <a:r>
              <a:rPr lang="ru-RU" b="1" i="1" dirty="0" smtClean="0">
                <a:solidFill>
                  <a:srgbClr val="FF0000"/>
                </a:solidFill>
              </a:rPr>
              <a:t>у = 210 : 7</a:t>
            </a:r>
          </a:p>
          <a:p>
            <a:pPr>
              <a:buNone/>
            </a:pPr>
            <a:r>
              <a:rPr lang="ru-RU" b="1" i="1" dirty="0" smtClean="0">
                <a:solidFill>
                  <a:srgbClr val="FF0000"/>
                </a:solidFill>
              </a:rPr>
              <a:t>у = 30</a:t>
            </a:r>
          </a:p>
          <a:p>
            <a:pPr>
              <a:buNone/>
            </a:pPr>
            <a:r>
              <a:rPr lang="ru-RU" b="1" i="1" dirty="0" smtClean="0">
                <a:solidFill>
                  <a:srgbClr val="FF0000"/>
                </a:solidFill>
              </a:rPr>
              <a:t>Если у = 30, то 3у = 90.</a:t>
            </a:r>
          </a:p>
          <a:p>
            <a:pPr>
              <a:buNone/>
            </a:pPr>
            <a:endParaRPr lang="ru-RU" b="1" i="1" dirty="0" smtClean="0"/>
          </a:p>
          <a:p>
            <a:pPr>
              <a:buNone/>
            </a:pPr>
            <a:endParaRPr lang="ru-RU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5715008" y="1481328"/>
            <a:ext cx="3428992" cy="5376672"/>
          </a:xfrm>
        </p:spPr>
        <p:txBody>
          <a:bodyPr/>
          <a:lstStyle/>
          <a:p>
            <a:pPr>
              <a:buNone/>
            </a:pPr>
            <a:r>
              <a:rPr lang="ru-RU" b="1" i="1" dirty="0" smtClean="0">
                <a:solidFill>
                  <a:srgbClr val="00B0F0"/>
                </a:solidFill>
              </a:rPr>
              <a:t>Пусть масса одной части </a:t>
            </a:r>
            <a:r>
              <a:rPr lang="ru-RU" b="1" i="1" dirty="0" smtClean="0">
                <a:solidFill>
                  <a:srgbClr val="FF0000"/>
                </a:solidFill>
              </a:rPr>
              <a:t>у </a:t>
            </a:r>
            <a:r>
              <a:rPr lang="ru-RU" b="1" i="1" dirty="0" smtClean="0">
                <a:solidFill>
                  <a:srgbClr val="00B0F0"/>
                </a:solidFill>
              </a:rPr>
              <a:t>граммов.</a:t>
            </a:r>
          </a:p>
          <a:p>
            <a:pPr>
              <a:buNone/>
            </a:pPr>
            <a:endParaRPr lang="ru-RU" b="1" i="1" dirty="0" smtClean="0">
              <a:solidFill>
                <a:srgbClr val="00B0F0"/>
              </a:solidFill>
            </a:endParaRPr>
          </a:p>
          <a:p>
            <a:pPr>
              <a:buNone/>
            </a:pPr>
            <a:r>
              <a:rPr lang="ru-RU" b="1" i="1" dirty="0" smtClean="0">
                <a:solidFill>
                  <a:srgbClr val="00B0F0"/>
                </a:solidFill>
              </a:rPr>
              <a:t>           3у г.</a:t>
            </a:r>
          </a:p>
          <a:p>
            <a:pPr>
              <a:buNone/>
            </a:pPr>
            <a:r>
              <a:rPr lang="ru-RU" b="1" i="1" dirty="0" smtClean="0">
                <a:solidFill>
                  <a:srgbClr val="00B0F0"/>
                </a:solidFill>
              </a:rPr>
              <a:t>                     210</a:t>
            </a:r>
          </a:p>
          <a:p>
            <a:pPr>
              <a:buNone/>
            </a:pPr>
            <a:r>
              <a:rPr lang="ru-RU" b="1" i="1" dirty="0" smtClean="0">
                <a:solidFill>
                  <a:srgbClr val="00B0F0"/>
                </a:solidFill>
              </a:rPr>
              <a:t>                       г.</a:t>
            </a:r>
          </a:p>
          <a:p>
            <a:pPr>
              <a:buNone/>
            </a:pPr>
            <a:r>
              <a:rPr lang="ru-RU" b="1" i="1" dirty="0" smtClean="0">
                <a:solidFill>
                  <a:srgbClr val="00B0F0"/>
                </a:solidFill>
              </a:rPr>
              <a:t>           4у г.           </a:t>
            </a:r>
            <a:endParaRPr lang="ru-RU" b="1" i="1" dirty="0">
              <a:solidFill>
                <a:srgbClr val="00B0F0"/>
              </a:solidFill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Решите задачу с помощью уравнения.</a:t>
            </a:r>
            <a:endParaRPr lang="ru-RU" dirty="0"/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857884" y="4786322"/>
            <a:ext cx="918489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6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786446" y="3357562"/>
            <a:ext cx="918489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TextBox 11"/>
          <p:cNvSpPr txBox="1"/>
          <p:nvPr/>
        </p:nvSpPr>
        <p:spPr>
          <a:xfrm>
            <a:off x="5715008" y="3000372"/>
            <a:ext cx="25003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 smtClean="0">
                <a:solidFill>
                  <a:srgbClr val="00B050"/>
                </a:solidFill>
              </a:rPr>
              <a:t>Грузинский чай</a:t>
            </a:r>
            <a:endParaRPr lang="ru-RU" sz="2000" b="1" i="1" dirty="0">
              <a:solidFill>
                <a:srgbClr val="00B05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715008" y="4286256"/>
            <a:ext cx="26432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 smtClean="0">
                <a:solidFill>
                  <a:srgbClr val="00B050"/>
                </a:solidFill>
              </a:rPr>
              <a:t>Индийский чай</a:t>
            </a:r>
            <a:endParaRPr lang="ru-RU" sz="2000" b="1" i="1" dirty="0">
              <a:solidFill>
                <a:srgbClr val="00B050"/>
              </a:solidFill>
            </a:endParaRPr>
          </a:p>
        </p:txBody>
      </p:sp>
      <p:sp>
        <p:nvSpPr>
          <p:cNvPr id="15" name="Правая фигурная скобка 14"/>
          <p:cNvSpPr/>
          <p:nvPr/>
        </p:nvSpPr>
        <p:spPr>
          <a:xfrm>
            <a:off x="7858148" y="3286124"/>
            <a:ext cx="714380" cy="184309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715140" y="5572140"/>
            <a:ext cx="2214578" cy="1285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7" dur="8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8" dur="8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8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0" dur="8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1" dur="8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" dur="8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7" dur="8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8" dur="8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9" dur="8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4" dur="8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5" dur="8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6" dur="8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1" dur="8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2" dur="8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3" dur="8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8" dur="8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9" dur="8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0" dur="8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5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71538" y="1000108"/>
            <a:ext cx="7643866" cy="58578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Box 2"/>
          <p:cNvSpPr txBox="1"/>
          <p:nvPr/>
        </p:nvSpPr>
        <p:spPr>
          <a:xfrm>
            <a:off x="285720" y="214290"/>
            <a:ext cx="85725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i="1" dirty="0" smtClean="0">
                <a:solidFill>
                  <a:srgbClr val="FF0000"/>
                </a:solidFill>
              </a:rPr>
              <a:t>Удачи на контрольной работе!!!</a:t>
            </a:r>
            <a:endParaRPr lang="ru-RU" sz="3600" b="1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5686436" cy="4525963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2844" y="142852"/>
            <a:ext cx="8729666" cy="1357314"/>
          </a:xfrm>
        </p:spPr>
        <p:txBody>
          <a:bodyPr>
            <a:normAutofit fontScale="90000"/>
          </a:bodyPr>
          <a:lstStyle/>
          <a:p>
            <a:pPr algn="ctr"/>
            <a:r>
              <a:rPr lang="ru-RU" i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Для упрощений выражений используются законы умножения:</a:t>
            </a:r>
            <a:endParaRPr lang="ru-RU" i="1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" name="Выноска-облако 4"/>
          <p:cNvSpPr/>
          <p:nvPr/>
        </p:nvSpPr>
        <p:spPr>
          <a:xfrm>
            <a:off x="500034" y="1285860"/>
            <a:ext cx="5572164" cy="1571636"/>
          </a:xfrm>
          <a:prstGeom prst="cloudCallout">
            <a:avLst>
              <a:gd name="adj1" fmla="val 52419"/>
              <a:gd name="adj2" fmla="val 78733"/>
            </a:avLst>
          </a:prstGeom>
          <a:solidFill>
            <a:schemeClr val="tx2">
              <a:lumMod val="9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i="1" dirty="0" smtClean="0">
                <a:solidFill>
                  <a:srgbClr val="C00000"/>
                </a:solidFill>
              </a:rPr>
              <a:t>Переместительное свойство.</a:t>
            </a:r>
            <a:endParaRPr lang="ru-RU" sz="2800" b="1" i="1" dirty="0">
              <a:solidFill>
                <a:srgbClr val="C00000"/>
              </a:solidFill>
            </a:endParaRPr>
          </a:p>
        </p:txBody>
      </p:sp>
      <p:sp>
        <p:nvSpPr>
          <p:cNvPr id="6" name="Выноска-облако 5"/>
          <p:cNvSpPr/>
          <p:nvPr/>
        </p:nvSpPr>
        <p:spPr>
          <a:xfrm>
            <a:off x="214282" y="2928934"/>
            <a:ext cx="5000660" cy="1571636"/>
          </a:xfrm>
          <a:prstGeom prst="cloudCallout">
            <a:avLst>
              <a:gd name="adj1" fmla="val 69602"/>
              <a:gd name="adj2" fmla="val -9960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i="1" dirty="0" smtClean="0">
                <a:solidFill>
                  <a:srgbClr val="002060"/>
                </a:solidFill>
              </a:rPr>
              <a:t>Сочетательное свойство.</a:t>
            </a:r>
            <a:endParaRPr lang="ru-RU" sz="3200" b="1" i="1" dirty="0">
              <a:solidFill>
                <a:srgbClr val="002060"/>
              </a:solidFill>
            </a:endParaRPr>
          </a:p>
        </p:txBody>
      </p:sp>
      <p:sp>
        <p:nvSpPr>
          <p:cNvPr id="7" name="Выноска-облако 6"/>
          <p:cNvSpPr/>
          <p:nvPr/>
        </p:nvSpPr>
        <p:spPr>
          <a:xfrm>
            <a:off x="642910" y="4572008"/>
            <a:ext cx="5643602" cy="1785950"/>
          </a:xfrm>
          <a:prstGeom prst="cloudCallout">
            <a:avLst>
              <a:gd name="adj1" fmla="val 494830"/>
              <a:gd name="adj2" fmla="val -180262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i="1" dirty="0" smtClean="0">
                <a:solidFill>
                  <a:srgbClr val="00B050"/>
                </a:solidFill>
              </a:rPr>
              <a:t>Распределительное свойство.</a:t>
            </a:r>
            <a:endParaRPr lang="ru-RU" sz="2800" b="1" i="1" dirty="0">
              <a:solidFill>
                <a:srgbClr val="00B050"/>
              </a:solidFill>
            </a:endParaRPr>
          </a:p>
        </p:txBody>
      </p:sp>
      <p:pic>
        <p:nvPicPr>
          <p:cNvPr id="8" name="Содержимое 7"/>
          <p:cNvPicPr>
            <a:picLocks noGrp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6357950" y="1785926"/>
            <a:ext cx="2571768" cy="407196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3357554" y="2500306"/>
            <a:ext cx="5572164" cy="3506985"/>
          </a:xfrm>
        </p:spPr>
        <p:txBody>
          <a:bodyPr/>
          <a:lstStyle/>
          <a:p>
            <a:pPr>
              <a:buNone/>
            </a:pPr>
            <a:r>
              <a:rPr lang="ru-RU" sz="4000" dirty="0" smtClean="0">
                <a:solidFill>
                  <a:srgbClr val="FFFF00"/>
                </a:solidFill>
              </a:rPr>
              <a:t>3х ∙ 5 ∙ 10 = </a:t>
            </a:r>
          </a:p>
          <a:p>
            <a:pPr>
              <a:buNone/>
            </a:pPr>
            <a:r>
              <a:rPr lang="ru-RU" sz="4000" dirty="0" smtClean="0">
                <a:solidFill>
                  <a:srgbClr val="FFFF00"/>
                </a:solidFill>
              </a:rPr>
              <a:t>(3 ∙ 5 ∙ 10)</a:t>
            </a:r>
            <a:r>
              <a:rPr lang="ru-RU" sz="4000" dirty="0" err="1" smtClean="0">
                <a:solidFill>
                  <a:srgbClr val="FFFF00"/>
                </a:solidFill>
              </a:rPr>
              <a:t>х</a:t>
            </a:r>
            <a:r>
              <a:rPr lang="ru-RU" sz="4000" dirty="0" smtClean="0">
                <a:solidFill>
                  <a:srgbClr val="FFFF00"/>
                </a:solidFill>
              </a:rPr>
              <a:t> = 150х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sz="4000" dirty="0" smtClean="0">
                <a:solidFill>
                  <a:srgbClr val="00B0F0"/>
                </a:solidFill>
              </a:rPr>
              <a:t>4 ∙ 2у ∙ 15 =</a:t>
            </a:r>
          </a:p>
          <a:p>
            <a:pPr>
              <a:buNone/>
            </a:pPr>
            <a:r>
              <a:rPr lang="ru-RU" sz="4000" dirty="0" smtClean="0">
                <a:solidFill>
                  <a:srgbClr val="00B0F0"/>
                </a:solidFill>
              </a:rPr>
              <a:t> (4 ∙ 2 ∙ 15)у = 120у  </a:t>
            </a:r>
          </a:p>
          <a:p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221457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i="1" dirty="0" smtClean="0"/>
              <a:t>Для упрощения выражений применяют сочетательное свойство умножения.</a:t>
            </a:r>
            <a:br>
              <a:rPr lang="ru-RU" sz="4400" i="1" dirty="0" smtClean="0"/>
            </a:br>
            <a:endParaRPr lang="ru-RU" i="1" dirty="0"/>
          </a:p>
        </p:txBody>
      </p:sp>
      <p:pic>
        <p:nvPicPr>
          <p:cNvPr id="5" name="Содержимое 4"/>
          <p:cNvPicPr>
            <a:picLocks noGrp="1"/>
          </p:cNvPicPr>
          <p:nvPr>
            <p:ph sz="half"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571472" y="2285992"/>
            <a:ext cx="2714644" cy="321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7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4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43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1785918" y="1481328"/>
            <a:ext cx="6900882" cy="516238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400" b="1" i="1" dirty="0" smtClean="0">
                <a:solidFill>
                  <a:srgbClr val="FFFF00"/>
                </a:solidFill>
              </a:rPr>
              <a:t>15a ∙ 4</a:t>
            </a:r>
            <a:r>
              <a:rPr lang="ru-RU" sz="4400" b="1" i="1" dirty="0" smtClean="0">
                <a:solidFill>
                  <a:srgbClr val="FFFF00"/>
                </a:solidFill>
              </a:rPr>
              <a:t>=</a:t>
            </a:r>
            <a:r>
              <a:rPr lang="en-US" sz="4400" b="1" i="1" dirty="0" smtClean="0">
                <a:solidFill>
                  <a:srgbClr val="FFFF00"/>
                </a:solidFill>
              </a:rPr>
              <a:t> </a:t>
            </a:r>
            <a:endParaRPr lang="ru-RU" sz="4400" b="1" i="1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en-US" sz="4400" b="1" i="1" dirty="0" smtClean="0">
                <a:solidFill>
                  <a:srgbClr val="FFFF00"/>
                </a:solidFill>
              </a:rPr>
              <a:t>3b ∙ 12</a:t>
            </a:r>
            <a:r>
              <a:rPr lang="ru-RU" sz="4400" b="1" i="1" dirty="0" smtClean="0">
                <a:solidFill>
                  <a:srgbClr val="FFFF00"/>
                </a:solidFill>
              </a:rPr>
              <a:t>=</a:t>
            </a:r>
            <a:r>
              <a:rPr lang="en-US" sz="4400" b="1" i="1" dirty="0" smtClean="0">
                <a:solidFill>
                  <a:srgbClr val="FFFF00"/>
                </a:solidFill>
              </a:rPr>
              <a:t> </a:t>
            </a:r>
            <a:endParaRPr lang="ru-RU" sz="4400" b="1" i="1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en-US" sz="4400" b="1" i="1" dirty="0" smtClean="0">
                <a:solidFill>
                  <a:srgbClr val="FFFF00"/>
                </a:solidFill>
              </a:rPr>
              <a:t>17</a:t>
            </a:r>
            <a:r>
              <a:rPr lang="ru-RU" sz="4400" b="1" i="1" dirty="0" smtClean="0">
                <a:solidFill>
                  <a:srgbClr val="FFFF00"/>
                </a:solidFill>
              </a:rPr>
              <a:t> </a:t>
            </a:r>
            <a:r>
              <a:rPr lang="en-US" sz="4400" b="1" i="1" dirty="0" smtClean="0">
                <a:solidFill>
                  <a:srgbClr val="FFFF00"/>
                </a:solidFill>
              </a:rPr>
              <a:t>∙</a:t>
            </a:r>
            <a:r>
              <a:rPr lang="ru-RU" sz="4400" b="1" i="1" dirty="0" smtClean="0">
                <a:solidFill>
                  <a:srgbClr val="FFFF00"/>
                </a:solidFill>
              </a:rPr>
              <a:t> </a:t>
            </a:r>
            <a:r>
              <a:rPr lang="en-US" sz="4400" b="1" i="1" dirty="0" smtClean="0">
                <a:solidFill>
                  <a:srgbClr val="FFFF00"/>
                </a:solidFill>
              </a:rPr>
              <a:t>5b</a:t>
            </a:r>
            <a:r>
              <a:rPr lang="ru-RU" sz="4400" b="1" i="1" dirty="0" smtClean="0">
                <a:solidFill>
                  <a:srgbClr val="FFFF00"/>
                </a:solidFill>
              </a:rPr>
              <a:t>=</a:t>
            </a:r>
          </a:p>
          <a:p>
            <a:pPr>
              <a:buNone/>
            </a:pPr>
            <a:r>
              <a:rPr lang="en-US" sz="4400" b="1" i="1" dirty="0" smtClean="0">
                <a:solidFill>
                  <a:srgbClr val="FFFF00"/>
                </a:solidFill>
              </a:rPr>
              <a:t> 11a ∙ 7</a:t>
            </a:r>
            <a:r>
              <a:rPr lang="ru-RU" sz="4400" b="1" i="1" dirty="0" smtClean="0">
                <a:solidFill>
                  <a:srgbClr val="FFFF00"/>
                </a:solidFill>
              </a:rPr>
              <a:t>=</a:t>
            </a:r>
            <a:r>
              <a:rPr lang="en-US" sz="4400" b="1" i="1" dirty="0" smtClean="0">
                <a:solidFill>
                  <a:srgbClr val="FFFF00"/>
                </a:solidFill>
              </a:rPr>
              <a:t> </a:t>
            </a:r>
            <a:endParaRPr lang="ru-RU" sz="4400" b="1" i="1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en-US" sz="4400" b="1" i="1" dirty="0" smtClean="0">
                <a:solidFill>
                  <a:srgbClr val="FFFF00"/>
                </a:solidFill>
              </a:rPr>
              <a:t> 18 ∙ d ∙ 3</a:t>
            </a:r>
            <a:r>
              <a:rPr lang="ru-RU" sz="4400" b="1" i="1" dirty="0" smtClean="0">
                <a:solidFill>
                  <a:srgbClr val="FFFF00"/>
                </a:solidFill>
              </a:rPr>
              <a:t>=</a:t>
            </a:r>
            <a:r>
              <a:rPr lang="en-US" sz="4400" b="1" i="1" dirty="0" smtClean="0">
                <a:solidFill>
                  <a:srgbClr val="FFFF00"/>
                </a:solidFill>
              </a:rPr>
              <a:t> </a:t>
            </a:r>
            <a:endParaRPr lang="ru-RU" sz="4400" b="1" i="1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en-US" sz="4400" b="1" i="1" dirty="0" smtClean="0">
                <a:solidFill>
                  <a:srgbClr val="FFFF00"/>
                </a:solidFill>
              </a:rPr>
              <a:t>x ∙ 9 ∙ 4 </a:t>
            </a:r>
            <a:r>
              <a:rPr lang="ru-RU" sz="4400" b="1" i="1" dirty="0" smtClean="0">
                <a:solidFill>
                  <a:srgbClr val="FFFF00"/>
                </a:solidFill>
              </a:rPr>
              <a:t>=</a:t>
            </a:r>
            <a:endParaRPr lang="ru-RU" sz="4400" b="1" i="1" dirty="0">
              <a:solidFill>
                <a:srgbClr val="FFFF00"/>
              </a:solidFill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i="1" dirty="0" smtClean="0">
                <a:solidFill>
                  <a:schemeClr val="tx2">
                    <a:lumMod val="75000"/>
                  </a:schemeClr>
                </a:solidFill>
              </a:rPr>
              <a:t>Упростите выражения.</a:t>
            </a:r>
            <a:endParaRPr lang="ru-RU" sz="5400" i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5" name="Содержимое 4"/>
          <p:cNvPicPr>
            <a:picLocks noGrp="1"/>
          </p:cNvPicPr>
          <p:nvPr>
            <p:ph sz="half"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285720" y="2571744"/>
            <a:ext cx="1428760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Овальная выноска 6"/>
          <p:cNvSpPr/>
          <p:nvPr/>
        </p:nvSpPr>
        <p:spPr>
          <a:xfrm>
            <a:off x="5143504" y="2928934"/>
            <a:ext cx="3786214" cy="612648"/>
          </a:xfrm>
          <a:prstGeom prst="wedgeEllipseCallout">
            <a:avLst>
              <a:gd name="adj1" fmla="val -62733"/>
              <a:gd name="adj2" fmla="val 1360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i="1" dirty="0" smtClean="0">
                <a:solidFill>
                  <a:srgbClr val="FF0000"/>
                </a:solidFill>
              </a:rPr>
              <a:t>85b</a:t>
            </a:r>
            <a:endParaRPr lang="ru-RU" sz="3600" b="1" i="1" dirty="0">
              <a:solidFill>
                <a:srgbClr val="FF0000"/>
              </a:solidFill>
            </a:endParaRPr>
          </a:p>
        </p:txBody>
      </p:sp>
      <p:sp>
        <p:nvSpPr>
          <p:cNvPr id="8" name="Овальная выноска 7"/>
          <p:cNvSpPr/>
          <p:nvPr/>
        </p:nvSpPr>
        <p:spPr>
          <a:xfrm>
            <a:off x="5214942" y="2214554"/>
            <a:ext cx="3571900" cy="612648"/>
          </a:xfrm>
          <a:prstGeom prst="wedgeEllipseCallout">
            <a:avLst>
              <a:gd name="adj1" fmla="val -66789"/>
              <a:gd name="adj2" fmla="val 4957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i="1" dirty="0" smtClean="0">
                <a:solidFill>
                  <a:srgbClr val="FF0000"/>
                </a:solidFill>
              </a:rPr>
              <a:t>36</a:t>
            </a:r>
            <a:r>
              <a:rPr lang="en-US" sz="3600" b="1" i="1" dirty="0" smtClean="0">
                <a:solidFill>
                  <a:srgbClr val="FF0000"/>
                </a:solidFill>
              </a:rPr>
              <a:t>b</a:t>
            </a:r>
            <a:endParaRPr lang="ru-RU" sz="3600" b="1" i="1" dirty="0">
              <a:solidFill>
                <a:srgbClr val="FF0000"/>
              </a:solidFill>
            </a:endParaRPr>
          </a:p>
        </p:txBody>
      </p:sp>
      <p:sp>
        <p:nvSpPr>
          <p:cNvPr id="9" name="Овальная выноска 8"/>
          <p:cNvSpPr/>
          <p:nvPr/>
        </p:nvSpPr>
        <p:spPr>
          <a:xfrm>
            <a:off x="5143504" y="3643314"/>
            <a:ext cx="3429024" cy="612648"/>
          </a:xfrm>
          <a:prstGeom prst="wedgeEllipseCallout">
            <a:avLst>
              <a:gd name="adj1" fmla="val -61315"/>
              <a:gd name="adj2" fmla="val -2237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i="1" dirty="0" smtClean="0">
                <a:solidFill>
                  <a:srgbClr val="FF0000"/>
                </a:solidFill>
              </a:rPr>
              <a:t>77a</a:t>
            </a:r>
            <a:endParaRPr lang="ru-RU" sz="3600" b="1" i="1" dirty="0">
              <a:solidFill>
                <a:srgbClr val="FF0000"/>
              </a:solidFill>
            </a:endParaRPr>
          </a:p>
        </p:txBody>
      </p:sp>
      <p:sp>
        <p:nvSpPr>
          <p:cNvPr id="10" name="Овальная выноска 9"/>
          <p:cNvSpPr/>
          <p:nvPr/>
        </p:nvSpPr>
        <p:spPr>
          <a:xfrm>
            <a:off x="5286380" y="1285860"/>
            <a:ext cx="3429024" cy="826962"/>
          </a:xfrm>
          <a:prstGeom prst="wedgeEllipseCallout">
            <a:avLst>
              <a:gd name="adj1" fmla="val -71596"/>
              <a:gd name="adj2" fmla="val 15746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i="1" dirty="0" smtClean="0">
                <a:solidFill>
                  <a:srgbClr val="FF0000"/>
                </a:solidFill>
              </a:rPr>
              <a:t>60а</a:t>
            </a:r>
            <a:endParaRPr lang="ru-RU" sz="4000" b="1" i="1" dirty="0">
              <a:solidFill>
                <a:srgbClr val="FF0000"/>
              </a:solidFill>
            </a:endParaRPr>
          </a:p>
        </p:txBody>
      </p:sp>
      <p:sp>
        <p:nvSpPr>
          <p:cNvPr id="11" name="Овальная выноска 10"/>
          <p:cNvSpPr/>
          <p:nvPr/>
        </p:nvSpPr>
        <p:spPr>
          <a:xfrm>
            <a:off x="5786414" y="4429132"/>
            <a:ext cx="3214742" cy="612648"/>
          </a:xfrm>
          <a:prstGeom prst="wedgeEllipseCallout">
            <a:avLst>
              <a:gd name="adj1" fmla="val -60535"/>
              <a:gd name="adj2" fmla="val 4956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i="1" dirty="0" smtClean="0">
                <a:solidFill>
                  <a:srgbClr val="FF0000"/>
                </a:solidFill>
              </a:rPr>
              <a:t>54d</a:t>
            </a:r>
            <a:endParaRPr lang="ru-RU" sz="3600" b="1" i="1" dirty="0">
              <a:solidFill>
                <a:srgbClr val="FF0000"/>
              </a:solidFill>
            </a:endParaRPr>
          </a:p>
        </p:txBody>
      </p:sp>
      <p:sp>
        <p:nvSpPr>
          <p:cNvPr id="12" name="Овальная выноска 11"/>
          <p:cNvSpPr/>
          <p:nvPr/>
        </p:nvSpPr>
        <p:spPr>
          <a:xfrm>
            <a:off x="5929290" y="5357826"/>
            <a:ext cx="3071866" cy="755524"/>
          </a:xfrm>
          <a:prstGeom prst="wedgeEllipseCallout">
            <a:avLst>
              <a:gd name="adj1" fmla="val -78064"/>
              <a:gd name="adj2" fmla="val -39572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i="1" dirty="0" smtClean="0">
                <a:solidFill>
                  <a:srgbClr val="FF0000"/>
                </a:solidFill>
              </a:rPr>
              <a:t>36x</a:t>
            </a:r>
            <a:endParaRPr lang="ru-RU" sz="3600" b="1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4429124" y="1481328"/>
            <a:ext cx="4257676" cy="5019506"/>
          </a:xfrm>
        </p:spPr>
        <p:txBody>
          <a:bodyPr>
            <a:normAutofit/>
          </a:bodyPr>
          <a:lstStyle/>
          <a:p>
            <a:r>
              <a:rPr lang="ru-RU" sz="2000" dirty="0" smtClean="0">
                <a:solidFill>
                  <a:srgbClr val="FF0000"/>
                </a:solidFill>
              </a:rPr>
              <a:t>относительно вычитания</a:t>
            </a:r>
          </a:p>
          <a:p>
            <a:r>
              <a:rPr lang="ru-RU" dirty="0" smtClean="0">
                <a:latin typeface="Arial" pitchFamily="34" charset="0"/>
                <a:ea typeface="Times New Roman" pitchFamily="18" charset="0"/>
              </a:rPr>
              <a:t> </a:t>
            </a:r>
            <a:r>
              <a:rPr lang="ru-RU" sz="2400" dirty="0" smtClean="0">
                <a:solidFill>
                  <a:srgbClr val="FFFF00"/>
                </a:solidFill>
                <a:latin typeface="Arial" pitchFamily="34" charset="0"/>
                <a:ea typeface="Times New Roman" pitchFamily="18" charset="0"/>
              </a:rPr>
              <a:t>Для того чтобы </a:t>
            </a:r>
            <a:r>
              <a:rPr lang="ru-RU" sz="2400" b="1" dirty="0" smtClean="0">
                <a:solidFill>
                  <a:srgbClr val="FFFF00"/>
                </a:solidFill>
                <a:latin typeface="Arial" pitchFamily="34" charset="0"/>
                <a:ea typeface="Times New Roman" pitchFamily="18" charset="0"/>
              </a:rPr>
              <a:t>умножить разность на число</a:t>
            </a:r>
            <a:r>
              <a:rPr lang="ru-RU" sz="2400" dirty="0" smtClean="0">
                <a:latin typeface="Arial" pitchFamily="34" charset="0"/>
                <a:ea typeface="Times New Roman" pitchFamily="18" charset="0"/>
              </a:rPr>
              <a:t>, можно умножить на это число уменьшаемое и вычитаемое и из первого произведения вычесть второе</a:t>
            </a:r>
          </a:p>
          <a:p>
            <a:endParaRPr lang="ru-RU" dirty="0" smtClean="0">
              <a:latin typeface="Arial" pitchFamily="34" charset="0"/>
            </a:endParaRPr>
          </a:p>
          <a:p>
            <a:r>
              <a:rPr lang="ru-RU" sz="3600" b="1" i="1" dirty="0" smtClean="0">
                <a:solidFill>
                  <a:srgbClr val="92D050"/>
                </a:solidFill>
                <a:latin typeface="Arial" pitchFamily="34" charset="0"/>
              </a:rPr>
              <a:t>(</a:t>
            </a:r>
            <a:r>
              <a:rPr lang="en-US" sz="3600" b="1" i="1" dirty="0" smtClean="0">
                <a:solidFill>
                  <a:srgbClr val="92D050"/>
                </a:solidFill>
                <a:latin typeface="Arial" pitchFamily="34" charset="0"/>
              </a:rPr>
              <a:t>a – b)c = ac - </a:t>
            </a:r>
            <a:r>
              <a:rPr lang="en-US" sz="3600" b="1" i="1" dirty="0" err="1" smtClean="0">
                <a:solidFill>
                  <a:srgbClr val="92D050"/>
                </a:solidFill>
                <a:latin typeface="Arial" pitchFamily="34" charset="0"/>
              </a:rPr>
              <a:t>bc</a:t>
            </a:r>
            <a:endParaRPr lang="ru-RU" sz="3600" b="1" i="1" dirty="0" smtClean="0">
              <a:solidFill>
                <a:srgbClr val="92D050"/>
              </a:solidFill>
            </a:endParaRPr>
          </a:p>
          <a:p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800" i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Распределительное свойство умножения </a:t>
            </a:r>
            <a:endParaRPr lang="ru-RU" sz="4800" i="1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" name="Текст 9"/>
          <p:cNvSpPr>
            <a:spLocks noGrp="1"/>
          </p:cNvSpPr>
          <p:nvPr>
            <p:ph sz="half" idx="1"/>
          </p:nvPr>
        </p:nvSpPr>
        <p:spPr>
          <a:xfrm>
            <a:off x="142844" y="1481328"/>
            <a:ext cx="4352956" cy="5019506"/>
          </a:xfrm>
        </p:spPr>
        <p:txBody>
          <a:bodyPr>
            <a:normAutofit/>
          </a:bodyPr>
          <a:lstStyle/>
          <a:p>
            <a:r>
              <a:rPr lang="ru-RU" sz="2000" dirty="0" smtClean="0">
                <a:solidFill>
                  <a:srgbClr val="FF0000"/>
                </a:solidFill>
              </a:rPr>
              <a:t>относительно сложения</a:t>
            </a:r>
          </a:p>
          <a:p>
            <a:r>
              <a:rPr lang="ru-RU" sz="2400" dirty="0" smtClean="0">
                <a:solidFill>
                  <a:srgbClr val="FFFF00"/>
                </a:solidFill>
                <a:latin typeface="Arial" pitchFamily="34" charset="0"/>
                <a:ea typeface="Times New Roman" pitchFamily="18" charset="0"/>
              </a:rPr>
              <a:t>Для того чтобы </a:t>
            </a:r>
            <a:r>
              <a:rPr lang="ru-RU" sz="2400" b="1" dirty="0" smtClean="0">
                <a:solidFill>
                  <a:srgbClr val="FFFF00"/>
                </a:solidFill>
                <a:latin typeface="Arial" pitchFamily="34" charset="0"/>
                <a:ea typeface="Times New Roman" pitchFamily="18" charset="0"/>
              </a:rPr>
              <a:t>умножить сумму на число</a:t>
            </a:r>
            <a:r>
              <a:rPr lang="ru-RU" sz="2400" dirty="0" smtClean="0">
                <a:latin typeface="Arial" pitchFamily="34" charset="0"/>
                <a:ea typeface="Times New Roman" pitchFamily="18" charset="0"/>
              </a:rPr>
              <a:t>, можно умножить на это число каждое слагаемое и сложить полученные произведения</a:t>
            </a:r>
            <a:endParaRPr lang="en-US" sz="2400" dirty="0" smtClean="0">
              <a:latin typeface="Arial" pitchFamily="34" charset="0"/>
              <a:ea typeface="Times New Roman" pitchFamily="18" charset="0"/>
            </a:endParaRPr>
          </a:p>
          <a:p>
            <a:endParaRPr lang="en-US" sz="2000" dirty="0" smtClean="0">
              <a:latin typeface="Arial" pitchFamily="34" charset="0"/>
              <a:ea typeface="Times New Roman" pitchFamily="18" charset="0"/>
            </a:endParaRPr>
          </a:p>
          <a:p>
            <a:endParaRPr lang="en-US" sz="2000" dirty="0" smtClean="0">
              <a:solidFill>
                <a:srgbClr val="92D050"/>
              </a:solidFill>
              <a:latin typeface="Arial" pitchFamily="34" charset="0"/>
            </a:endParaRPr>
          </a:p>
          <a:p>
            <a:r>
              <a:rPr lang="ru-RU" sz="3200" b="1" i="1" dirty="0" smtClean="0">
                <a:solidFill>
                  <a:srgbClr val="92D050"/>
                </a:solidFill>
                <a:latin typeface="Arial" pitchFamily="34" charset="0"/>
              </a:rPr>
              <a:t>(</a:t>
            </a:r>
            <a:r>
              <a:rPr lang="en-US" sz="3200" b="1" i="1" dirty="0" smtClean="0">
                <a:solidFill>
                  <a:srgbClr val="92D050"/>
                </a:solidFill>
                <a:latin typeface="Arial" pitchFamily="34" charset="0"/>
              </a:rPr>
              <a:t>a + b)c = ac + </a:t>
            </a:r>
            <a:r>
              <a:rPr lang="en-US" sz="3200" b="1" i="1" dirty="0" err="1" smtClean="0">
                <a:solidFill>
                  <a:srgbClr val="92D050"/>
                </a:solidFill>
                <a:latin typeface="Arial" pitchFamily="34" charset="0"/>
              </a:rPr>
              <a:t>bc</a:t>
            </a:r>
            <a:endParaRPr lang="ru-RU" sz="3200" b="1" i="1" dirty="0" smtClean="0">
              <a:solidFill>
                <a:srgbClr val="92D050"/>
              </a:solidFill>
            </a:endParaRPr>
          </a:p>
          <a:p>
            <a:pPr>
              <a:buNone/>
            </a:pPr>
            <a:endParaRPr lang="ru-RU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sz="half" idx="1"/>
          </p:nvPr>
        </p:nvSpPr>
        <p:spPr>
          <a:xfrm>
            <a:off x="285720" y="857232"/>
            <a:ext cx="4714908" cy="5786478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3600" b="1" i="1" dirty="0" smtClean="0">
                <a:solidFill>
                  <a:schemeClr val="tx2">
                    <a:lumMod val="75000"/>
                  </a:schemeClr>
                </a:solidFill>
              </a:rPr>
              <a:t>(100+2) ∙ 22 =</a:t>
            </a:r>
            <a:endParaRPr lang="en-US" sz="3600" b="1" i="1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None/>
            </a:pPr>
            <a:endParaRPr lang="ru-RU" sz="3600" b="1" i="1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sz="3600" b="1" i="1" dirty="0" smtClean="0">
                <a:solidFill>
                  <a:schemeClr val="tx2">
                    <a:lumMod val="75000"/>
                  </a:schemeClr>
                </a:solidFill>
              </a:rPr>
              <a:t>(200-2) ∙ 15 = </a:t>
            </a:r>
            <a:endParaRPr lang="en-US" sz="3600" b="1" i="1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None/>
            </a:pPr>
            <a:endParaRPr lang="ru-RU" sz="3600" b="1" i="1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sz="3600" b="1" i="1" dirty="0" smtClean="0">
                <a:solidFill>
                  <a:schemeClr val="tx2">
                    <a:lumMod val="75000"/>
                  </a:schemeClr>
                </a:solidFill>
              </a:rPr>
              <a:t>90 ∙ 25 + 10 ∙ 25=</a:t>
            </a:r>
            <a:endParaRPr lang="en-US" sz="3600" b="1" i="1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sz="3600" b="1" i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>
              <a:buNone/>
            </a:pPr>
            <a:r>
              <a:rPr lang="ru-RU" sz="3600" b="1" i="1" dirty="0" smtClean="0">
                <a:solidFill>
                  <a:schemeClr val="tx2">
                    <a:lumMod val="75000"/>
                  </a:schemeClr>
                </a:solidFill>
              </a:rPr>
              <a:t>123 ∙ 27 - 23 ∙ 27=</a:t>
            </a:r>
            <a:endParaRPr lang="en-US" sz="3600" b="1" i="1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None/>
            </a:pPr>
            <a:endParaRPr lang="ru-RU" sz="3600" b="1" i="1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sz="3600" b="1" i="1" dirty="0" smtClean="0">
                <a:solidFill>
                  <a:schemeClr val="tx2">
                    <a:lumMod val="75000"/>
                  </a:schemeClr>
                </a:solidFill>
              </a:rPr>
              <a:t>23 ∙ 16 + 16 ∙ 27=</a:t>
            </a:r>
            <a:endParaRPr lang="en-US" sz="3600" b="1" i="1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None/>
            </a:pPr>
            <a:endParaRPr lang="ru-RU" sz="3600" b="1" i="1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sz="3600" b="1" i="1" dirty="0" smtClean="0">
                <a:solidFill>
                  <a:schemeClr val="tx2">
                    <a:lumMod val="75000"/>
                  </a:schemeClr>
                </a:solidFill>
              </a:rPr>
              <a:t>40 ∙ 87  - 39 ∙ 87=</a:t>
            </a:r>
          </a:p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4786314" y="857232"/>
            <a:ext cx="3900486" cy="5786478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en-US" b="1" i="1" dirty="0" smtClean="0">
                <a:solidFill>
                  <a:srgbClr val="FFFF00"/>
                </a:solidFill>
              </a:rPr>
              <a:t>100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ru-RU" b="1" i="1" dirty="0" smtClean="0">
                <a:solidFill>
                  <a:srgbClr val="FFFF00"/>
                </a:solidFill>
              </a:rPr>
              <a:t>∙ </a:t>
            </a:r>
            <a:r>
              <a:rPr lang="en-US" b="1" i="1" dirty="0" smtClean="0">
                <a:solidFill>
                  <a:srgbClr val="FFFF00"/>
                </a:solidFill>
              </a:rPr>
              <a:t> 22  + 2 </a:t>
            </a:r>
            <a:r>
              <a:rPr lang="ru-RU" b="1" i="1" dirty="0" smtClean="0">
                <a:solidFill>
                  <a:srgbClr val="FFFF00"/>
                </a:solidFill>
              </a:rPr>
              <a:t>∙ </a:t>
            </a:r>
            <a:r>
              <a:rPr lang="en-US" b="1" i="1" dirty="0" smtClean="0">
                <a:solidFill>
                  <a:srgbClr val="FFFF00"/>
                </a:solidFill>
              </a:rPr>
              <a:t> 22=</a:t>
            </a:r>
          </a:p>
          <a:p>
            <a:pPr algn="ctr">
              <a:buNone/>
            </a:pPr>
            <a:r>
              <a:rPr lang="en-US" b="1" i="1" dirty="0" smtClean="0">
                <a:solidFill>
                  <a:srgbClr val="FFC000"/>
                </a:solidFill>
              </a:rPr>
              <a:t>2200 + 44 = 2244</a:t>
            </a:r>
          </a:p>
          <a:p>
            <a:pPr algn="ctr">
              <a:buNone/>
            </a:pPr>
            <a:r>
              <a:rPr lang="ru-RU" b="1" i="1" dirty="0" smtClean="0">
                <a:solidFill>
                  <a:srgbClr val="FFFF00"/>
                </a:solidFill>
              </a:rPr>
              <a:t>200 ∙ 15 -2 ∙ 15=</a:t>
            </a:r>
            <a:endParaRPr lang="en-US" b="1" i="1" dirty="0" smtClean="0">
              <a:solidFill>
                <a:srgbClr val="FFFF00"/>
              </a:solidFill>
            </a:endParaRPr>
          </a:p>
          <a:p>
            <a:pPr algn="ctr">
              <a:buNone/>
            </a:pPr>
            <a:r>
              <a:rPr lang="en-US" b="1" i="1" dirty="0" smtClean="0">
                <a:solidFill>
                  <a:srgbClr val="FFC000"/>
                </a:solidFill>
              </a:rPr>
              <a:t>3000 – 30 = 2970</a:t>
            </a:r>
            <a:endParaRPr lang="ru-RU" b="1" i="1" dirty="0" smtClean="0">
              <a:solidFill>
                <a:srgbClr val="FFC000"/>
              </a:solidFill>
            </a:endParaRPr>
          </a:p>
          <a:p>
            <a:pPr>
              <a:buNone/>
            </a:pPr>
            <a:endParaRPr lang="en-US" dirty="0" smtClean="0">
              <a:solidFill>
                <a:srgbClr val="FFC000"/>
              </a:solidFill>
            </a:endParaRPr>
          </a:p>
          <a:p>
            <a:pPr algn="ctr">
              <a:buNone/>
            </a:pPr>
            <a:r>
              <a:rPr lang="ru-RU" b="1" i="1" dirty="0" smtClean="0">
                <a:solidFill>
                  <a:srgbClr val="FFFF00"/>
                </a:solidFill>
              </a:rPr>
              <a:t>(90 + 10) ∙ 25= </a:t>
            </a:r>
            <a:endParaRPr lang="en-US" b="1" i="1" dirty="0" smtClean="0">
              <a:solidFill>
                <a:srgbClr val="FFFF00"/>
              </a:solidFill>
            </a:endParaRPr>
          </a:p>
          <a:p>
            <a:pPr algn="ctr">
              <a:buNone/>
            </a:pPr>
            <a:r>
              <a:rPr lang="ru-RU" b="1" i="1" dirty="0" smtClean="0">
                <a:solidFill>
                  <a:srgbClr val="FFC000"/>
                </a:solidFill>
              </a:rPr>
              <a:t>100 ∙ 25 = 2500</a:t>
            </a:r>
          </a:p>
          <a:p>
            <a:pPr algn="ctr">
              <a:buNone/>
            </a:pPr>
            <a:endParaRPr lang="en-US" dirty="0" smtClean="0">
              <a:solidFill>
                <a:srgbClr val="FFC000"/>
              </a:solidFill>
            </a:endParaRPr>
          </a:p>
          <a:p>
            <a:pPr algn="ctr">
              <a:buNone/>
            </a:pPr>
            <a:r>
              <a:rPr lang="ru-RU" b="1" i="1" dirty="0" smtClean="0">
                <a:solidFill>
                  <a:srgbClr val="FFFF00"/>
                </a:solidFill>
              </a:rPr>
              <a:t>(123 - 23) ∙ 27= </a:t>
            </a:r>
            <a:endParaRPr lang="en-US" b="1" i="1" dirty="0" smtClean="0">
              <a:solidFill>
                <a:srgbClr val="FFFF00"/>
              </a:solidFill>
            </a:endParaRPr>
          </a:p>
          <a:p>
            <a:pPr algn="ctr">
              <a:buNone/>
            </a:pPr>
            <a:r>
              <a:rPr lang="ru-RU" b="1" i="1" dirty="0" smtClean="0">
                <a:solidFill>
                  <a:srgbClr val="FFC000"/>
                </a:solidFill>
              </a:rPr>
              <a:t>100 ∙ 27 = 2700</a:t>
            </a:r>
          </a:p>
          <a:p>
            <a:pPr algn="ctr">
              <a:buNone/>
            </a:pPr>
            <a:r>
              <a:rPr lang="ru-RU" b="1" i="1" dirty="0" smtClean="0">
                <a:solidFill>
                  <a:srgbClr val="FFFF00"/>
                </a:solidFill>
              </a:rPr>
              <a:t>(23 + 27) ∙ 16= </a:t>
            </a:r>
            <a:endParaRPr lang="en-US" b="1" i="1" dirty="0" smtClean="0">
              <a:solidFill>
                <a:srgbClr val="FFFF00"/>
              </a:solidFill>
            </a:endParaRPr>
          </a:p>
          <a:p>
            <a:pPr algn="ctr">
              <a:buNone/>
            </a:pPr>
            <a:r>
              <a:rPr lang="ru-RU" b="1" i="1" dirty="0" smtClean="0">
                <a:solidFill>
                  <a:srgbClr val="FFC000"/>
                </a:solidFill>
              </a:rPr>
              <a:t>50 ∙ 16 = 800</a:t>
            </a:r>
          </a:p>
          <a:p>
            <a:pPr algn="ctr">
              <a:buNone/>
            </a:pPr>
            <a:r>
              <a:rPr lang="ru-RU" b="1" i="1" dirty="0" smtClean="0">
                <a:solidFill>
                  <a:srgbClr val="FFFF00"/>
                </a:solidFill>
              </a:rPr>
              <a:t>(40 - 39) ∙ 87= </a:t>
            </a:r>
            <a:endParaRPr lang="en-US" b="1" i="1" dirty="0" smtClean="0">
              <a:solidFill>
                <a:srgbClr val="FFFF00"/>
              </a:solidFill>
            </a:endParaRPr>
          </a:p>
          <a:p>
            <a:pPr algn="ctr">
              <a:buNone/>
            </a:pPr>
            <a:r>
              <a:rPr lang="ru-RU" b="1" i="1" dirty="0" smtClean="0">
                <a:solidFill>
                  <a:srgbClr val="FFC000"/>
                </a:solidFill>
              </a:rPr>
              <a:t>1 ∙ 87 = 87</a:t>
            </a:r>
          </a:p>
          <a:p>
            <a:pPr>
              <a:buNone/>
            </a:pP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Autofit/>
          </a:bodyPr>
          <a:lstStyle/>
          <a:p>
            <a:pPr algn="ctr"/>
            <a:r>
              <a:rPr lang="ru-RU" sz="4400" i="1" dirty="0" smtClean="0">
                <a:solidFill>
                  <a:srgbClr val="0070C0"/>
                </a:solidFill>
              </a:rPr>
              <a:t>ВЫЧИСЛИТЕ:</a:t>
            </a:r>
            <a:endParaRPr lang="ru-RU" sz="4400" i="1" dirty="0">
              <a:solidFill>
                <a:srgbClr val="0070C0"/>
              </a:solidFill>
            </a:endParaRPr>
          </a:p>
        </p:txBody>
      </p:sp>
      <p:pic>
        <p:nvPicPr>
          <p:cNvPr id="5" name="Рисунок 4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0"/>
            <a:ext cx="785786" cy="785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4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9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0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3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8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9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2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7" dur="8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8" dur="8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" dur="8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1" dur="10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6" dur="8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7" dur="8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8" dur="8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sz="half" idx="1"/>
          </p:nvPr>
        </p:nvSpPr>
        <p:spPr>
          <a:xfrm>
            <a:off x="214282" y="1481328"/>
            <a:ext cx="4281518" cy="4525963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sz="3600" dirty="0" smtClean="0">
                <a:solidFill>
                  <a:srgbClr val="00B0F0"/>
                </a:solidFill>
              </a:rPr>
              <a:t>В первой вазе </a:t>
            </a:r>
            <a:endParaRPr lang="en-US" sz="3600" dirty="0" smtClean="0">
              <a:solidFill>
                <a:srgbClr val="00B0F0"/>
              </a:solidFill>
            </a:endParaRPr>
          </a:p>
          <a:p>
            <a:pPr algn="ctr">
              <a:buNone/>
            </a:pPr>
            <a:r>
              <a:rPr lang="ru-RU" sz="3600" dirty="0" err="1" smtClean="0">
                <a:solidFill>
                  <a:srgbClr val="FF0000"/>
                </a:solidFill>
              </a:rPr>
              <a:t>х</a:t>
            </a:r>
            <a:r>
              <a:rPr lang="ru-RU" sz="3600" dirty="0" smtClean="0">
                <a:solidFill>
                  <a:srgbClr val="FF0000"/>
                </a:solidFill>
              </a:rPr>
              <a:t> роз, </a:t>
            </a:r>
          </a:p>
          <a:p>
            <a:pPr algn="ctr">
              <a:buNone/>
            </a:pPr>
            <a:r>
              <a:rPr lang="ru-RU" sz="3600" dirty="0" smtClean="0">
                <a:solidFill>
                  <a:srgbClr val="00B0F0"/>
                </a:solidFill>
              </a:rPr>
              <a:t>во второй – </a:t>
            </a:r>
            <a:endParaRPr lang="en-US" sz="3600" dirty="0" smtClean="0">
              <a:solidFill>
                <a:srgbClr val="00B0F0"/>
              </a:solidFill>
            </a:endParaRPr>
          </a:p>
          <a:p>
            <a:pPr algn="ctr">
              <a:buNone/>
            </a:pPr>
            <a:r>
              <a:rPr lang="ru-RU" sz="3600" dirty="0" smtClean="0">
                <a:solidFill>
                  <a:srgbClr val="FF0000"/>
                </a:solidFill>
              </a:rPr>
              <a:t>в 2 раза больше, </a:t>
            </a:r>
          </a:p>
          <a:p>
            <a:pPr algn="ctr">
              <a:buNone/>
            </a:pPr>
            <a:r>
              <a:rPr lang="ru-RU" sz="3600" dirty="0" smtClean="0">
                <a:solidFill>
                  <a:srgbClr val="FF0000"/>
                </a:solidFill>
              </a:rPr>
              <a:t>чем в первой,</a:t>
            </a:r>
          </a:p>
          <a:p>
            <a:pPr algn="ctr">
              <a:buNone/>
            </a:pPr>
            <a:r>
              <a:rPr lang="ru-RU" sz="3600" dirty="0" smtClean="0">
                <a:solidFill>
                  <a:srgbClr val="00B0F0"/>
                </a:solidFill>
              </a:rPr>
              <a:t>а в третьей </a:t>
            </a:r>
            <a:endParaRPr lang="en-US" sz="3600" dirty="0" smtClean="0">
              <a:solidFill>
                <a:srgbClr val="00B0F0"/>
              </a:solidFill>
            </a:endParaRPr>
          </a:p>
          <a:p>
            <a:pPr algn="ctr">
              <a:buNone/>
            </a:pPr>
            <a:r>
              <a:rPr lang="ru-RU" sz="3600" dirty="0" smtClean="0">
                <a:solidFill>
                  <a:srgbClr val="FF0000"/>
                </a:solidFill>
              </a:rPr>
              <a:t>в 3 раза больше, чем в первой.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4000496" y="1481328"/>
            <a:ext cx="4643470" cy="4525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b="1" i="1" dirty="0" smtClean="0">
                <a:solidFill>
                  <a:srgbClr val="FFFF00"/>
                </a:solidFill>
              </a:rPr>
              <a:t>число роз во второй вазе </a:t>
            </a:r>
            <a:r>
              <a:rPr lang="ru-RU" dirty="0" smtClean="0">
                <a:solidFill>
                  <a:srgbClr val="FFFF00"/>
                </a:solidFill>
              </a:rPr>
              <a:t>– </a:t>
            </a:r>
          </a:p>
          <a:p>
            <a:pPr>
              <a:buNone/>
            </a:pPr>
            <a:r>
              <a:rPr lang="ru-RU" b="1" i="1" dirty="0" smtClean="0">
                <a:solidFill>
                  <a:schemeClr val="accent3"/>
                </a:solidFill>
              </a:rPr>
              <a:t>2х</a:t>
            </a:r>
          </a:p>
          <a:p>
            <a:pPr>
              <a:buNone/>
            </a:pPr>
            <a:r>
              <a:rPr lang="ru-RU" b="1" i="1" dirty="0" smtClean="0">
                <a:solidFill>
                  <a:srgbClr val="00B050"/>
                </a:solidFill>
              </a:rPr>
              <a:t>число роз в третьей вазе -</a:t>
            </a:r>
          </a:p>
          <a:p>
            <a:pPr>
              <a:buNone/>
            </a:pPr>
            <a:r>
              <a:rPr lang="ru-RU" b="1" i="1" dirty="0" smtClean="0">
                <a:solidFill>
                  <a:schemeClr val="accent3"/>
                </a:solidFill>
              </a:rPr>
              <a:t>3х</a:t>
            </a:r>
          </a:p>
          <a:p>
            <a:pPr>
              <a:buNone/>
            </a:pPr>
            <a:r>
              <a:rPr lang="ru-RU" b="1" i="1" dirty="0" smtClean="0">
                <a:solidFill>
                  <a:srgbClr val="FFC000"/>
                </a:solidFill>
              </a:rPr>
              <a:t>число роз во второй и третьей вазах вместе –</a:t>
            </a:r>
          </a:p>
          <a:p>
            <a:pPr algn="ctr">
              <a:buNone/>
            </a:pPr>
            <a:r>
              <a:rPr lang="ru-RU" sz="3600" b="1" i="1" dirty="0" smtClean="0">
                <a:solidFill>
                  <a:schemeClr val="accent3"/>
                </a:solidFill>
              </a:rPr>
              <a:t>2х + 3х</a:t>
            </a:r>
          </a:p>
          <a:p>
            <a:endParaRPr lang="ru-RU" sz="3600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Запишите выражения для следующих величин:</a:t>
            </a:r>
            <a:br>
              <a:rPr lang="ru-RU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endParaRPr lang="ru-RU" i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5" name="Picture 2" descr="Роза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214810" y="5572140"/>
            <a:ext cx="1214446" cy="857256"/>
          </a:xfrm>
          <a:prstGeom prst="rect">
            <a:avLst/>
          </a:prstGeom>
          <a:noFill/>
        </p:spPr>
      </p:pic>
      <p:pic>
        <p:nvPicPr>
          <p:cNvPr id="6" name="Picture 2" descr="Роза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072198" y="2143116"/>
            <a:ext cx="1214446" cy="857256"/>
          </a:xfrm>
          <a:prstGeom prst="rect">
            <a:avLst/>
          </a:prstGeom>
          <a:noFill/>
        </p:spPr>
      </p:pic>
      <p:pic>
        <p:nvPicPr>
          <p:cNvPr id="7" name="Picture 2" descr="Роза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929322" y="3429000"/>
            <a:ext cx="1214414" cy="928694"/>
          </a:xfrm>
          <a:prstGeom prst="rect">
            <a:avLst/>
          </a:prstGeom>
          <a:noFill/>
        </p:spPr>
      </p:pic>
      <p:pic>
        <p:nvPicPr>
          <p:cNvPr id="8" name="Picture 2" descr="Роза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286380" y="2214554"/>
            <a:ext cx="1000100" cy="785818"/>
          </a:xfrm>
          <a:prstGeom prst="rect">
            <a:avLst/>
          </a:prstGeom>
          <a:noFill/>
        </p:spPr>
      </p:pic>
      <p:pic>
        <p:nvPicPr>
          <p:cNvPr id="9" name="Picture 2" descr="Роза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929454" y="3429000"/>
            <a:ext cx="1214414" cy="928694"/>
          </a:xfrm>
          <a:prstGeom prst="rect">
            <a:avLst/>
          </a:prstGeom>
          <a:noFill/>
        </p:spPr>
      </p:pic>
      <p:pic>
        <p:nvPicPr>
          <p:cNvPr id="10" name="Picture 2" descr="Роза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786314" y="3429000"/>
            <a:ext cx="1214414" cy="928694"/>
          </a:xfrm>
          <a:prstGeom prst="rect">
            <a:avLst/>
          </a:prstGeom>
          <a:noFill/>
        </p:spPr>
      </p:pic>
      <p:pic>
        <p:nvPicPr>
          <p:cNvPr id="11" name="Picture 2" descr="Роза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929190" y="6000744"/>
            <a:ext cx="1214446" cy="857256"/>
          </a:xfrm>
          <a:prstGeom prst="rect">
            <a:avLst/>
          </a:prstGeom>
          <a:noFill/>
        </p:spPr>
      </p:pic>
      <p:pic>
        <p:nvPicPr>
          <p:cNvPr id="12" name="Picture 2" descr="Роза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500826" y="5857892"/>
            <a:ext cx="1214446" cy="857256"/>
          </a:xfrm>
          <a:prstGeom prst="rect">
            <a:avLst/>
          </a:prstGeom>
          <a:noFill/>
        </p:spPr>
      </p:pic>
      <p:pic>
        <p:nvPicPr>
          <p:cNvPr id="13" name="Picture 2" descr="Роза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429520" y="6000744"/>
            <a:ext cx="1214446" cy="857256"/>
          </a:xfrm>
          <a:prstGeom prst="rect">
            <a:avLst/>
          </a:prstGeom>
          <a:noFill/>
        </p:spPr>
      </p:pic>
      <p:pic>
        <p:nvPicPr>
          <p:cNvPr id="14" name="Picture 2" descr="Роза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929554" y="5429264"/>
            <a:ext cx="1214446" cy="857256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1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2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5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6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5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6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7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sz="half" idx="1"/>
          </p:nvPr>
        </p:nvSpPr>
        <p:spPr>
          <a:xfrm>
            <a:off x="457200" y="2857496"/>
            <a:ext cx="5472122" cy="3149795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400" b="1" i="1" dirty="0" smtClean="0"/>
              <a:t>2х + 3х =</a:t>
            </a:r>
          </a:p>
          <a:p>
            <a:pPr algn="ctr">
              <a:buNone/>
            </a:pPr>
            <a:r>
              <a:rPr lang="ru-RU" sz="4400" b="1" i="1" dirty="0" smtClean="0"/>
              <a:t> </a:t>
            </a:r>
            <a:r>
              <a:rPr lang="ru-RU" sz="4400" b="1" i="1" u="sng" dirty="0" smtClean="0">
                <a:solidFill>
                  <a:srgbClr val="FF0000"/>
                </a:solidFill>
              </a:rPr>
              <a:t>2 ∙ </a:t>
            </a:r>
            <a:r>
              <a:rPr lang="ru-RU" sz="4400" b="1" i="1" u="sng" dirty="0" err="1" smtClean="0">
                <a:solidFill>
                  <a:srgbClr val="FF0000"/>
                </a:solidFill>
              </a:rPr>
              <a:t>х</a:t>
            </a:r>
            <a:r>
              <a:rPr lang="ru-RU" sz="4400" b="1" i="1" u="sng" dirty="0" smtClean="0">
                <a:solidFill>
                  <a:srgbClr val="FF0000"/>
                </a:solidFill>
              </a:rPr>
              <a:t> + 3 ∙ </a:t>
            </a:r>
            <a:r>
              <a:rPr lang="ru-RU" sz="4400" b="1" i="1" u="sng" dirty="0" err="1" smtClean="0">
                <a:solidFill>
                  <a:srgbClr val="FF0000"/>
                </a:solidFill>
              </a:rPr>
              <a:t>х</a:t>
            </a:r>
            <a:r>
              <a:rPr lang="ru-RU" sz="4400" b="1" i="1" u="sng" dirty="0" smtClean="0">
                <a:solidFill>
                  <a:srgbClr val="FF0000"/>
                </a:solidFill>
              </a:rPr>
              <a:t> =</a:t>
            </a:r>
          </a:p>
          <a:p>
            <a:pPr algn="ctr">
              <a:buNone/>
            </a:pPr>
            <a:r>
              <a:rPr lang="ru-RU" sz="4400" b="1" i="1" u="sng" dirty="0" smtClean="0">
                <a:solidFill>
                  <a:srgbClr val="FFFF00"/>
                </a:solidFill>
              </a:rPr>
              <a:t> ( 2+3) ∙ </a:t>
            </a:r>
            <a:r>
              <a:rPr lang="ru-RU" sz="4400" b="1" i="1" u="sng" dirty="0" err="1" smtClean="0">
                <a:solidFill>
                  <a:srgbClr val="FFFF00"/>
                </a:solidFill>
              </a:rPr>
              <a:t>х</a:t>
            </a:r>
            <a:r>
              <a:rPr lang="ru-RU" sz="4400" b="1" i="1" u="sng" dirty="0" smtClean="0">
                <a:solidFill>
                  <a:srgbClr val="FFFF00"/>
                </a:solidFill>
              </a:rPr>
              <a:t> = </a:t>
            </a:r>
          </a:p>
          <a:p>
            <a:pPr algn="ctr">
              <a:buNone/>
            </a:pPr>
            <a:r>
              <a:rPr lang="ru-RU" sz="4400" b="1" i="1" u="sng" dirty="0" smtClean="0">
                <a:solidFill>
                  <a:srgbClr val="00B050"/>
                </a:solidFill>
              </a:rPr>
              <a:t>5 ∙ </a:t>
            </a:r>
            <a:r>
              <a:rPr lang="ru-RU" sz="4400" b="1" i="1" u="sng" dirty="0" err="1" smtClean="0">
                <a:solidFill>
                  <a:srgbClr val="00B050"/>
                </a:solidFill>
              </a:rPr>
              <a:t>х</a:t>
            </a:r>
            <a:r>
              <a:rPr lang="ru-RU" sz="4400" b="1" i="1" u="sng" dirty="0" smtClean="0">
                <a:solidFill>
                  <a:srgbClr val="00B050"/>
                </a:solidFill>
              </a:rPr>
              <a:t> </a:t>
            </a:r>
            <a:r>
              <a:rPr lang="ru-RU" sz="4400" b="1" i="1" dirty="0" smtClean="0"/>
              <a:t>=</a:t>
            </a:r>
            <a:r>
              <a:rPr lang="ru-RU" sz="4400" b="1" i="1" dirty="0" smtClean="0">
                <a:solidFill>
                  <a:srgbClr val="0000FF"/>
                </a:solidFill>
              </a:rPr>
              <a:t> </a:t>
            </a:r>
            <a:r>
              <a:rPr lang="ru-RU" sz="4400" b="1" i="1" dirty="0" smtClean="0"/>
              <a:t>5х </a:t>
            </a:r>
          </a:p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5357818" y="2857496"/>
            <a:ext cx="3328982" cy="3149795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b="1" i="1" dirty="0" smtClean="0">
                <a:solidFill>
                  <a:srgbClr val="7030A0"/>
                </a:solidFill>
              </a:rPr>
              <a:t>5х </a:t>
            </a:r>
            <a:endParaRPr lang="ru-RU" i="1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ru-RU" i="1" dirty="0" smtClean="0">
                <a:solidFill>
                  <a:srgbClr val="00B050"/>
                </a:solidFill>
              </a:rPr>
              <a:t>числовой множитель</a:t>
            </a:r>
          </a:p>
          <a:p>
            <a:pPr>
              <a:buNone/>
            </a:pPr>
            <a:r>
              <a:rPr lang="ru-RU" i="1" dirty="0" smtClean="0">
                <a:solidFill>
                  <a:srgbClr val="FFFF00"/>
                </a:solidFill>
              </a:rPr>
              <a:t>буквенный множитель</a:t>
            </a:r>
          </a:p>
          <a:p>
            <a:endParaRPr lang="ru-RU" dirty="0" smtClean="0"/>
          </a:p>
          <a:p>
            <a:pPr algn="ctr">
              <a:buNone/>
            </a:pPr>
            <a:endParaRPr lang="ru-RU" i="1" dirty="0" smtClean="0"/>
          </a:p>
          <a:p>
            <a:pPr algn="ctr">
              <a:buNone/>
            </a:pPr>
            <a:endParaRPr lang="ru-RU" i="1" dirty="0" smtClean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1142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i="1" dirty="0" smtClean="0"/>
              <a:t>Используя распределительный закон преобразуйте выражение     </a:t>
            </a:r>
            <a:r>
              <a:rPr lang="ru-RU" sz="4400" i="1" u="sng" dirty="0" smtClean="0">
                <a:solidFill>
                  <a:srgbClr val="C00000"/>
                </a:solidFill>
              </a:rPr>
              <a:t>2х + 3х</a:t>
            </a:r>
            <a:endParaRPr lang="ru-RU" sz="4400" i="1" dirty="0" smtClean="0"/>
          </a:p>
        </p:txBody>
      </p:sp>
      <p:sp>
        <p:nvSpPr>
          <p:cNvPr id="7" name="Выгнутая вправо стрелка 6"/>
          <p:cNvSpPr/>
          <p:nvPr/>
        </p:nvSpPr>
        <p:spPr>
          <a:xfrm>
            <a:off x="7572396" y="3000372"/>
            <a:ext cx="1285884" cy="1857388"/>
          </a:xfrm>
          <a:prstGeom prst="curvedLeft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Стрелка вниз 8"/>
          <p:cNvSpPr/>
          <p:nvPr/>
        </p:nvSpPr>
        <p:spPr>
          <a:xfrm rot="4366933">
            <a:off x="6096991" y="2599716"/>
            <a:ext cx="436323" cy="1121388"/>
          </a:xfrm>
          <a:prstGeom prst="downArrow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Рисунок 9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16" y="5143512"/>
            <a:ext cx="1528767" cy="171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972056" cy="516238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4400" b="1" i="1" dirty="0" smtClean="0">
                <a:solidFill>
                  <a:srgbClr val="00B0F0"/>
                </a:solidFill>
              </a:rPr>
              <a:t>17m + 5m</a:t>
            </a:r>
            <a:r>
              <a:rPr lang="ru-RU" sz="4400" b="1" i="1" dirty="0" smtClean="0">
                <a:solidFill>
                  <a:srgbClr val="00B0F0"/>
                </a:solidFill>
              </a:rPr>
              <a:t>=</a:t>
            </a:r>
            <a:r>
              <a:rPr lang="en-US" sz="4400" b="1" i="1" dirty="0" smtClean="0">
                <a:solidFill>
                  <a:srgbClr val="00B0F0"/>
                </a:solidFill>
              </a:rPr>
              <a:t> </a:t>
            </a:r>
            <a:endParaRPr lang="ru-RU" sz="4400" b="1" i="1" dirty="0" smtClean="0">
              <a:solidFill>
                <a:srgbClr val="00B0F0"/>
              </a:solidFill>
            </a:endParaRPr>
          </a:p>
          <a:p>
            <a:pPr>
              <a:buNone/>
            </a:pPr>
            <a:r>
              <a:rPr lang="en-US" sz="4400" b="1" i="1" dirty="0" smtClean="0">
                <a:solidFill>
                  <a:srgbClr val="00B0F0"/>
                </a:solidFill>
              </a:rPr>
              <a:t>24b + 7a - 5a</a:t>
            </a:r>
            <a:r>
              <a:rPr lang="ru-RU" sz="4400" b="1" i="1" dirty="0" smtClean="0">
                <a:solidFill>
                  <a:srgbClr val="00B0F0"/>
                </a:solidFill>
              </a:rPr>
              <a:t>=</a:t>
            </a:r>
            <a:r>
              <a:rPr lang="en-US" sz="4400" b="1" i="1" dirty="0" smtClean="0">
                <a:solidFill>
                  <a:srgbClr val="00B0F0"/>
                </a:solidFill>
              </a:rPr>
              <a:t> </a:t>
            </a:r>
            <a:endParaRPr lang="ru-RU" sz="4400" b="1" i="1" dirty="0" smtClean="0">
              <a:solidFill>
                <a:srgbClr val="00B0F0"/>
              </a:solidFill>
            </a:endParaRPr>
          </a:p>
          <a:p>
            <a:pPr>
              <a:buNone/>
            </a:pPr>
            <a:r>
              <a:rPr lang="en-US" sz="4400" b="1" i="1" dirty="0" smtClean="0">
                <a:solidFill>
                  <a:srgbClr val="00B0F0"/>
                </a:solidFill>
              </a:rPr>
              <a:t>6a – a</a:t>
            </a:r>
            <a:r>
              <a:rPr lang="ru-RU" sz="4400" b="1" i="1" dirty="0" smtClean="0">
                <a:solidFill>
                  <a:srgbClr val="00B0F0"/>
                </a:solidFill>
              </a:rPr>
              <a:t>=</a:t>
            </a:r>
            <a:r>
              <a:rPr lang="en-US" sz="4400" b="1" i="1" dirty="0" smtClean="0">
                <a:solidFill>
                  <a:srgbClr val="00B0F0"/>
                </a:solidFill>
              </a:rPr>
              <a:t> </a:t>
            </a:r>
            <a:endParaRPr lang="ru-RU" sz="4400" b="1" i="1" dirty="0" smtClean="0">
              <a:solidFill>
                <a:srgbClr val="00B0F0"/>
              </a:solidFill>
            </a:endParaRPr>
          </a:p>
          <a:p>
            <a:pPr>
              <a:buNone/>
            </a:pPr>
            <a:r>
              <a:rPr lang="en-US" sz="4400" b="1" i="1" dirty="0" smtClean="0">
                <a:solidFill>
                  <a:srgbClr val="00B0F0"/>
                </a:solidFill>
              </a:rPr>
              <a:t>y – 8</a:t>
            </a:r>
            <a:r>
              <a:rPr lang="ru-RU" sz="4400" b="1" i="1" dirty="0" smtClean="0">
                <a:solidFill>
                  <a:srgbClr val="00B0F0"/>
                </a:solidFill>
              </a:rPr>
              <a:t>=</a:t>
            </a:r>
            <a:r>
              <a:rPr lang="en-US" sz="4400" b="1" i="1" dirty="0" smtClean="0">
                <a:solidFill>
                  <a:srgbClr val="00B0F0"/>
                </a:solidFill>
              </a:rPr>
              <a:t> </a:t>
            </a:r>
            <a:endParaRPr lang="ru-RU" sz="4400" b="1" i="1" dirty="0" smtClean="0">
              <a:solidFill>
                <a:srgbClr val="00B0F0"/>
              </a:solidFill>
            </a:endParaRPr>
          </a:p>
          <a:p>
            <a:pPr>
              <a:buNone/>
            </a:pPr>
            <a:r>
              <a:rPr lang="en-US" sz="4400" b="1" i="1" dirty="0" smtClean="0">
                <a:solidFill>
                  <a:srgbClr val="00B0F0"/>
                </a:solidFill>
              </a:rPr>
              <a:t>9c + 4c - 6c</a:t>
            </a:r>
            <a:r>
              <a:rPr lang="ru-RU" sz="4400" b="1" i="1" dirty="0" smtClean="0">
                <a:solidFill>
                  <a:srgbClr val="00B0F0"/>
                </a:solidFill>
              </a:rPr>
              <a:t>=</a:t>
            </a:r>
            <a:r>
              <a:rPr lang="en-US" sz="4400" b="1" i="1" dirty="0" smtClean="0">
                <a:solidFill>
                  <a:srgbClr val="00B0F0"/>
                </a:solidFill>
              </a:rPr>
              <a:t> </a:t>
            </a:r>
            <a:endParaRPr lang="ru-RU" sz="4400" b="1" i="1" dirty="0" smtClean="0">
              <a:solidFill>
                <a:srgbClr val="00B0F0"/>
              </a:solidFill>
            </a:endParaRPr>
          </a:p>
          <a:p>
            <a:pPr>
              <a:buNone/>
            </a:pPr>
            <a:r>
              <a:rPr lang="en-US" sz="4400" b="1" i="1" dirty="0" smtClean="0">
                <a:solidFill>
                  <a:srgbClr val="00B0F0"/>
                </a:solidFill>
              </a:rPr>
              <a:t>5 + 12n – 2n</a:t>
            </a:r>
            <a:r>
              <a:rPr lang="ru-RU" sz="4400" b="1" i="1" dirty="0" smtClean="0">
                <a:solidFill>
                  <a:srgbClr val="00B0F0"/>
                </a:solidFill>
              </a:rPr>
              <a:t>=</a:t>
            </a:r>
          </a:p>
          <a:p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5500694" y="1481328"/>
            <a:ext cx="3186106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400" b="1" i="1" dirty="0" smtClean="0">
                <a:solidFill>
                  <a:srgbClr val="FFC000"/>
                </a:solidFill>
              </a:rPr>
              <a:t>22</a:t>
            </a:r>
            <a:r>
              <a:rPr lang="en-US" sz="4400" b="1" i="1" dirty="0" smtClean="0">
                <a:solidFill>
                  <a:srgbClr val="FFC000"/>
                </a:solidFill>
              </a:rPr>
              <a:t>m</a:t>
            </a:r>
            <a:endParaRPr lang="ru-RU" sz="4400" b="1" i="1" dirty="0" smtClean="0">
              <a:solidFill>
                <a:srgbClr val="FFC000"/>
              </a:solidFill>
            </a:endParaRPr>
          </a:p>
          <a:p>
            <a:pPr>
              <a:buNone/>
            </a:pPr>
            <a:r>
              <a:rPr lang="en-US" sz="4400" b="1" i="1" dirty="0" smtClean="0">
                <a:solidFill>
                  <a:srgbClr val="FFC000"/>
                </a:solidFill>
              </a:rPr>
              <a:t>24b +2</a:t>
            </a:r>
            <a:r>
              <a:rPr lang="ru-RU" sz="4400" b="1" i="1" dirty="0" smtClean="0">
                <a:solidFill>
                  <a:srgbClr val="FFC000"/>
                </a:solidFill>
              </a:rPr>
              <a:t>а</a:t>
            </a:r>
          </a:p>
          <a:p>
            <a:pPr>
              <a:buNone/>
            </a:pPr>
            <a:r>
              <a:rPr lang="ru-RU" sz="4400" b="1" i="1" dirty="0" smtClean="0">
                <a:solidFill>
                  <a:srgbClr val="FFC000"/>
                </a:solidFill>
              </a:rPr>
              <a:t>5а</a:t>
            </a:r>
          </a:p>
          <a:p>
            <a:pPr>
              <a:buNone/>
            </a:pPr>
            <a:r>
              <a:rPr lang="ru-RU" sz="4400" b="1" i="1" dirty="0" smtClean="0">
                <a:solidFill>
                  <a:srgbClr val="FFC000"/>
                </a:solidFill>
              </a:rPr>
              <a:t>нет</a:t>
            </a:r>
          </a:p>
          <a:p>
            <a:pPr>
              <a:buNone/>
            </a:pPr>
            <a:r>
              <a:rPr lang="en-US" sz="4400" b="1" i="1" dirty="0" smtClean="0">
                <a:solidFill>
                  <a:srgbClr val="FFC000"/>
                </a:solidFill>
              </a:rPr>
              <a:t>7c</a:t>
            </a:r>
            <a:endParaRPr lang="ru-RU" sz="4400" b="1" i="1" dirty="0" smtClean="0">
              <a:solidFill>
                <a:srgbClr val="FFC000"/>
              </a:solidFill>
            </a:endParaRPr>
          </a:p>
          <a:p>
            <a:pPr>
              <a:buNone/>
            </a:pPr>
            <a:r>
              <a:rPr lang="en-US" sz="4400" b="1" i="1" dirty="0" smtClean="0">
                <a:solidFill>
                  <a:srgbClr val="FFC000"/>
                </a:solidFill>
              </a:rPr>
              <a:t>5 + </a:t>
            </a:r>
            <a:r>
              <a:rPr lang="ru-RU" sz="4400" b="1" i="1" dirty="0" smtClean="0">
                <a:solidFill>
                  <a:srgbClr val="FFC000"/>
                </a:solidFill>
              </a:rPr>
              <a:t>1</a:t>
            </a:r>
            <a:r>
              <a:rPr lang="en-US" sz="4400" b="1" i="1" dirty="0" smtClean="0">
                <a:solidFill>
                  <a:srgbClr val="FFC000"/>
                </a:solidFill>
              </a:rPr>
              <a:t>0n</a:t>
            </a:r>
            <a:endParaRPr lang="ru-RU" sz="4400" b="1" i="1" dirty="0" smtClean="0">
              <a:solidFill>
                <a:srgbClr val="FFC000"/>
              </a:solidFill>
            </a:endParaRPr>
          </a:p>
          <a:p>
            <a:pPr>
              <a:buNone/>
            </a:pPr>
            <a:endParaRPr lang="ru-RU" sz="4400" dirty="0">
              <a:solidFill>
                <a:srgbClr val="FFC000"/>
              </a:solidFill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ru-RU" sz="4400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Упростите, если возможно, выражение:</a:t>
            </a:r>
            <a:r>
              <a:rPr lang="ru-RU" sz="4400" dirty="0" smtClean="0"/>
              <a:t/>
            </a:r>
            <a:br>
              <a:rPr lang="ru-RU" sz="4400" dirty="0" smtClean="0"/>
            </a:br>
            <a:endParaRPr lang="ru-RU" dirty="0"/>
          </a:p>
        </p:txBody>
      </p:sp>
      <p:pic>
        <p:nvPicPr>
          <p:cNvPr id="5" name="Рисунок 4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86710" y="428604"/>
            <a:ext cx="1223964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3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4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0" dur="8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1" dur="8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8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7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8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4" dur="8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5" dur="8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8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1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2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3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275</TotalTime>
  <Words>1025</Words>
  <Application>Microsoft Office PowerPoint</Application>
  <PresentationFormat>Экран (4:3)</PresentationFormat>
  <Paragraphs>222</Paragraphs>
  <Slides>16</Slides>
  <Notes>16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Открытая</vt:lpstr>
      <vt:lpstr>Упрощение выражений</vt:lpstr>
      <vt:lpstr>Для упрощений выражений используются законы умножения:</vt:lpstr>
      <vt:lpstr>Для упрощения выражений применяют сочетательное свойство умножения. </vt:lpstr>
      <vt:lpstr>Упростите выражения.</vt:lpstr>
      <vt:lpstr>Распределительное свойство умножения </vt:lpstr>
      <vt:lpstr>ВЫЧИСЛИТЕ:</vt:lpstr>
      <vt:lpstr>Запишите выражения для следующих величин: </vt:lpstr>
      <vt:lpstr>Используя распределительный закон преобразуйте выражение     2х + 3х</vt:lpstr>
      <vt:lpstr>Упростите, если возможно, выражение: </vt:lpstr>
      <vt:lpstr>Запишите на математическом языке:</vt:lpstr>
      <vt:lpstr>Упростите выражение и найдите его значение:</vt:lpstr>
      <vt:lpstr>Проверка:</vt:lpstr>
      <vt:lpstr>Решите уравнение: </vt:lpstr>
      <vt:lpstr>Решите задачу с помощью уравнения.</vt:lpstr>
      <vt:lpstr>Решите задачу с помощью уравнения.</vt:lpstr>
      <vt:lpstr>Слайд 16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Упрощение выражений</dc:title>
  <dc:creator>User</dc:creator>
  <cp:lastModifiedBy>Tata</cp:lastModifiedBy>
  <cp:revision>29</cp:revision>
  <dcterms:created xsi:type="dcterms:W3CDTF">2012-01-07T09:45:18Z</dcterms:created>
  <dcterms:modified xsi:type="dcterms:W3CDTF">2012-12-18T16:09:28Z</dcterms:modified>
</cp:coreProperties>
</file>