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61" r:id="rId4"/>
    <p:sldId id="266" r:id="rId5"/>
    <p:sldId id="256" r:id="rId6"/>
    <p:sldId id="258" r:id="rId7"/>
    <p:sldId id="260" r:id="rId8"/>
    <p:sldId id="259" r:id="rId9"/>
    <p:sldId id="268" r:id="rId10"/>
    <p:sldId id="263" r:id="rId11"/>
    <p:sldId id="262" r:id="rId12"/>
    <p:sldId id="267" r:id="rId13"/>
    <p:sldId id="269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94660"/>
  </p:normalViewPr>
  <p:slideViewPr>
    <p:cSldViewPr>
      <p:cViewPr varScale="1">
        <p:scale>
          <a:sx n="51" d="100"/>
          <a:sy n="51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AD58-F7F6-4B4C-81E1-D1276279FBBB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C6FB934-A66D-4BA7-9ACD-963F515A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B2D4-3202-4D2E-9C15-3F60A663E1BE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3934-613C-44D7-B4DA-4E1A0E11F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4AA3D-9FA3-45CA-842B-62EA2CE88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5692-E0FB-44D0-B728-2273581F1450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4E71-941C-4643-A8B7-D97660979E88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26A53-DE95-41C0-9EA2-4AE4E86CB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E143-8C4C-442B-912C-8B36CF7EECAE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661EF4-A7D8-4A2D-A040-4B67681F8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769C-C03A-48AB-9A31-9BE802E5DB9D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9E9-3DDD-4F5C-82F3-9D96CABA3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3AE8-4497-4A3E-A721-75C55EEDD107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2F8084C-8985-4C60-B654-3A8BB5449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5941-296B-4ED3-9F17-7009A1FDE934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D3B5-3459-4F8B-A0A8-7BD736B1C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86CE-9463-4A7C-9D85-6B93688BA9E7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CFF6F6-33D3-4633-92C1-2E0694805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C55B9E-0E4B-4048-8879-111CDA9B7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0CA8-9EDA-424F-82E3-E421B43B7419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0701-FA6E-4D75-9678-10A57DA5A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BE58C-11D5-4F57-A5B3-108DEC667B13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12F4440-0BC9-4E4E-BCC7-0F47C4566BEC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15C650-F045-42E3-89A2-C1C6F0C38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9/9d/Afm_cd-rom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429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Долговременная</a:t>
            </a:r>
            <a:r>
              <a:rPr lang="ru-RU" b="1" dirty="0" smtClean="0">
                <a:solidFill>
                  <a:srgbClr val="7B9899"/>
                </a:solidFill>
                <a:latin typeface="Arial" charset="0"/>
                <a:cs typeface="Arial" charset="0"/>
              </a:rPr>
              <a:t> память</a:t>
            </a:r>
          </a:p>
        </p:txBody>
      </p:sp>
      <p:pic>
        <p:nvPicPr>
          <p:cNvPr id="13315" name="Содержимое 3" descr="Безимени-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6163" t="19354" r="25887" b="55807"/>
          <a:stretch>
            <a:fillRect/>
          </a:stretch>
        </p:blipFill>
        <p:spPr>
          <a:xfrm>
            <a:off x="357188" y="2000250"/>
            <a:ext cx="8501062" cy="271462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7B9899"/>
                </a:solidFill>
                <a:latin typeface="Arial" charset="0"/>
                <a:cs typeface="Arial" charset="0"/>
              </a:rPr>
              <a:t>Запись информации на оптический диск</a:t>
            </a:r>
          </a:p>
        </p:txBody>
      </p:sp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0"/>
            <a:ext cx="7143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6175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B9899"/>
                </a:solidFill>
                <a:latin typeface="Arial" charset="0"/>
                <a:cs typeface="Arial" charset="0"/>
              </a:rPr>
              <a:t>Оптический диск под микроскопом</a:t>
            </a:r>
          </a:p>
        </p:txBody>
      </p:sp>
      <p:pic>
        <p:nvPicPr>
          <p:cNvPr id="23555" name="Picture 5" descr="Изображение:Afm cd-ro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6863" y="1341438"/>
            <a:ext cx="63071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357188" y="1143000"/>
            <a:ext cx="26431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cs typeface="Times New Roman" pitchFamily="18" charset="0"/>
              </a:rPr>
              <a:t>В оптических дисководах используется оптический </a:t>
            </a:r>
          </a:p>
          <a:p>
            <a:r>
              <a:rPr lang="ru-RU">
                <a:cs typeface="Times New Roman" pitchFamily="18" charset="0"/>
              </a:rPr>
              <a:t>принцип записи и считывания информации. </a:t>
            </a:r>
          </a:p>
          <a:p>
            <a:r>
              <a:rPr lang="ru-RU">
                <a:cs typeface="Times New Roman" pitchFamily="18" charset="0"/>
              </a:rPr>
              <a:t>Информация на  диске хранится на одной спиралевидной дорожке, </a:t>
            </a:r>
          </a:p>
          <a:p>
            <a:r>
              <a:rPr lang="ru-RU">
                <a:cs typeface="Times New Roman" pitchFamily="18" charset="0"/>
              </a:rPr>
              <a:t>идущей от центра диска к периферии и содержащей </a:t>
            </a:r>
          </a:p>
          <a:p>
            <a:r>
              <a:rPr lang="ru-RU">
                <a:cs typeface="Times New Roman" pitchFamily="18" charset="0"/>
              </a:rPr>
              <a:t>чередующиеся участки с плохой и хорошей отражающей способностью.</a:t>
            </a:r>
            <a:r>
              <a:rPr lang="ru-RU" sz="1100">
                <a:cs typeface="Times New Roman" pitchFamily="18" charset="0"/>
              </a:rPr>
              <a:t> </a:t>
            </a:r>
            <a:endParaRPr lang="ru-RU" sz="16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785813"/>
            <a:ext cx="3286125" cy="32861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</a:t>
            </a:r>
            <a:r>
              <a:rPr lang="ru-RU" dirty="0"/>
              <a:t>последние годы на рынок поступили оптические диски </a:t>
            </a:r>
            <a:r>
              <a:rPr lang="en-US" dirty="0"/>
              <a:t>HD DVD </a:t>
            </a:r>
            <a:r>
              <a:rPr lang="ru-RU" dirty="0"/>
              <a:t>и  </a:t>
            </a:r>
            <a:r>
              <a:rPr lang="en-US" dirty="0" err="1"/>
              <a:t>Blu</a:t>
            </a:r>
            <a:r>
              <a:rPr lang="ru-RU" dirty="0"/>
              <a:t>-</a:t>
            </a:r>
            <a:r>
              <a:rPr lang="en-US" dirty="0"/>
              <a:t>Ray</a:t>
            </a:r>
            <a:r>
              <a:rPr lang="ru-RU" dirty="0"/>
              <a:t>, информационная емкость которых в 3-5 раз превышает информационную емкость </a:t>
            </a:r>
            <a:r>
              <a:rPr lang="en-US" dirty="0"/>
              <a:t>DVD</a:t>
            </a:r>
            <a:r>
              <a:rPr lang="ru-RU" dirty="0"/>
              <a:t>-дисков за счет использования синего лазера с примерно в два раза меньшей длиной волны.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63"/>
            <a:ext cx="421481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928688"/>
            <a:ext cx="8534400" cy="75882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Энергонезависимая память 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Карты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flash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-памяти и 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flash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-диски,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имеют движущихся частей и не требуют подключения к источнику питания.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3" name="Рисунок 28" descr="C:\Program Files\Physicon\CS\CS-2\101353\1013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785938"/>
            <a:ext cx="4587875" cy="4587875"/>
          </a:xfrm>
        </p:spPr>
      </p:pic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5357813" y="1643063"/>
            <a:ext cx="3357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Карты </a:t>
            </a:r>
            <a:r>
              <a:rPr lang="en-US" sz="1200">
                <a:cs typeface="Times New Roman" pitchFamily="18" charset="0"/>
              </a:rPr>
              <a:t>flash</a:t>
            </a:r>
            <a:r>
              <a:rPr lang="ru-RU" sz="1200">
                <a:cs typeface="Times New Roman" pitchFamily="18" charset="0"/>
              </a:rPr>
              <a:t>-памяти представляют собой БИС памяти, помещенную в </a:t>
            </a:r>
          </a:p>
          <a:p>
            <a:r>
              <a:rPr lang="ru-RU" sz="1200">
                <a:cs typeface="Times New Roman" pitchFamily="18" charset="0"/>
              </a:rPr>
              <a:t>миниатюрный плоский корпус. Для записи и считывания с карт </a:t>
            </a:r>
          </a:p>
          <a:p>
            <a:r>
              <a:rPr lang="ru-RU" sz="1200">
                <a:cs typeface="Times New Roman" pitchFamily="18" charset="0"/>
              </a:rPr>
              <a:t>памяти используются специальные адаптеры, которые могут </a:t>
            </a:r>
          </a:p>
          <a:p>
            <a:r>
              <a:rPr lang="ru-RU" sz="1200">
                <a:cs typeface="Times New Roman" pitchFamily="18" charset="0"/>
              </a:rPr>
              <a:t>подключаются к </a:t>
            </a:r>
          </a:p>
          <a:p>
            <a:r>
              <a:rPr lang="ru-RU" sz="1200">
                <a:cs typeface="Times New Roman" pitchFamily="18" charset="0"/>
              </a:rPr>
              <a:t>компьютерам с помощью </a:t>
            </a:r>
            <a:r>
              <a:rPr lang="en-US" sz="1200">
                <a:cs typeface="Times New Roman" pitchFamily="18" charset="0"/>
              </a:rPr>
              <a:t>USB</a:t>
            </a:r>
            <a:r>
              <a:rPr lang="ru-RU" sz="1200">
                <a:cs typeface="Times New Roman" pitchFamily="18" charset="0"/>
              </a:rPr>
              <a:t>-разъема.</a:t>
            </a:r>
            <a:endParaRPr lang="ru-RU"/>
          </a:p>
        </p:txBody>
      </p:sp>
      <p:pic>
        <p:nvPicPr>
          <p:cNvPr id="25605" name="Рисунок 7" descr="C:\Program Files\Physicon\CS\CS-2\101353\101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500438"/>
            <a:ext cx="19288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5572125" y="5286375"/>
            <a:ext cx="3424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Flash</a:t>
            </a:r>
            <a:r>
              <a:rPr lang="ru-RU" sz="1200">
                <a:cs typeface="Times New Roman" pitchFamily="18" charset="0"/>
              </a:rPr>
              <a:t>-диск представляет собой БИС памяти, </a:t>
            </a:r>
          </a:p>
          <a:p>
            <a:r>
              <a:rPr lang="ru-RU" sz="1200">
                <a:cs typeface="Times New Roman" pitchFamily="18" charset="0"/>
              </a:rPr>
              <a:t>помещенную в миниатюрный корпус. </a:t>
            </a:r>
          </a:p>
          <a:p>
            <a:r>
              <a:rPr lang="en-US" sz="1200">
                <a:cs typeface="Times New Roman" pitchFamily="18" charset="0"/>
              </a:rPr>
              <a:t>Flash</a:t>
            </a:r>
            <a:r>
              <a:rPr lang="ru-RU" sz="1200">
                <a:cs typeface="Times New Roman" pitchFamily="18" charset="0"/>
              </a:rPr>
              <a:t>-диск подключается </a:t>
            </a:r>
          </a:p>
          <a:p>
            <a:r>
              <a:rPr lang="ru-RU" sz="1200">
                <a:cs typeface="Times New Roman" pitchFamily="18" charset="0"/>
              </a:rPr>
              <a:t>к </a:t>
            </a:r>
            <a:r>
              <a:rPr lang="en-US" sz="1200">
                <a:cs typeface="Times New Roman" pitchFamily="18" charset="0"/>
              </a:rPr>
              <a:t>USB</a:t>
            </a:r>
            <a:r>
              <a:rPr lang="ru-RU" sz="1200">
                <a:cs typeface="Times New Roman" pitchFamily="18" charset="0"/>
              </a:rPr>
              <a:t>-разъему компьютера.</a:t>
            </a: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7B9899"/>
                </a:solidFill>
              </a:rPr>
              <a:t>Задание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800" smtClean="0">
                <a:latin typeface="Arial" charset="0"/>
                <a:cs typeface="Times New Roman" pitchFamily="18" charset="0"/>
              </a:rPr>
              <a:t>Посмотрите на характеристику компьютера в сокращенном виде и выделить из этой записи характеристики жесткого диска и информацию о наличии дисковода: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ru-RU" sz="2800" smtClean="0">
              <a:latin typeface="Arial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en-US" sz="2800" smtClean="0">
                <a:latin typeface="Arial" charset="0"/>
                <a:cs typeface="Times New Roman" pitchFamily="18" charset="0"/>
              </a:rPr>
              <a:t>Intel Celeron 700MHz / 128 Mb /Hdd 250 Gb /CD RW /DVD.</a:t>
            </a:r>
            <a:endParaRPr lang="en-US" sz="4000" smtClean="0">
              <a:latin typeface="Arial" charset="0"/>
            </a:endParaRPr>
          </a:p>
          <a:p>
            <a:pPr marL="0" indent="0" eaLnBrk="1" hangingPunct="1"/>
            <a:endParaRPr lang="ru-RU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7188" y="1571625"/>
            <a:ext cx="85693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>
                <a:latin typeface="Georgia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Модули ОП оберегать от электростатических зарядов при установке;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Дискеты оберегать от нагревания и сильных магнитных полей;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Жесткие диски оберегать от ударов при установке;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Оптические диски оберегать от загрязнений и царапин;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-память оберегать от неправильного отключения от компьютера.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0" y="285750"/>
            <a:ext cx="500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Для предотвращения потери информации на носителях и их выхода из строя необходимо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Домашнее задание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Заполнить таблицу «Носители информации»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" y="1643063"/>
          <a:ext cx="7858125" cy="3830637"/>
        </p:xfrm>
        <a:graphic>
          <a:graphicData uri="http://schemas.openxmlformats.org/drawingml/2006/table">
            <a:tbl>
              <a:tblPr/>
              <a:tblGrid>
                <a:gridCol w="1155700"/>
                <a:gridCol w="2273300"/>
                <a:gridCol w="1620838"/>
                <a:gridCol w="2808287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Носитель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 записи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информационная емкость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Опасные воздействия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Дискета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Жесткий диск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CD/DVD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Flash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832" marR="638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786063"/>
          <a:ext cx="7715250" cy="2797175"/>
        </p:xfrm>
        <a:graphic>
          <a:graphicData uri="http://schemas.openxmlformats.org/drawingml/2006/table">
            <a:tbl>
              <a:tblPr/>
              <a:tblGrid>
                <a:gridCol w="2571768"/>
                <a:gridCol w="2571768"/>
                <a:gridCol w="2571768"/>
              </a:tblGrid>
              <a:tr h="722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Ваше решение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Правильное решение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жесткий диск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компакт диск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накопитель с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flash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-памятью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оперативная память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24" name="Rectangle 1"/>
          <p:cNvSpPr>
            <a:spLocks noChangeArrowheads="1"/>
          </p:cNvSpPr>
          <p:nvPr/>
        </p:nvSpPr>
        <p:spPr bwMode="auto">
          <a:xfrm>
            <a:off x="428625" y="1500188"/>
            <a:ext cx="828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ea typeface="Calibri" pitchFamily="34" charset="0"/>
                <a:cs typeface="Times New Roman" pitchFamily="18" charset="0"/>
              </a:rPr>
              <a:t>2. Расположите недорогие носители информации (компакт диск, накопитель с </a:t>
            </a:r>
            <a:r>
              <a:rPr lang="en-US" sz="2000">
                <a:ea typeface="Calibri" pitchFamily="34" charset="0"/>
                <a:cs typeface="Times New Roman" pitchFamily="18" charset="0"/>
              </a:rPr>
              <a:t>flash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-памятью, жесткий диск, оперативная память), в порядке увеличения их стоимости на единицу объема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642938"/>
            <a:ext cx="7772400" cy="847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КОМПЬЮТЕРНАЯ ПАМЯТЬ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2938" y="2857500"/>
            <a:ext cx="3382962" cy="1584325"/>
          </a:xfrm>
          <a:prstGeom prst="rect">
            <a:avLst/>
          </a:prstGeom>
          <a:gradFill rotWithShape="1">
            <a:gsLst>
              <a:gs pos="0">
                <a:srgbClr val="D3B04D"/>
              </a:gs>
              <a:gs pos="50000">
                <a:srgbClr val="FFD55D"/>
              </a:gs>
              <a:gs pos="100000">
                <a:srgbClr val="D3B04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latin typeface="Georgia" pitchFamily="18" charset="0"/>
              </a:rPr>
              <a:t>Внутренняя память</a:t>
            </a:r>
          </a:p>
          <a:p>
            <a:pPr algn="ctr"/>
            <a:r>
              <a:rPr lang="ru-RU" sz="2800">
                <a:latin typeface="Georgia" pitchFamily="18" charset="0"/>
              </a:rPr>
              <a:t>(оперативная)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286375" y="2857500"/>
            <a:ext cx="3382963" cy="1655763"/>
          </a:xfrm>
          <a:prstGeom prst="rect">
            <a:avLst/>
          </a:prstGeom>
          <a:gradFill rotWithShape="1">
            <a:gsLst>
              <a:gs pos="0">
                <a:srgbClr val="E5BF54"/>
              </a:gs>
              <a:gs pos="50000">
                <a:srgbClr val="FFD55D"/>
              </a:gs>
              <a:gs pos="100000">
                <a:srgbClr val="E5BF5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latin typeface="Georgia" pitchFamily="18" charset="0"/>
              </a:rPr>
              <a:t>Внешняя память</a:t>
            </a:r>
          </a:p>
          <a:p>
            <a:pPr algn="ctr"/>
            <a:r>
              <a:rPr lang="ru-RU" sz="2800">
                <a:latin typeface="Georgia" pitchFamily="18" charset="0"/>
              </a:rPr>
              <a:t>(долговременная)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929313" y="1428750"/>
            <a:ext cx="792162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2643188" y="1500188"/>
            <a:ext cx="863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B9899"/>
                </a:solidFill>
                <a:latin typeface="Arial" charset="0"/>
                <a:cs typeface="Arial" charset="0"/>
              </a:rPr>
              <a:t>Дисковод</a:t>
            </a:r>
            <a:r>
              <a:rPr lang="ru-RU" sz="2400" b="1" smtClean="0">
                <a:solidFill>
                  <a:srgbClr val="7B9899"/>
                </a:solidFill>
                <a:latin typeface="Arial" charset="0"/>
                <a:cs typeface="Arial" charset="0"/>
              </a:rPr>
              <a:t>,</a:t>
            </a:r>
            <a:r>
              <a:rPr lang="ru-RU" sz="2400" b="1" i="1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накопитель</a:t>
            </a:r>
            <a:r>
              <a:rPr lang="ru-RU" sz="24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– устройство, обеспечивающее запись и считывание информации.</a:t>
            </a:r>
            <a:endParaRPr lang="ru-RU" sz="2400" smtClean="0">
              <a:solidFill>
                <a:srgbClr val="7B9899"/>
              </a:solidFill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929063" y="2071688"/>
            <a:ext cx="443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Georgia" pitchFamily="18" charset="0"/>
              </a:rPr>
              <a:t>Дисковод для оптических дисков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3571875"/>
            <a:ext cx="20605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714500"/>
            <a:ext cx="36433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642938" y="5929313"/>
            <a:ext cx="828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Дисковод может быть как внешним, так и внутренним.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4714875" y="4929188"/>
            <a:ext cx="413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Georgia" pitchFamily="18" charset="0"/>
              </a:rPr>
              <a:t>Дисковод для гибких дисков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534400" cy="7588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546D7A"/>
                </a:solidFill>
                <a:latin typeface="Arial" charset="0"/>
                <a:cs typeface="Times New Roman" pitchFamily="18" charset="0"/>
              </a:rPr>
              <a:t>Носитель</a:t>
            </a:r>
            <a:r>
              <a:rPr lang="ru-RU" sz="3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это объект на котором записана информация</a:t>
            </a:r>
            <a:endParaRPr lang="ru-RU" sz="3000" dirty="0" smtClean="0">
              <a:solidFill>
                <a:srgbClr val="7B9899"/>
              </a:solidFill>
            </a:endParaRPr>
          </a:p>
        </p:txBody>
      </p:sp>
      <p:pic>
        <p:nvPicPr>
          <p:cNvPr id="4" name="Содержимое 3" descr="Безимени-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6163" t="19354" r="25887" b="55807"/>
          <a:stretch>
            <a:fillRect/>
          </a:stretch>
        </p:blipFill>
        <p:spPr>
          <a:xfrm>
            <a:off x="928688" y="1857375"/>
            <a:ext cx="6989762" cy="2346325"/>
          </a:xfr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313" y="4714875"/>
            <a:ext cx="8429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cs typeface="Times New Roman" pitchFamily="18" charset="0"/>
              </a:rPr>
              <a:t>Физический принцип записи нулей и единиц может быть различным:</a:t>
            </a:r>
            <a:endParaRPr lang="ru-RU" sz="1600"/>
          </a:p>
          <a:p>
            <a:pPr algn="just" eaLnBrk="0" hangingPunct="0"/>
            <a:r>
              <a:rPr lang="ru-RU">
                <a:cs typeface="Times New Roman" pitchFamily="18" charset="0"/>
              </a:rPr>
              <a:t>- магнитный – чередование намагниченных (1) и ненамагниченных (0) участков;</a:t>
            </a:r>
            <a:endParaRPr lang="ru-RU" sz="1600"/>
          </a:p>
          <a:p>
            <a:pPr algn="just" eaLnBrk="0" hangingPunct="0"/>
            <a:r>
              <a:rPr lang="ru-RU">
                <a:cs typeface="Times New Roman" pitchFamily="18" charset="0"/>
              </a:rPr>
              <a:t>- оптический – чередование участков с различной отражающей способностью.</a:t>
            </a:r>
            <a:endParaRPr lang="ru-RU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6500858" cy="4826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Гибкий магнитный диск (дискета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) 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3">
                  <a:lumMod val="75000"/>
                </a:schemeClr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429000" y="1125538"/>
            <a:ext cx="54260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магнитный принцип записи. Внутри пластмассового корпуса дискеты размещается гибкий магнитный диск. Информация хранится на концентрических дорожках. Информационная емкость 1, 44 Мбайт. В настоящее время  выходят из употребления. Принцип работы дисковода со вставленной в него дискетой похож на принцип работы жесткого диска.</a:t>
            </a:r>
          </a:p>
        </p:txBody>
      </p:sp>
      <p:pic>
        <p:nvPicPr>
          <p:cNvPr id="17412" name="Picture 10" descr="SS100314"/>
          <p:cNvPicPr>
            <a:picLocks noChangeAspect="1" noChangeArrowheads="1"/>
          </p:cNvPicPr>
          <p:nvPr/>
        </p:nvPicPr>
        <p:blipFill>
          <a:blip r:embed="rId2" cstate="print"/>
          <a:srcRect l="13770" r="11488"/>
          <a:stretch>
            <a:fillRect/>
          </a:stretch>
        </p:blipFill>
        <p:spPr bwMode="auto">
          <a:xfrm>
            <a:off x="571500" y="1285875"/>
            <a:ext cx="2357438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43875" cy="1000125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7B9899"/>
                </a:solidFill>
                <a:latin typeface="Arial" charset="0"/>
                <a:cs typeface="Arial" charset="0"/>
              </a:rPr>
              <a:t>Жесткий магнитный диск–винчестер</a:t>
            </a:r>
            <a:br>
              <a:rPr lang="ru-RU" sz="2800" b="1" smtClean="0">
                <a:solidFill>
                  <a:srgbClr val="7B9899"/>
                </a:solidFill>
                <a:latin typeface="Arial" charset="0"/>
                <a:cs typeface="Arial" charset="0"/>
              </a:rPr>
            </a:br>
            <a:r>
              <a:rPr lang="ru-RU" sz="2800" b="1" smtClean="0">
                <a:solidFill>
                  <a:srgbClr val="7B9899"/>
                </a:solidFill>
                <a:latin typeface="Arial" charset="0"/>
                <a:cs typeface="Arial" charset="0"/>
              </a:rPr>
              <a:t>(</a:t>
            </a:r>
            <a:r>
              <a:rPr lang="en-US" sz="2800" b="1" smtClean="0">
                <a:solidFill>
                  <a:srgbClr val="7B9899"/>
                </a:solidFill>
                <a:latin typeface="Arial" charset="0"/>
                <a:cs typeface="Arial" charset="0"/>
              </a:rPr>
              <a:t>HDD, Hard Driver</a:t>
            </a:r>
            <a:r>
              <a:rPr lang="ru-RU" sz="2800" b="1" smtClean="0">
                <a:solidFill>
                  <a:srgbClr val="7B9899"/>
                </a:solidFill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 l="11119" t="12335" r="14217"/>
          <a:stretch>
            <a:fillRect/>
          </a:stretch>
        </p:blipFill>
        <p:spPr bwMode="auto">
          <a:xfrm>
            <a:off x="500063" y="1857375"/>
            <a:ext cx="4786312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29313" y="1928813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Является самым распространенным встроенным носителем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72125" cy="7143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B9899"/>
                </a:solidFill>
              </a:rPr>
              <a:t>Жесткий диск</a:t>
            </a:r>
            <a:r>
              <a:rPr lang="en-US" sz="2800" b="1" smtClean="0">
                <a:solidFill>
                  <a:srgbClr val="7B9899"/>
                </a:solidFill>
              </a:rPr>
              <a:t> </a:t>
            </a:r>
            <a:r>
              <a:rPr lang="ru-RU" sz="2800" b="1" smtClean="0">
                <a:solidFill>
                  <a:srgbClr val="7B9899"/>
                </a:solidFill>
              </a:rPr>
              <a:t>в разрезе</a:t>
            </a:r>
          </a:p>
        </p:txBody>
      </p:sp>
      <p:pic>
        <p:nvPicPr>
          <p:cNvPr id="19459" name="Picture 4" descr="HD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1988" y="500063"/>
            <a:ext cx="7339012" cy="63119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01625" y="142875"/>
            <a:ext cx="8842375" cy="7588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B9899"/>
                </a:solidFill>
              </a:rPr>
              <a:t>Логическое устройство жесткого диска</a:t>
            </a:r>
          </a:p>
        </p:txBody>
      </p:sp>
      <p:pic>
        <p:nvPicPr>
          <p:cNvPr id="20483" name="Содержимое 3" descr="Безимени-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5279" t="11493" r="3125" b="11400"/>
          <a:stretch>
            <a:fillRect/>
          </a:stretch>
        </p:blipFill>
        <p:spPr>
          <a:xfrm>
            <a:off x="0" y="1000125"/>
            <a:ext cx="8929688" cy="500062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4714875"/>
            <a:ext cx="1524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928813"/>
            <a:ext cx="24352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000125" y="357188"/>
            <a:ext cx="5072063" cy="427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546D7A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Оптические диски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00063" y="928688"/>
            <a:ext cx="7127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диски, на которые может быть записано до 700 Мбайт   информации, для записи и считывания информации с них используется инфракрасный лазер.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accent2"/>
                </a:solidFill>
                <a:latin typeface="+mn-lt"/>
              </a:rPr>
              <a:t>            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5750" y="3714750"/>
            <a:ext cx="5473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диски имеют значительно большую информационную емкость (4,7 Гбайт, у двухслойных 8,5 Гб), лазер с меньшей длиной волны и оптические дорожки на них имеют меньшую толщину и размещены более плотно.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071688"/>
            <a:ext cx="16192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4071938"/>
            <a:ext cx="20129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Безымянн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2214563"/>
            <a:ext cx="1123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363</TotalTime>
  <Words>521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Georgia</vt:lpstr>
      <vt:lpstr>Wingdings 2</vt:lpstr>
      <vt:lpstr>Wingdings</vt:lpstr>
      <vt:lpstr>Calibri</vt:lpstr>
      <vt:lpstr>Times New Roman</vt:lpstr>
      <vt:lpstr>Официальная</vt:lpstr>
      <vt:lpstr>Долговременная память</vt:lpstr>
      <vt:lpstr>КОМПЬЮТЕРНАЯ ПАМЯТЬ</vt:lpstr>
      <vt:lpstr>Дисковод, накопитель – устройство, обеспечивающее запись и считывание информации.</vt:lpstr>
      <vt:lpstr>Носитель – это объект на котором записана информация</vt:lpstr>
      <vt:lpstr>Слайд 5</vt:lpstr>
      <vt:lpstr>Жесткий магнитный диск–винчестер (HDD, Hard Driver)</vt:lpstr>
      <vt:lpstr>Жесткий диск в разрезе</vt:lpstr>
      <vt:lpstr>Логическое устройство жесткого диска</vt:lpstr>
      <vt:lpstr>Слайд 9</vt:lpstr>
      <vt:lpstr>Запись информации на оптический диск</vt:lpstr>
      <vt:lpstr>Оптический диск под микроскопом</vt:lpstr>
      <vt:lpstr>Слайд 12</vt:lpstr>
      <vt:lpstr>Энергонезависимая память  Карты flash-памяти и  flash-диски, не имеют движущихся частей и не требуют подключения к источнику питания. </vt:lpstr>
      <vt:lpstr>Задание</vt:lpstr>
      <vt:lpstr>Слайд 15</vt:lpstr>
      <vt:lpstr>  Домашнее задание 1. Заполнить таблицу «Носители информации»</vt:lpstr>
      <vt:lpstr>Слайд 17</vt:lpstr>
    </vt:vector>
  </TitlesOfParts>
  <Company>321816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revaz</cp:lastModifiedBy>
  <cp:revision>38</cp:revision>
  <dcterms:created xsi:type="dcterms:W3CDTF">2010-11-05T15:19:15Z</dcterms:created>
  <dcterms:modified xsi:type="dcterms:W3CDTF">2013-01-02T21:32:09Z</dcterms:modified>
</cp:coreProperties>
</file>