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0" r:id="rId8"/>
    <p:sldId id="263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0D"/>
    <a:srgbClr val="FF0066"/>
    <a:srgbClr val="003300"/>
    <a:srgbClr val="FFFF00"/>
    <a:srgbClr val="EBE2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707" autoAdjust="0"/>
  </p:normalViewPr>
  <p:slideViewPr>
    <p:cSldViewPr>
      <p:cViewPr varScale="1">
        <p:scale>
          <a:sx n="74" d="100"/>
          <a:sy n="74" d="100"/>
        </p:scale>
        <p:origin x="-3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7F37B6-6E9C-485B-9A64-05BDE4C9DD33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23321A-70C6-4C17-AEDC-7C103F4F49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FC889-4E64-40A0-BE68-1416FE0AB685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08975-D9C0-4B39-90FF-5C4201CFE3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28E73-3B6A-4114-8293-CF74538B92C4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A8DFB-ED30-4EC3-9C27-81EBCF13B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2FFC4-46B2-44B0-8AEE-DAE5934A7AAD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B8CCD-E037-4581-A018-592B5278A9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0FD391-5B88-40E6-9E1C-973D7E316E7E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794E13-4788-4D0D-A7F4-85CA67EB76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56964-90B7-48E5-BBFB-9198EF0B5287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7DCFB-9FFC-4EF0-95B1-56ABE0BFC9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3454A-C6DE-4A9A-BBC1-716FDA61E21B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7D38A1-C6B0-42B7-9B72-D4E94F963E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F2921-F00A-4FE0-98B8-E0AEC5BD2BFB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70F99-21DC-4A0A-A04B-D42A31C19E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AE79F9-AC89-4FCC-9613-E8323D684094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0DCCA9-4664-4B78-9046-42F06B43CC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D9BA6E-81B9-481A-8729-F74D0FA36F18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19C46C-93D7-4CB6-9F68-C8D01D0867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A93433-AADD-4056-B812-DC2AC774B05A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E52908-0F7A-4646-ACCC-83E774D03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AE38782-B939-4406-AD32-5502BF846700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100C346C-8197-43F5-A918-81480B58A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1" r:id="rId2"/>
    <p:sldLayoutId id="2147483797" r:id="rId3"/>
    <p:sldLayoutId id="2147483792" r:id="rId4"/>
    <p:sldLayoutId id="2147483798" r:id="rId5"/>
    <p:sldLayoutId id="2147483793" r:id="rId6"/>
    <p:sldLayoutId id="2147483799" r:id="rId7"/>
    <p:sldLayoutId id="2147483800" r:id="rId8"/>
    <p:sldLayoutId id="2147483801" r:id="rId9"/>
    <p:sldLayoutId id="2147483794" r:id="rId10"/>
    <p:sldLayoutId id="21474837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3B3B3B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3B3B3B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50" y="2286000"/>
            <a:ext cx="7407275" cy="24971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b="1" i="1" dirty="0">
                <a:solidFill>
                  <a:srgbClr val="7030A0"/>
                </a:solidFill>
              </a:rPr>
              <a:t>Экологические проблемы </a:t>
            </a:r>
            <a:r>
              <a:rPr lang="ru-RU" sz="6000" b="1" i="1" dirty="0" smtClean="0">
                <a:solidFill>
                  <a:srgbClr val="7030A0"/>
                </a:solidFill>
              </a:rPr>
              <a:t>Урала</a:t>
            </a:r>
            <a:endParaRPr lang="ru-RU" sz="6000" b="1" i="1" dirty="0">
              <a:solidFill>
                <a:srgbClr val="7030A0"/>
              </a:solidFill>
            </a:endParaRPr>
          </a:p>
        </p:txBody>
      </p:sp>
      <p:sp>
        <p:nvSpPr>
          <p:cNvPr id="81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4008437"/>
          </a:xfrm>
        </p:spPr>
        <p:txBody>
          <a:bodyPr/>
          <a:lstStyle/>
          <a:p>
            <a:pPr marL="26988" eaLnBrk="1" hangingPunct="1"/>
            <a:endParaRPr lang="ru-RU" sz="16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0"/>
            <a:ext cx="4857784" cy="685800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Они лидируют по общему выбросу вредных веществ в окружающую среду. Попавшие в атмосферу твердые и жидкие частицы оседают на почве, загрязняя территории городов, леса и пашни. </a:t>
            </a:r>
            <a:endParaRPr lang="en-US" sz="1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</a:rPr>
              <a:t>В окрестностях предприятий добывающей промышленности, черной и цветной металлургии содержание тяжелых металлов в почвах превышает ПДК в 50-2000 раз.</a:t>
            </a:r>
            <a:endParaRPr lang="en-US" sz="1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66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endParaRPr lang="ru-RU" sz="1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pic>
        <p:nvPicPr>
          <p:cNvPr id="9219" name="Рисунок 4" descr="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8" y="2714625"/>
            <a:ext cx="3643312" cy="273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714375" y="2786063"/>
            <a:ext cx="3071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FF0066"/>
                </a:solidFill>
                <a:latin typeface="Corbel" pitchFamily="34" charset="0"/>
              </a:rPr>
              <a:t>Пермский край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214291"/>
            <a:ext cx="421481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3300"/>
                </a:solidFill>
                <a:latin typeface="+mn-lt"/>
              </a:rPr>
              <a:t>Кузница России - один из самых богатых природными ресурсами и индустриально развитых регионов страны. Здесь расположены такие промышленные центры, как Нижний Тагил, Екатеринбург, Челябинск, Магнитогорск, Орск, Пермь, Уфа, Ижевск и др.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3300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9124" y="4286256"/>
            <a:ext cx="4714876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</a:rPr>
              <a:t>Много лет на территории региона добывают полезные ископаемые, работают химические и нефтехимические производства. Это ведет к загрязнению окружающей среды нефтью, фенолами, аммиаком, бензолом, оксидами серы, углерода, азота.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4000"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8" y="0"/>
            <a:ext cx="4786312" cy="3714750"/>
          </a:xfrm>
        </p:spPr>
        <p:txBody>
          <a:bodyPr>
            <a:no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1800" b="1" dirty="0">
              <a:ln w="12700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7143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Недостаточно очищенные промышленные и бытовые стоки ухудшили качество воды в регионе. Наиболее сильно загрязнены реки Свердловской области. Вокруг многих промышленных центров обнаружено также загрязнение подземных вод, в том числе используемых для питьевого водоснабжения</a:t>
            </a:r>
            <a:r>
              <a:rPr lang="ru-RU" b="1" dirty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86182" y="3786190"/>
            <a:ext cx="500066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Отвалы пустой породы, шлаки и зола ТЭЦ, отходы металлургических предприятий занимают десятки тысяч гектаров. Часто токсичные отходы попадают на городские свалки или хранятся на предприятиях, в заброшенных карьерах.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428604"/>
            <a:ext cx="7929618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n-lt"/>
              </a:rPr>
              <a:t>Особую опасность представляет </a:t>
            </a:r>
            <a:r>
              <a:rPr lang="ru-RU" b="1" dirty="0" err="1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n-lt"/>
              </a:rPr>
              <a:t>восточноуральский</a:t>
            </a:r>
            <a:r>
              <a:rPr lang="ru-RU" b="1" dirty="0">
                <a:ln w="12700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n-lt"/>
              </a:rPr>
              <a:t> радиоактивный след (Челябинская область), образовавшийся в результате промышленных сбросов и аварийного выброса радиоактивных веществ в бассейне озера Карачай и реки Течи в 1949-1957гг.В городе Карабаш Челябинской области, где расположен комбинат, выделена зона экологического бедствия площадью 30 км. В этой зоне загрязнение окружающей среды достигло опасного уровня: общая заболеваемость здесь намного выше средних показателей по России.</a:t>
            </a:r>
          </a:p>
        </p:txBody>
      </p:sp>
      <p:pic>
        <p:nvPicPr>
          <p:cNvPr id="3" name="Рисунок 2" descr="iCAHBQRO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3429000"/>
            <a:ext cx="6286544" cy="3143272"/>
          </a:xfrm>
          <a:prstGeom prst="roundRect">
            <a:avLst>
              <a:gd name="adj" fmla="val 8594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214290"/>
            <a:ext cx="4572000" cy="6643710"/>
          </a:xfrm>
        </p:spPr>
        <p:txBody>
          <a:bodyPr>
            <a:normAutofit fontScale="62500" lnSpcReduction="2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15050D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Удмуртии досталась “в наследство” проблема хранения и уничтожения химического оружия. Здесь находится более 25% всех запасов химических отравляющих веществ РФ.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15050D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Многолетняя вырубка лесов на Среднем и Южном Урале на больших площадях приводит к уничтожению ценных пород, замене хвойных пород малоценными лиственными. Меры же по искусственному лесоразведению пока недостаточны.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15050D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Основные направления улучшения экологической ситуации -совершенствование технологий эксплуатации природных богатств, строительство очистных сооружений на заводах и фабриках, создание заповедников и заказников</a:t>
            </a:r>
            <a:r>
              <a:rPr lang="ru-RU" b="1" dirty="0" smtClean="0">
                <a:ln w="10541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15050D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.</a:t>
            </a:r>
            <a:endParaRPr lang="ru-RU" b="1" dirty="0">
              <a:ln w="10541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15050D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4" name="Рисунок 3" descr="87639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928670"/>
            <a:ext cx="4143372" cy="3857652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796086"/>
          </a:xfrm>
        </p:spPr>
        <p:txBody>
          <a:bodyPr>
            <a:scene3d>
              <a:camera prst="perspectiveHeroicExtremeRightFacing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tx2">
                    <a:satMod val="130000"/>
                  </a:schemeClr>
                </a:solidFill>
                <a:effectLst>
                  <a:reflection blurRad="6350" stA="55000" endA="50" endPos="85000" dir="5400000" sy="-100000" algn="bl" rotWithShape="0"/>
                </a:effectLst>
              </a:rPr>
              <a:t>Почему это происходит?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4876" y="1000108"/>
            <a:ext cx="4429124" cy="5643602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2400" dirty="0" smtClean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FF00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2400" dirty="0" smtClean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FF00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2400" dirty="0" smtClean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FF00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2400" dirty="0" smtClean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FF00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Отсутствуют службы, </a:t>
            </a:r>
            <a:r>
              <a:rPr lang="ru-RU" sz="2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занимающийся вопросами изучения, охраны и использования как конкретно подземных полостей, так и </a:t>
            </a:r>
            <a:r>
              <a:rPr lang="ru-RU" sz="2400" dirty="0" err="1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закарстованных</a:t>
            </a:r>
            <a:r>
              <a:rPr lang="ru-RU" sz="2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территорий</a:t>
            </a:r>
            <a:endParaRPr lang="ru-RU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FF00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85736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+mn-lt"/>
              </a:rPr>
              <a:t>Слабая изученность как целых карстовых районов, так и отдельных объектов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14338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206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+mn-lt"/>
              </a:rPr>
              <a:t>Отсутствие учета и контроля за подземными памятниками и объектами в государственных природоохранных и других организациях.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29190" y="142873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+mn-lt"/>
              </a:rPr>
              <a:t>Низкий уровень экологического просвещения</a:t>
            </a:r>
            <a:r>
              <a:rPr lang="ru-RU" sz="24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FF00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+mn-lt"/>
              </a:rPr>
              <a:t>. </a:t>
            </a:r>
            <a:endParaRPr lang="en-US" sz="24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FF00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8229600" cy="57150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TopRight"/>
            <a:lightRig rig="threePt" dir="t"/>
          </a:scene3d>
        </p:spPr>
        <p:txBody>
          <a:bodyPr vert="horz">
            <a:normAutofit fontScale="90000"/>
            <a:scene3d>
              <a:camera prst="perspectiveContrastingRightFacing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ln>
                  <a:solidFill>
                    <a:srgbClr val="00B050"/>
                  </a:solidFill>
                </a:ln>
                <a:solidFill>
                  <a:srgbClr val="92D050"/>
                </a:solidFill>
              </a:rPr>
              <a:t> </a:t>
            </a:r>
            <a:r>
              <a:rPr lang="ru-RU" b="1" i="1" dirty="0">
                <a:ln>
                  <a:solidFill>
                    <a:srgbClr val="FFFF00"/>
                  </a:solidFill>
                </a:ln>
                <a:solidFill>
                  <a:schemeClr val="tx2">
                    <a:satMod val="13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Что </a:t>
            </a:r>
            <a:r>
              <a:rPr lang="ru-RU" b="1" i="1" dirty="0">
                <a:ln>
                  <a:solidFill>
                    <a:srgbClr val="FFFF00"/>
                  </a:solidFill>
                </a:ln>
                <a:solidFill>
                  <a:schemeClr val="tx2">
                    <a:satMod val="130000"/>
                  </a:schemeClr>
                </a:solidFill>
              </a:rPr>
              <a:t>необходимо</a:t>
            </a:r>
            <a:r>
              <a:rPr lang="ru-RU" b="1" i="1" dirty="0">
                <a:ln>
                  <a:solidFill>
                    <a:srgbClr val="FFFF00"/>
                  </a:solidFill>
                </a:ln>
                <a:solidFill>
                  <a:schemeClr val="tx2">
                    <a:satMod val="13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делать?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785794"/>
            <a:ext cx="4495800" cy="5214974"/>
          </a:xfrm>
        </p:spPr>
        <p:txBody>
          <a:bodyPr>
            <a:no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400" b="1" dirty="0" smtClean="0">
              <a:ln w="1905"/>
              <a:solidFill>
                <a:srgbClr val="FF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400" b="1" dirty="0" smtClean="0">
              <a:ln w="1905"/>
              <a:solidFill>
                <a:srgbClr val="FF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400" b="1" dirty="0" smtClean="0">
              <a:ln w="1905"/>
              <a:solidFill>
                <a:srgbClr val="FF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Создание </a:t>
            </a:r>
            <a:r>
              <a:rPr lang="ru-RU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«пещерных» и «карстовых» </a:t>
            </a:r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кадастров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4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Добиться </a:t>
            </a:r>
            <a:r>
              <a:rPr lang="ru-RU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проведения лицензирования туристических маршрутов, включающих памятники природы, истории и </a:t>
            </a:r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культуры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400" b="1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2428868"/>
            <a:ext cx="4500562" cy="3429024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Использовать оптимальный вариант сохранения памятников и объектов природы(создание музеев под открытым небом)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ln w="1905"/>
                <a:solidFill>
                  <a:srgbClr val="FF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Добиться того, чтобы на Урале появились службы, контролирующие состояние окружающей среды  Урала, устранить «вредителей»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150017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ln w="1905"/>
                <a:solidFill>
                  <a:srgbClr val="FF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Создавать заповедники, охранять природу, не вырубать леса, следить за экологией района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3500438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ln w="1905"/>
                <a:solidFill>
                  <a:srgbClr val="FF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Активнее использовать такие методы охраны, как экологический патруль, рейды по проверке состояния и использования памятников.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57752" y="485776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905"/>
                <a:solidFill>
                  <a:srgbClr val="FF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Систематическое проведение областных, районных и городских экологических конференций и семинаров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Спасибо за внимание!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</p:spPr>
        <p:txBody>
          <a:bodyPr>
            <a:normAutofit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66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92D050"/>
                </a:solidFill>
              </a:rPr>
              <a:t>ДАВАЙТЕ ЗАЩИЩАТЬ ЭКОЛОГИЮ УРАЛЬСКОГО РАЙОНА!</a:t>
            </a:r>
            <a:endParaRPr lang="ru-RU" sz="66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221</TotalTime>
  <Words>513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Corbel</vt:lpstr>
      <vt:lpstr>Wingdings 2</vt:lpstr>
      <vt:lpstr>Verdana</vt:lpstr>
      <vt:lpstr>Calibri</vt:lpstr>
      <vt:lpstr>Gill Sans MT</vt:lpstr>
      <vt:lpstr>Times New Roman</vt:lpstr>
      <vt:lpstr>Солнцестояние</vt:lpstr>
      <vt:lpstr>Экологические проблемы Урала</vt:lpstr>
      <vt:lpstr>Слайд 2</vt:lpstr>
      <vt:lpstr>Слайд 3</vt:lpstr>
      <vt:lpstr>Слайд 4</vt:lpstr>
      <vt:lpstr>Слайд 5</vt:lpstr>
      <vt:lpstr>Почему это происходит?</vt:lpstr>
      <vt:lpstr> Что необходимо делать?</vt:lpstr>
      <vt:lpstr>Слайд 8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Экологические проблемы Уральского района</dc:title>
  <dc:creator>ЯнОчКа</dc:creator>
  <cp:lastModifiedBy>Tata</cp:lastModifiedBy>
  <cp:revision>29</cp:revision>
  <dcterms:created xsi:type="dcterms:W3CDTF">2012-04-05T10:40:35Z</dcterms:created>
  <dcterms:modified xsi:type="dcterms:W3CDTF">2012-12-18T13:38:46Z</dcterms:modified>
</cp:coreProperties>
</file>