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B4662-C75A-448B-BFDD-778B6206D107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68323-9AAD-4D7B-9E70-6AA9AA668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06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68323-9AAD-4D7B-9E70-6AA9AA66827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65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002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04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98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58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83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67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14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73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32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98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49157-7AE7-43C1-98C8-69CBCFC7490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076BF-3953-4B4F-A832-9C4AB95F6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56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Рисунок 69" descr="image006.jpg"/>
          <p:cNvPicPr>
            <a:picLocks noChangeAspect="1"/>
          </p:cNvPicPr>
          <p:nvPr/>
        </p:nvPicPr>
        <p:blipFill>
          <a:blip r:embed="rId3" cstate="print">
            <a:lum bright="21000"/>
          </a:blip>
          <a:stretch>
            <a:fillRect/>
          </a:stretch>
        </p:blipFill>
        <p:spPr>
          <a:xfrm>
            <a:off x="0" y="0"/>
            <a:ext cx="9132569" cy="6866594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467544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95936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499992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004048" y="90872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491880" y="404664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491880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491880" y="1916832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491880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491880" y="2924944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491880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491880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491880" y="4437112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67544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971600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475656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979712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483768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987824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995936" y="141277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483768" y="1916832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987824" y="1916832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499992" y="1916832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995936" y="1916832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475656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979712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483768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987824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971600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499992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004048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5508104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995936" y="2420888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2987824" y="2924944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995936" y="2924944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499992" y="2924944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971600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1979712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475656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483768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2987824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995936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499992" y="3429000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979712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483768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987824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3995936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4499992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004048" y="3933056"/>
            <a:ext cx="50405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0" name="Рисунок 59" descr="учены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332656"/>
            <a:ext cx="1262300" cy="1558395"/>
          </a:xfrm>
          <a:prstGeom prst="rect">
            <a:avLst/>
          </a:prstGeom>
        </p:spPr>
      </p:pic>
      <p:sp>
        <p:nvSpPr>
          <p:cNvPr id="61" name="Скругленный прямоугольник 60"/>
          <p:cNvSpPr/>
          <p:nvPr/>
        </p:nvSpPr>
        <p:spPr>
          <a:xfrm>
            <a:off x="3563888" y="144016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1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179512" y="980728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2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179512" y="1484784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3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2195736" y="1988840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4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683568" y="2492896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5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2699792" y="2996952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6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683568" y="3501008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7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1691680" y="4005064"/>
            <a:ext cx="360040" cy="332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8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1" name="Скругленная прямоугольная выноска 70"/>
          <p:cNvSpPr/>
          <p:nvPr/>
        </p:nvSpPr>
        <p:spPr>
          <a:xfrm>
            <a:off x="4211960" y="3356992"/>
            <a:ext cx="4932040" cy="2520280"/>
          </a:xfrm>
          <a:prstGeom prst="wedgeRoundRectCallout">
            <a:avLst>
              <a:gd name="adj1" fmla="val 19169"/>
              <a:gd name="adj2" fmla="val -11057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1. Организмы, разрушающие органические вещества до минеральных (неорганических) веществ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1: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3491880" y="404664"/>
            <a:ext cx="556436" cy="4536504"/>
            <a:chOff x="3491880" y="404664"/>
            <a:chExt cx="556436" cy="4536504"/>
          </a:xfrm>
        </p:grpSpPr>
        <p:sp>
          <p:nvSpPr>
            <p:cNvPr id="73" name="TextBox 72"/>
            <p:cNvSpPr txBox="1"/>
            <p:nvPr/>
          </p:nvSpPr>
          <p:spPr>
            <a:xfrm>
              <a:off x="3563888" y="404664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Р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563888" y="908720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Е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563888" y="1412776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Д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563888" y="1916832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У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563888" y="2420888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Ц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563888" y="2924944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Е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563888" y="3409836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Н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591658" y="3933056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Т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491880" y="4417948"/>
              <a:ext cx="5453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Ы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sp>
        <p:nvSpPr>
          <p:cNvPr id="91" name="Скругленная прямоугольная выноска 90"/>
          <p:cNvSpPr/>
          <p:nvPr/>
        </p:nvSpPr>
        <p:spPr>
          <a:xfrm>
            <a:off x="5148064" y="1844824"/>
            <a:ext cx="3816424" cy="4752528"/>
          </a:xfrm>
          <a:prstGeom prst="wedgeRoundRectCallout">
            <a:avLst>
              <a:gd name="adj1" fmla="val 13250"/>
              <a:gd name="adj2" fmla="val -656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2. Потребители готовых органических веществ в экосистеме, способные из них образовывать свои органические вещества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3955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8: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2: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103" name="Группа 102"/>
          <p:cNvGrpSpPr/>
          <p:nvPr/>
        </p:nvGrpSpPr>
        <p:grpSpPr>
          <a:xfrm>
            <a:off x="539552" y="908720"/>
            <a:ext cx="5009838" cy="523220"/>
            <a:chOff x="539552" y="908720"/>
            <a:chExt cx="5009838" cy="523220"/>
          </a:xfrm>
        </p:grpSpPr>
        <p:sp>
          <p:nvSpPr>
            <p:cNvPr id="80" name="TextBox 79"/>
            <p:cNvSpPr txBox="1"/>
            <p:nvPr/>
          </p:nvSpPr>
          <p:spPr>
            <a:xfrm>
              <a:off x="539552" y="908720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К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043608" y="90872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О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547664" y="90872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Н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051720" y="908720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С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555776" y="908720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У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987824" y="90872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М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067944" y="90872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Н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4572000" y="908720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Т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04048" y="908720"/>
              <a:ext cx="5453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Ы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sp>
        <p:nvSpPr>
          <p:cNvPr id="104" name="Скругленная прямоугольная выноска 103"/>
          <p:cNvSpPr/>
          <p:nvPr/>
        </p:nvSpPr>
        <p:spPr>
          <a:xfrm>
            <a:off x="5148064" y="1844824"/>
            <a:ext cx="3816424" cy="4752528"/>
          </a:xfrm>
          <a:prstGeom prst="wedgeRoundRectCallout">
            <a:avLst>
              <a:gd name="adj1" fmla="val 13588"/>
              <a:gd name="adj2" fmla="val -662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3. Равное убывание биомассы каждого последующего звена в цепи питания, заканчивающееся последним </a:t>
            </a:r>
            <a:r>
              <a:rPr lang="ru-RU" sz="2800" b="1" dirty="0" err="1" smtClean="0">
                <a:latin typeface="Book Antiqua" pitchFamily="18" charset="0"/>
              </a:rPr>
              <a:t>консументом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3: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112" name="Группа 111"/>
          <p:cNvGrpSpPr/>
          <p:nvPr/>
        </p:nvGrpSpPr>
        <p:grpSpPr>
          <a:xfrm>
            <a:off x="539552" y="1412776"/>
            <a:ext cx="3991980" cy="523220"/>
            <a:chOff x="539552" y="1412776"/>
            <a:chExt cx="3991980" cy="523220"/>
          </a:xfrm>
        </p:grpSpPr>
        <p:sp>
          <p:nvSpPr>
            <p:cNvPr id="86" name="TextBox 85"/>
            <p:cNvSpPr txBox="1"/>
            <p:nvPr/>
          </p:nvSpPr>
          <p:spPr>
            <a:xfrm>
              <a:off x="539552" y="1412776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П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043608" y="1412776"/>
              <a:ext cx="4860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И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547664" y="1412776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Р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051720" y="1412776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А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483768" y="1412776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М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059832" y="1412776"/>
              <a:ext cx="4860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И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4067944" y="1412776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А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sp>
        <p:nvSpPr>
          <p:cNvPr id="113" name="Скругленная прямоугольная выноска 112"/>
          <p:cNvSpPr/>
          <p:nvPr/>
        </p:nvSpPr>
        <p:spPr>
          <a:xfrm>
            <a:off x="5364088" y="1700808"/>
            <a:ext cx="3600400" cy="1872208"/>
          </a:xfrm>
          <a:prstGeom prst="wedgeRoundRectCallout">
            <a:avLst>
              <a:gd name="adj1" fmla="val 11718"/>
              <a:gd name="adj2" fmla="val -8266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4. Животный мир планеты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4: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121" name="Группа 120"/>
          <p:cNvGrpSpPr/>
          <p:nvPr/>
        </p:nvGrpSpPr>
        <p:grpSpPr>
          <a:xfrm>
            <a:off x="2483768" y="1916832"/>
            <a:ext cx="2579590" cy="523220"/>
            <a:chOff x="2483768" y="1916832"/>
            <a:chExt cx="2579590" cy="523220"/>
          </a:xfrm>
        </p:grpSpPr>
        <p:sp>
          <p:nvSpPr>
            <p:cNvPr id="117" name="TextBox 116"/>
            <p:cNvSpPr txBox="1"/>
            <p:nvPr/>
          </p:nvSpPr>
          <p:spPr>
            <a:xfrm>
              <a:off x="2483768" y="1916832"/>
              <a:ext cx="5148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Ф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028292" y="1916832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А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015564" y="1916832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Н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4599770" y="1916832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А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sp>
        <p:nvSpPr>
          <p:cNvPr id="122" name="Скругленная прямоугольная выноска 121"/>
          <p:cNvSpPr/>
          <p:nvPr/>
        </p:nvSpPr>
        <p:spPr>
          <a:xfrm>
            <a:off x="4860032" y="3068960"/>
            <a:ext cx="4067944" cy="3168352"/>
          </a:xfrm>
          <a:prstGeom prst="wedgeRoundRectCallout">
            <a:avLst>
              <a:gd name="adj1" fmla="val 17792"/>
              <a:gd name="adj2" fmla="val -1118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5. Организмы в экосистеме, образующие  органические вещества из неорганических.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5: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136" name="Группа 135"/>
          <p:cNvGrpSpPr/>
          <p:nvPr/>
        </p:nvGrpSpPr>
        <p:grpSpPr>
          <a:xfrm>
            <a:off x="1043608" y="2420888"/>
            <a:ext cx="4937830" cy="523220"/>
            <a:chOff x="1043608" y="2420888"/>
            <a:chExt cx="4937830" cy="523220"/>
          </a:xfrm>
        </p:grpSpPr>
        <p:sp>
          <p:nvSpPr>
            <p:cNvPr id="83" name="TextBox 82"/>
            <p:cNvSpPr txBox="1"/>
            <p:nvPr/>
          </p:nvSpPr>
          <p:spPr>
            <a:xfrm>
              <a:off x="1043608" y="2420888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П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1547664" y="2420888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Р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051720" y="2420888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О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2555776" y="2420888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Д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059832" y="2420888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У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067944" y="2420888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Е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4499992" y="2420888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Н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004048" y="2420888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Т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436096" y="2420888"/>
              <a:ext cx="5453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Ы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grpSp>
        <p:nvGrpSpPr>
          <p:cNvPr id="142" name="Группа 141"/>
          <p:cNvGrpSpPr/>
          <p:nvPr/>
        </p:nvGrpSpPr>
        <p:grpSpPr>
          <a:xfrm>
            <a:off x="3059832" y="2924944"/>
            <a:ext cx="1930872" cy="523220"/>
            <a:chOff x="3059832" y="2924944"/>
            <a:chExt cx="1930872" cy="523220"/>
          </a:xfrm>
        </p:grpSpPr>
        <p:sp>
          <p:nvSpPr>
            <p:cNvPr id="132" name="TextBox 131"/>
            <p:cNvSpPr txBox="1"/>
            <p:nvPr/>
          </p:nvSpPr>
          <p:spPr>
            <a:xfrm>
              <a:off x="3059832" y="2924944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Ц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72000" y="2924944"/>
              <a:ext cx="4187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Ь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4067944" y="2924944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П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sp>
        <p:nvSpPr>
          <p:cNvPr id="137" name="Скругленная прямоугольная выноска 136"/>
          <p:cNvSpPr/>
          <p:nvPr/>
        </p:nvSpPr>
        <p:spPr>
          <a:xfrm>
            <a:off x="4716016" y="3356992"/>
            <a:ext cx="4176464" cy="3024336"/>
          </a:xfrm>
          <a:prstGeom prst="wedgeRoundRectCallout">
            <a:avLst>
              <a:gd name="adj1" fmla="val 19840"/>
              <a:gd name="adj2" fmla="val -1249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6. Механизм передачи веществ и энергии в пищевых взаимоотношениях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6: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43" name="Скругленная прямоугольная выноска 142"/>
          <p:cNvSpPr/>
          <p:nvPr/>
        </p:nvSpPr>
        <p:spPr>
          <a:xfrm>
            <a:off x="5436096" y="1628800"/>
            <a:ext cx="3528392" cy="5229200"/>
          </a:xfrm>
          <a:prstGeom prst="wedgeRoundRectCallout">
            <a:avLst>
              <a:gd name="adj1" fmla="val 9828"/>
              <a:gd name="adj2" fmla="val -598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7. Природное сообщество, состоящее из животных, растений, грибов, лишайников и бактерий, совместно населяющих определенную территорию.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149" name="Группа 148"/>
          <p:cNvGrpSpPr/>
          <p:nvPr/>
        </p:nvGrpSpPr>
        <p:grpSpPr>
          <a:xfrm>
            <a:off x="1043608" y="3429000"/>
            <a:ext cx="4004678" cy="523220"/>
            <a:chOff x="1043608" y="3429000"/>
            <a:chExt cx="4004678" cy="523220"/>
          </a:xfrm>
        </p:grpSpPr>
        <p:sp>
          <p:nvSpPr>
            <p:cNvPr id="84" name="TextBox 83"/>
            <p:cNvSpPr txBox="1"/>
            <p:nvPr/>
          </p:nvSpPr>
          <p:spPr>
            <a:xfrm>
              <a:off x="1043608" y="3429000"/>
              <a:ext cx="4235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chemeClr val="bg1"/>
                  </a:solidFill>
                  <a:latin typeface="Book Antiqua" pitchFamily="18" charset="0"/>
                </a:rPr>
                <a:t>Б</a:t>
              </a:r>
              <a:endParaRPr lang="ru-RU" sz="2800" b="1" dirty="0">
                <a:solidFill>
                  <a:schemeClr val="bg1"/>
                </a:solidFill>
                <a:latin typeface="Book Antiqua" pitchFamily="18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475656" y="3429000"/>
              <a:ext cx="4860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chemeClr val="bg1"/>
                  </a:solidFill>
                  <a:latin typeface="Book Antiqua" pitchFamily="18" charset="0"/>
                </a:rPr>
                <a:t>И</a:t>
              </a:r>
              <a:endParaRPr lang="ru-RU" sz="2800" b="1" dirty="0">
                <a:solidFill>
                  <a:schemeClr val="bg1"/>
                </a:solidFill>
                <a:latin typeface="Book Antiqua" pitchFamily="18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979712" y="34290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chemeClr val="bg1"/>
                  </a:solidFill>
                  <a:latin typeface="Book Antiqua" pitchFamily="18" charset="0"/>
                </a:rPr>
                <a:t>О</a:t>
              </a:r>
              <a:endParaRPr lang="ru-RU" sz="2800" b="1" dirty="0">
                <a:solidFill>
                  <a:schemeClr val="bg1"/>
                </a:solidFill>
                <a:latin typeface="Book Antiqua" pitchFamily="18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483768" y="34290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Ц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059832" y="3429000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Е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067944" y="34290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О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4644008" y="3429000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З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  <p:sp>
        <p:nvSpPr>
          <p:cNvPr id="150" name="TextBox 149"/>
          <p:cNvSpPr txBox="1"/>
          <p:nvPr/>
        </p:nvSpPr>
        <p:spPr>
          <a:xfrm>
            <a:off x="179512" y="6165304"/>
            <a:ext cx="177965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Book Antiqua" pitchFamily="18" charset="0"/>
              </a:rPr>
              <a:t>ОТВЕТ 7:</a:t>
            </a:r>
            <a:endParaRPr lang="ru-RU" sz="2800" b="1" dirty="0">
              <a:latin typeface="Book Antiqua" pitchFamily="18" charset="0"/>
            </a:endParaRPr>
          </a:p>
        </p:txBody>
      </p:sp>
      <p:sp>
        <p:nvSpPr>
          <p:cNvPr id="151" name="Скругленная прямоугольная выноска 150"/>
          <p:cNvSpPr/>
          <p:nvPr/>
        </p:nvSpPr>
        <p:spPr>
          <a:xfrm>
            <a:off x="5508104" y="1628800"/>
            <a:ext cx="3635896" cy="2232248"/>
          </a:xfrm>
          <a:prstGeom prst="wedgeRoundRectCallout">
            <a:avLst>
              <a:gd name="adj1" fmla="val 5733"/>
              <a:gd name="adj2" fmla="val -730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Book Antiqua" pitchFamily="18" charset="0"/>
              </a:rPr>
              <a:t>8. Условия среды, влияющие на живые организмы биоценозов.</a:t>
            </a:r>
            <a:endParaRPr lang="ru-RU" sz="2800" b="1" dirty="0">
              <a:latin typeface="Book Antiqua" pitchFamily="18" charset="0"/>
            </a:endParaRPr>
          </a:p>
        </p:txBody>
      </p:sp>
      <p:grpSp>
        <p:nvGrpSpPr>
          <p:cNvPr id="157" name="Группа 156"/>
          <p:cNvGrpSpPr/>
          <p:nvPr/>
        </p:nvGrpSpPr>
        <p:grpSpPr>
          <a:xfrm>
            <a:off x="1979712" y="3933056"/>
            <a:ext cx="3569678" cy="523220"/>
            <a:chOff x="1979712" y="3933056"/>
            <a:chExt cx="3569678" cy="523220"/>
          </a:xfrm>
        </p:grpSpPr>
        <p:sp>
          <p:nvSpPr>
            <p:cNvPr id="85" name="TextBox 84"/>
            <p:cNvSpPr txBox="1"/>
            <p:nvPr/>
          </p:nvSpPr>
          <p:spPr>
            <a:xfrm>
              <a:off x="1979712" y="3933056"/>
              <a:ext cx="5148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chemeClr val="bg1"/>
                  </a:solidFill>
                  <a:latin typeface="Book Antiqua" pitchFamily="18" charset="0"/>
                </a:rPr>
                <a:t>Ф</a:t>
              </a:r>
              <a:endParaRPr lang="ru-RU" sz="2800" b="1" dirty="0">
                <a:solidFill>
                  <a:schemeClr val="bg1"/>
                </a:solidFill>
                <a:latin typeface="Book Antiqua" pitchFamily="18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555776" y="3933056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А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3059832" y="3933056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К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3995936" y="3933056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О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572000" y="3933056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Р</a:t>
              </a:r>
              <a:endParaRPr lang="ru-RU" sz="2800" b="1" dirty="0">
                <a:latin typeface="Book Antiqua" pitchFamily="18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004048" y="3933056"/>
              <a:ext cx="5453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Book Antiqua" pitchFamily="18" charset="0"/>
                </a:rPr>
                <a:t>Ы</a:t>
              </a:r>
              <a:endParaRPr lang="ru-RU" sz="2800" b="1" dirty="0">
                <a:latin typeface="Book Antiqu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2" grpId="0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104" grpId="0" animBg="1"/>
      <p:bldP spid="104" grpId="1" animBg="1"/>
      <p:bldP spid="105" grpId="0" animBg="1"/>
      <p:bldP spid="105" grpId="1" animBg="1"/>
      <p:bldP spid="113" grpId="0" animBg="1"/>
      <p:bldP spid="113" grpId="1" animBg="1"/>
      <p:bldP spid="116" grpId="0" animBg="1"/>
      <p:bldP spid="116" grpId="1" animBg="1"/>
      <p:bldP spid="122" grpId="0" animBg="1"/>
      <p:bldP spid="122" grpId="1" animBg="1"/>
      <p:bldP spid="123" grpId="0" animBg="1"/>
      <p:bldP spid="123" grpId="1" animBg="1"/>
      <p:bldP spid="137" grpId="0" animBg="1"/>
      <p:bldP spid="137" grpId="1" animBg="1"/>
      <p:bldP spid="140" grpId="0" animBg="1"/>
      <p:bldP spid="140" grpId="1" animBg="1"/>
      <p:bldP spid="143" grpId="0" animBg="1"/>
      <p:bldP spid="143" grpId="1" animBg="1"/>
      <p:bldP spid="150" grpId="0" animBg="1"/>
      <p:bldP spid="150" grpId="1" animBg="1"/>
      <p:bldP spid="151" grpId="0" animBg="1"/>
      <p:bldP spid="15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0" y="0"/>
            <a:ext cx="9144000" cy="67413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908720"/>
            <a:ext cx="8114186" cy="18620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11500" b="1" cap="none" spc="0" dirty="0" smtClean="0">
                <a:ln w="11430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Молодцы!</a:t>
            </a:r>
            <a:endParaRPr lang="ru-RU" sz="11500" b="1" cap="none" spc="0" dirty="0">
              <a:ln w="11430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9" name="Picture 5" descr="C:\Documents and Settings\Saparik\Рабочий стол\koshki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068960"/>
            <a:ext cx="4824536" cy="284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25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193</Words>
  <Application>Microsoft Office PowerPoint</Application>
  <PresentationFormat>Экран (4:3)</PresentationFormat>
  <Paragraphs>80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Мы</dc:creator>
  <cp:lastModifiedBy>www.PHILka.RU</cp:lastModifiedBy>
  <cp:revision>5</cp:revision>
  <dcterms:created xsi:type="dcterms:W3CDTF">2010-08-19T00:50:12Z</dcterms:created>
  <dcterms:modified xsi:type="dcterms:W3CDTF">2012-10-02T02:37:39Z</dcterms:modified>
</cp:coreProperties>
</file>