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0" r:id="rId3"/>
    <p:sldId id="259" r:id="rId4"/>
    <p:sldId id="257" r:id="rId5"/>
    <p:sldId id="261" r:id="rId6"/>
    <p:sldId id="262" r:id="rId7"/>
    <p:sldId id="263" r:id="rId8"/>
    <p:sldId id="264" r:id="rId9"/>
    <p:sldId id="265" r:id="rId10"/>
    <p:sldId id="266" r:id="rId11"/>
    <p:sldId id="25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2CE0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63C81-BBB3-40E0-A289-D673A7157129}" type="datetimeFigureOut">
              <a:rPr lang="ru-RU" smtClean="0"/>
              <a:t>02.10.2012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7D6420-0AC1-4C4E-8C1F-8EBC88C6C1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5458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7D6420-0AC1-4C4E-8C1F-8EBC88C6C1EE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7D6420-0AC1-4C4E-8C1F-8EBC88C6C1EE}" type="slidenum">
              <a:rPr lang="ru-RU" smtClean="0"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7D6420-0AC1-4C4E-8C1F-8EBC88C6C1EE}" type="slidenum">
              <a:rPr lang="ru-RU" smtClean="0"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7D6420-0AC1-4C4E-8C1F-8EBC88C6C1EE}" type="slidenum">
              <a:rPr lang="ru-RU" smtClean="0"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7D6420-0AC1-4C4E-8C1F-8EBC88C6C1EE}" type="slidenum">
              <a:rPr lang="ru-RU" smtClean="0"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7D6420-0AC1-4C4E-8C1F-8EBC88C6C1EE}" type="slidenum">
              <a:rPr lang="ru-RU" smtClean="0"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7D6420-0AC1-4C4E-8C1F-8EBC88C6C1EE}" type="slidenum">
              <a:rPr lang="ru-RU" smtClean="0"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7D6420-0AC1-4C4E-8C1F-8EBC88C6C1EE}" type="slidenum">
              <a:rPr lang="ru-RU" smtClean="0"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7D6420-0AC1-4C4E-8C1F-8EBC88C6C1EE}" type="slidenum">
              <a:rPr lang="ru-RU" smtClean="0"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7D6420-0AC1-4C4E-8C1F-8EBC88C6C1EE}" type="slidenum">
              <a:rPr lang="ru-RU" smtClean="0"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7D6420-0AC1-4C4E-8C1F-8EBC88C6C1EE}" type="slidenum">
              <a:rPr lang="ru-RU" smtClean="0"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12AB-EBEE-4DF0-B06A-A55D386D6678}" type="datetimeFigureOut">
              <a:rPr lang="ru-RU" smtClean="0"/>
              <a:t>02.10.2012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F1446-302F-49BA-9259-97F078C5BB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12AB-EBEE-4DF0-B06A-A55D386D6678}" type="datetimeFigureOut">
              <a:rPr lang="ru-RU" smtClean="0"/>
              <a:t>02.10.2012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F1446-302F-49BA-9259-97F078C5BB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12AB-EBEE-4DF0-B06A-A55D386D6678}" type="datetimeFigureOut">
              <a:rPr lang="ru-RU" smtClean="0"/>
              <a:t>02.10.2012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F1446-302F-49BA-9259-97F078C5BB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12AB-EBEE-4DF0-B06A-A55D386D6678}" type="datetimeFigureOut">
              <a:rPr lang="ru-RU" smtClean="0"/>
              <a:t>02.10.2012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F1446-302F-49BA-9259-97F078C5BB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12AB-EBEE-4DF0-B06A-A55D386D6678}" type="datetimeFigureOut">
              <a:rPr lang="ru-RU" smtClean="0"/>
              <a:t>02.10.2012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F1446-302F-49BA-9259-97F078C5BB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12AB-EBEE-4DF0-B06A-A55D386D6678}" type="datetimeFigureOut">
              <a:rPr lang="ru-RU" smtClean="0"/>
              <a:t>02.10.2012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F1446-302F-49BA-9259-97F078C5BB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12AB-EBEE-4DF0-B06A-A55D386D6678}" type="datetimeFigureOut">
              <a:rPr lang="ru-RU" smtClean="0"/>
              <a:t>02.10.2012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F1446-302F-49BA-9259-97F078C5BB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12AB-EBEE-4DF0-B06A-A55D386D6678}" type="datetimeFigureOut">
              <a:rPr lang="ru-RU" smtClean="0"/>
              <a:t>02.10.2012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F1446-302F-49BA-9259-97F078C5BB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12AB-EBEE-4DF0-B06A-A55D386D6678}" type="datetimeFigureOut">
              <a:rPr lang="ru-RU" smtClean="0"/>
              <a:t>02.10.2012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F1446-302F-49BA-9259-97F078C5BB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12AB-EBEE-4DF0-B06A-A55D386D6678}" type="datetimeFigureOut">
              <a:rPr lang="ru-RU" smtClean="0"/>
              <a:t>02.10.2012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F1446-302F-49BA-9259-97F078C5BB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612AB-EBEE-4DF0-B06A-A55D386D6678}" type="datetimeFigureOut">
              <a:rPr lang="ru-RU" smtClean="0"/>
              <a:t>02.10.2012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F1446-302F-49BA-9259-97F078C5BBA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A612AB-EBEE-4DF0-B06A-A55D386D6678}" type="datetimeFigureOut">
              <a:rPr lang="ru-RU" smtClean="0"/>
              <a:t>02.10.2012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4F1446-302F-49BA-9259-97F078C5BBAA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slide" Target="slide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7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slide" Target="slide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10.jpeg"/><Relationship Id="rId7" Type="http://schemas.openxmlformats.org/officeDocument/2006/relationships/slide" Target="slide9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slide" Target="slide8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image" Target="../media/image10.jpeg"/><Relationship Id="rId7" Type="http://schemas.openxmlformats.org/officeDocument/2006/relationships/slide" Target="slide10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467544" y="332656"/>
            <a:ext cx="8136904" cy="16561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Century Schoolbook" pitchFamily="18" charset="0"/>
              </a:rPr>
              <a:t>1. Основоположник учения об условных рефлексах</a:t>
            </a:r>
            <a:endParaRPr lang="ru-RU" sz="2800" b="1" dirty="0">
              <a:latin typeface="Century Schoolbook" pitchFamily="18" charset="0"/>
            </a:endParaRPr>
          </a:p>
        </p:txBody>
      </p:sp>
      <p:sp>
        <p:nvSpPr>
          <p:cNvPr id="5" name="Прямоугольник 4">
            <a:hlinkClick r:id="rId3" action="ppaction://hlinksldjump"/>
          </p:cNvPr>
          <p:cNvSpPr/>
          <p:nvPr/>
        </p:nvSpPr>
        <p:spPr>
          <a:xfrm>
            <a:off x="251520" y="2708920"/>
            <a:ext cx="2808312" cy="936104"/>
          </a:xfrm>
          <a:prstGeom prst="rect">
            <a:avLst/>
          </a:prstGeom>
          <a:solidFill>
            <a:srgbClr val="2CE04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Century Schoolbook" pitchFamily="18" charset="0"/>
              </a:rPr>
              <a:t>Мечников И. И.</a:t>
            </a:r>
            <a:endParaRPr lang="ru-RU" sz="2400" b="1" dirty="0">
              <a:solidFill>
                <a:schemeClr val="bg1"/>
              </a:solidFill>
              <a:latin typeface="Century Schoolbook" pitchFamily="18" charset="0"/>
            </a:endParaRPr>
          </a:p>
        </p:txBody>
      </p:sp>
      <p:sp>
        <p:nvSpPr>
          <p:cNvPr id="7" name="Прямоугольник 6">
            <a:hlinkClick r:id="rId4" action="ppaction://hlinksldjump"/>
          </p:cNvPr>
          <p:cNvSpPr/>
          <p:nvPr/>
        </p:nvSpPr>
        <p:spPr>
          <a:xfrm>
            <a:off x="3203848" y="2708920"/>
            <a:ext cx="2736304" cy="936104"/>
          </a:xfrm>
          <a:prstGeom prst="rect">
            <a:avLst/>
          </a:prstGeom>
          <a:solidFill>
            <a:srgbClr val="2CE04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Century Schoolbook" pitchFamily="18" charset="0"/>
              </a:rPr>
              <a:t>Павлов И.П.</a:t>
            </a:r>
            <a:endParaRPr lang="ru-RU" sz="2400" b="1" dirty="0">
              <a:solidFill>
                <a:schemeClr val="bg1"/>
              </a:solidFill>
              <a:latin typeface="Century Schoolbook" pitchFamily="18" charset="0"/>
            </a:endParaRPr>
          </a:p>
        </p:txBody>
      </p:sp>
      <p:sp>
        <p:nvSpPr>
          <p:cNvPr id="8" name="Прямоугольник 7">
            <a:hlinkClick r:id="rId3" action="ppaction://hlinksldjump"/>
          </p:cNvPr>
          <p:cNvSpPr/>
          <p:nvPr/>
        </p:nvSpPr>
        <p:spPr>
          <a:xfrm>
            <a:off x="6084168" y="2708920"/>
            <a:ext cx="2736304" cy="936104"/>
          </a:xfrm>
          <a:prstGeom prst="rect">
            <a:avLst/>
          </a:prstGeom>
          <a:solidFill>
            <a:srgbClr val="2CE04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Century Schoolbook" pitchFamily="18" charset="0"/>
              </a:rPr>
              <a:t>Пирогов Н. И.</a:t>
            </a:r>
            <a:endParaRPr lang="ru-RU" sz="2400" b="1" dirty="0">
              <a:solidFill>
                <a:schemeClr val="bg1"/>
              </a:solidFill>
              <a:latin typeface="Century Schoolbook" pitchFamily="18" charset="0"/>
            </a:endParaRPr>
          </a:p>
        </p:txBody>
      </p:sp>
      <p:pic>
        <p:nvPicPr>
          <p:cNvPr id="1026" name="Picture 2" descr="http://agrolib.ru/rastenievodstvo/item/f00/s01/e0001220/pic/000000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575" y="3861048"/>
            <a:ext cx="1934202" cy="2808312"/>
          </a:xfrm>
          <a:prstGeom prst="rect">
            <a:avLst/>
          </a:prstGeom>
          <a:noFill/>
          <a:ln w="12700">
            <a:solidFill>
              <a:schemeClr val="accent2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vivovoco.rsl.ru/VV/PAPERS/ECCE/PAV_NEST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0865" y="3835880"/>
            <a:ext cx="2582269" cy="2819251"/>
          </a:xfrm>
          <a:prstGeom prst="rect">
            <a:avLst/>
          </a:prstGeom>
          <a:noFill/>
          <a:ln w="19050">
            <a:solidFill>
              <a:schemeClr val="accent2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utoShape 8" descr="http://&amp;kcy;&amp;acy;&amp;mcy;&amp;iecy;&amp;rcy;&amp;ncy;&amp;acy;&amp;yacy;.&amp;rcy;&amp;fcy;/wp-content/uploads/2011/04/75190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AutoShape 10" descr="http://&amp;kcy;&amp;acy;&amp;mcy;&amp;iecy;&amp;rcy;&amp;ncy;&amp;acy;&amp;yacy;.&amp;rcy;&amp;fcy;/wp-content/uploads/2011/04/751902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7" name="Picture 13" descr="http://mscgroup.ru/images/pirogov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2496" y="3835880"/>
            <a:ext cx="2149296" cy="2778359"/>
          </a:xfrm>
          <a:prstGeom prst="rect">
            <a:avLst/>
          </a:prstGeom>
          <a:noFill/>
          <a:ln w="12700">
            <a:solidFill>
              <a:schemeClr val="accent2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hlinkClick r:id="rId3" action="ppaction://hlinksldjump"/>
          </p:cNvPr>
          <p:cNvSpPr/>
          <p:nvPr/>
        </p:nvSpPr>
        <p:spPr>
          <a:xfrm>
            <a:off x="827584" y="1916832"/>
            <a:ext cx="7704856" cy="20882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atin typeface="Century Schoolbook" pitchFamily="18" charset="0"/>
              </a:rPr>
              <a:t>Неправильно</a:t>
            </a:r>
            <a:endParaRPr lang="ru-RU" sz="4000" b="1" dirty="0"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21804" y="1151765"/>
            <a:ext cx="8244408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8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Тест пройден!</a:t>
            </a:r>
            <a:endParaRPr lang="ru-RU" sz="8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7" name="Рисунок 6" descr="AN099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75856" y="3337638"/>
            <a:ext cx="1728192" cy="3047075"/>
          </a:xfrm>
          <a:prstGeom prst="rect">
            <a:avLst/>
          </a:prstGeom>
        </p:spPr>
      </p:pic>
      <p:pic>
        <p:nvPicPr>
          <p:cNvPr id="11" name="Рисунок 10" descr="BALLOON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3528" y="251665"/>
            <a:ext cx="641168" cy="1800200"/>
          </a:xfrm>
          <a:prstGeom prst="rect">
            <a:avLst/>
          </a:prstGeom>
        </p:spPr>
      </p:pic>
      <p:pic>
        <p:nvPicPr>
          <p:cNvPr id="10" name="Рисунок 9" descr="BALLOON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03848" y="2708920"/>
            <a:ext cx="641168" cy="1800200"/>
          </a:xfrm>
          <a:prstGeom prst="rect">
            <a:avLst/>
          </a:prstGeom>
        </p:spPr>
      </p:pic>
      <p:pic>
        <p:nvPicPr>
          <p:cNvPr id="12" name="Рисунок 11" descr="BALLOON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693144" y="2708920"/>
            <a:ext cx="641168" cy="1800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hlinkClick r:id="rId3" action="ppaction://hlinksldjump"/>
          </p:cNvPr>
          <p:cNvSpPr/>
          <p:nvPr/>
        </p:nvSpPr>
        <p:spPr>
          <a:xfrm>
            <a:off x="827584" y="1988840"/>
            <a:ext cx="7704856" cy="20882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atin typeface="Century Schoolbook" pitchFamily="18" charset="0"/>
              </a:rPr>
              <a:t>Неправильно</a:t>
            </a:r>
            <a:endParaRPr lang="ru-RU" sz="4000" b="1" dirty="0"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467544" y="332656"/>
            <a:ext cx="8136904" cy="16561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Century Schoolbook" pitchFamily="18" charset="0"/>
              </a:rPr>
              <a:t>2. Какой древнегреческий ученый заложил основы описательной и сравнительной анатомии?</a:t>
            </a:r>
            <a:endParaRPr lang="ru-RU" sz="2800" b="1" dirty="0">
              <a:latin typeface="Century Schoolbook" pitchFamily="18" charset="0"/>
            </a:endParaRPr>
          </a:p>
        </p:txBody>
      </p:sp>
      <p:sp>
        <p:nvSpPr>
          <p:cNvPr id="5" name="Прямоугольник 4">
            <a:hlinkClick r:id="rId3" action="ppaction://hlinksldjump"/>
          </p:cNvPr>
          <p:cNvSpPr/>
          <p:nvPr/>
        </p:nvSpPr>
        <p:spPr>
          <a:xfrm>
            <a:off x="251520" y="2708920"/>
            <a:ext cx="2808312" cy="936104"/>
          </a:xfrm>
          <a:prstGeom prst="rect">
            <a:avLst/>
          </a:prstGeom>
          <a:solidFill>
            <a:srgbClr val="2CE04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Century Schoolbook" pitchFamily="18" charset="0"/>
              </a:rPr>
              <a:t>Аристотель</a:t>
            </a:r>
            <a:endParaRPr lang="ru-RU" sz="2400" b="1" dirty="0">
              <a:solidFill>
                <a:schemeClr val="bg1"/>
              </a:solidFill>
              <a:latin typeface="Century Schoolbook" pitchFamily="18" charset="0"/>
            </a:endParaRPr>
          </a:p>
        </p:txBody>
      </p:sp>
      <p:sp>
        <p:nvSpPr>
          <p:cNvPr id="7" name="Прямоугольник 6">
            <a:hlinkClick r:id="rId4" action="ppaction://hlinksldjump"/>
          </p:cNvPr>
          <p:cNvSpPr/>
          <p:nvPr/>
        </p:nvSpPr>
        <p:spPr>
          <a:xfrm>
            <a:off x="3203848" y="2708920"/>
            <a:ext cx="2736304" cy="936104"/>
          </a:xfrm>
          <a:prstGeom prst="rect">
            <a:avLst/>
          </a:prstGeom>
          <a:solidFill>
            <a:srgbClr val="2CE04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Century Schoolbook" pitchFamily="18" charset="0"/>
              </a:rPr>
              <a:t>Платон</a:t>
            </a:r>
            <a:endParaRPr lang="ru-RU" sz="2400" b="1" dirty="0">
              <a:solidFill>
                <a:schemeClr val="bg1"/>
              </a:solidFill>
              <a:latin typeface="Century Schoolbook" pitchFamily="18" charset="0"/>
            </a:endParaRPr>
          </a:p>
        </p:txBody>
      </p:sp>
      <p:sp>
        <p:nvSpPr>
          <p:cNvPr id="8" name="Прямоугольник 7">
            <a:hlinkClick r:id="rId4" action="ppaction://hlinksldjump"/>
          </p:cNvPr>
          <p:cNvSpPr/>
          <p:nvPr/>
        </p:nvSpPr>
        <p:spPr>
          <a:xfrm>
            <a:off x="6084168" y="2708920"/>
            <a:ext cx="2736304" cy="936104"/>
          </a:xfrm>
          <a:prstGeom prst="rect">
            <a:avLst/>
          </a:prstGeom>
          <a:solidFill>
            <a:srgbClr val="2CE04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Century Schoolbook" pitchFamily="18" charset="0"/>
              </a:rPr>
              <a:t>Гален</a:t>
            </a:r>
            <a:endParaRPr lang="ru-RU" sz="2400" b="1" dirty="0">
              <a:solidFill>
                <a:schemeClr val="bg1"/>
              </a:solidFill>
              <a:latin typeface="Century Schoolbook" pitchFamily="18" charset="0"/>
            </a:endParaRPr>
          </a:p>
        </p:txBody>
      </p:sp>
      <p:pic>
        <p:nvPicPr>
          <p:cNvPr id="2050" name="Picture 2" descr="&amp;IEcy;&amp;shchcy;&amp;iecy; &amp;vcy; &amp;dcy;&amp;rcy;&amp;iecy;&amp;vcy;&amp;ncy;&amp;ocy;&amp;scy;&amp;tcy;&amp;icy; &amp;ucy; &amp;chcy;&amp;iecy;&amp;lcy;&amp;ocy;&amp;vcy;&amp;iecy;&amp;kcy;&amp;acy; &amp;vcy;&amp;ocy;&amp;zcy;&amp;ncy;&amp;icy;&amp;kcy;&amp;lcy;&amp;acy; &amp;pcy;&amp;ocy;&amp;tcy;&amp;rcy;&amp;iecy;&amp;bcy;&amp;ncy;&amp;ocy;&amp;scy;&amp;tcy;&amp;softcy; &amp;scy;&amp;icy;&amp;scy;&amp;tcy;&amp;iecy;&amp;mcy;&amp;acy;&amp;tcy;&amp;icy;&amp;zcy;&amp;icy;&amp;rcy;&amp;ocy;&amp;vcy;&amp;acy;&amp;tcy;&amp;softcy; &amp;zcy;&amp;ncy;&amp;acy;&amp;ncy;&amp;icy;&amp;yacy; &amp;ocy; &amp;zhcy;&amp;icy;&amp;vcy;&amp;ocy;&amp;jcy; &amp;pcy;&amp;rcy;&amp;icy;&amp;rcy;&amp;ocy;&amp;dcy;&amp;iecy;. &amp;Kcy; &amp;ecy;&amp;tcy;&amp;ocy;&amp;mcy;&amp;ucy; &amp;vcy;&amp;ycy;&amp;ncy;&amp;ucy;&amp;zhcy;&amp;dcy;&amp;acy;&amp;lcy;&amp;acy; &amp;khcy;&amp;ocy;&amp;zcy;&amp;yacy;&amp;jcy;&amp;scy;&amp;tcy;&amp;vcy;&amp;iecy;&amp;ncy;&amp;ncy;&amp;acy;&amp;yacy; &amp;dcy;&amp;iecy;&amp;yacy;&amp;tcy;&amp;iecy;&amp;lcy;&amp;softcy;&amp;ncy;&amp;ocy;&amp;scy;&amp;tcy;&amp;softcy;. &amp;Vcy;&amp;ncy;&amp;acy;&amp;chcy;&amp;acy;&amp;lcy;&amp;iecy; &amp;ocy;&amp;ncy; &amp;dcy;&amp;iecy;&amp;lcy;&amp;icy;&amp;lcy; &amp;zhcy;&amp;icy;&amp;vcy;&amp;ocy;&amp;tcy;&amp;ncy;&amp;ycy;&amp;khcy; &amp;icy; &amp;rcy;&amp;acy;&amp;scy;&amp;tcy;&amp;iecy;&amp;ncy;&amp;icy;&amp;yacy; &amp;pcy;&amp;rcy;&amp;ocy;&amp;scy;&amp;tcy;&amp;ocy; - &amp;ncy;&amp;acy; &amp;pcy;&amp;ocy;&amp;lcy;&amp;iecy;&amp;zcy;&amp;ncy;&amp;ycy;&amp;iecy; &amp;icy; &amp;vcy;&amp;rcy;&amp;iecy;&amp;dcy;&amp;ncy;&amp;ycy;&amp;iecy;, &amp;yacy;&amp;dcy;&amp;ocy;&amp;vcy;&amp;icy;&amp;tcy;&amp;ycy;&amp;iecy; &amp;icy; &amp;ncy;&amp;iecy;&amp;yacy;&amp;dcy;&amp;ocy;&amp;vcy;&amp;icy;&amp;tcy;&amp;ycy;&amp;iecy;. &amp;Dcy;&amp;rcy;&amp;iecy;&amp;vcy;&amp;ncy;&amp;iecy;&amp;gcy;&amp;rcy;&amp;iecy;&amp;chcy;&amp;iecy;&amp;scy;&amp;kcy;&amp;icy;&amp;iecy; &amp;iecy;&amp;scy;&amp;tcy;&amp;iecy;&amp;scy;&amp;tcy;&amp;vcy;&amp;ocy;&amp;icy;&amp;scy;&amp;pcy;&amp;ycy;&amp;tcy;&amp;acy;&amp;tcy;&amp;iecy;&amp;lcy;&amp;icy; &amp;icy; &amp;fcy;&amp;icy;&amp;lcy;&amp;ocy;&amp;scy;&amp;ocy;&amp;fcy;&amp;ycy; &amp;Acy;&amp;rcy;&amp;icy;&amp;scy;&amp;tcy;&amp;ocy;&amp;tcy;&amp;iecy;&amp;lcy;&amp;softcy; &amp;icy; &amp;Tcy;&amp;iecy;&amp;ocy;&amp;fcy;&amp;rcy;&amp;acy;&amp;scy;&amp;tcy; &amp;pcy;&amp;ycy;&amp;tcy;&amp;acy;&amp;lcy;&amp;icy;&amp;scy;&amp;softcy; &amp;pcy;&amp;rcy;&amp;icy;&amp;vcy;&amp;iecy;&amp;scy;&amp;tcy;&amp;icy; &amp;vcy; &amp;scy;&amp;icy;&amp;scy;&amp;tcy;&amp;iecy;&amp;mcy;&amp;ucy; &amp;bcy;&amp;iecy;&amp;zcy;&amp;dcy;&amp;ncy;&amp;ucy; &amp;ucy;&amp;zhcy;&amp;iecy; &amp;icy;&amp;zcy;&amp;vcy;&amp;iecy;&amp;scy;&amp;tcy;&amp;ncy;&amp;ycy;&amp;khcy; &amp;scy;&amp;vcy;&amp;iecy;&amp;dcy;&amp;iecy;&amp;ncy;&amp;icy;&amp;jcy; &amp;ocy; &amp;zhcy;&amp;icy;&amp;vcy;&amp;ycy;&amp;khcy; &amp;ocy;&amp;rcy;&amp;gcy;&amp;acy;&amp;ncy;&amp;icy;&amp;zcy;&amp;mcy;&amp;acy;&amp;khcy;. 2. &amp;Acy;&amp;rcy;&amp;icy;&amp;scy;&amp;tcy;&amp;ocy;&amp;tcy;&amp;iecy;&amp;lcy;&amp;softcy;. 384-322 &amp;dcy;&amp;ocy; . &amp;iecy;. http://www.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66" t="9422" r="54901" b="25511"/>
          <a:stretch/>
        </p:blipFill>
        <p:spPr bwMode="auto">
          <a:xfrm>
            <a:off x="550595" y="3789040"/>
            <a:ext cx="2210161" cy="2828389"/>
          </a:xfrm>
          <a:prstGeom prst="rect">
            <a:avLst/>
          </a:prstGeom>
          <a:noFill/>
          <a:ln w="12700">
            <a:solidFill>
              <a:schemeClr val="accent2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://verman-art.ru/images/57f2b27daa660a6312fefc4fdffb3188/thumb_394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1841" y="3773075"/>
            <a:ext cx="2860317" cy="2860317"/>
          </a:xfrm>
          <a:prstGeom prst="rect">
            <a:avLst/>
          </a:prstGeom>
          <a:noFill/>
          <a:ln w="12700">
            <a:solidFill>
              <a:schemeClr val="accent2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http://kulichki.com/%7Eyoga/Steiner/MATDMA/galen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6415" y="3791408"/>
            <a:ext cx="2251810" cy="2826021"/>
          </a:xfrm>
          <a:prstGeom prst="rect">
            <a:avLst/>
          </a:prstGeom>
          <a:noFill/>
          <a:ln w="12700">
            <a:solidFill>
              <a:schemeClr val="accent2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hlinkClick r:id="rId3" action="ppaction://hlinksldjump"/>
          </p:cNvPr>
          <p:cNvSpPr/>
          <p:nvPr/>
        </p:nvSpPr>
        <p:spPr>
          <a:xfrm>
            <a:off x="827584" y="1988840"/>
            <a:ext cx="7704856" cy="20882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atin typeface="Century Schoolbook" pitchFamily="18" charset="0"/>
              </a:rPr>
              <a:t>Неправильно</a:t>
            </a:r>
            <a:endParaRPr lang="ru-RU" sz="4000" b="1" dirty="0"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467544" y="332656"/>
            <a:ext cx="8136904" cy="16561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Century Schoolbook" pitchFamily="18" charset="0"/>
              </a:rPr>
              <a:t>3. Укажите итальянского ученого-художника эпохи Возрождения, который изучал и зарисовывал тело человека</a:t>
            </a:r>
            <a:endParaRPr lang="ru-RU" sz="2800" b="1" dirty="0">
              <a:latin typeface="Century Schoolbook" pitchFamily="18" charset="0"/>
            </a:endParaRPr>
          </a:p>
        </p:txBody>
      </p:sp>
      <p:sp>
        <p:nvSpPr>
          <p:cNvPr id="5" name="Прямоугольник 4">
            <a:hlinkClick r:id="rId3" action="ppaction://hlinksldjump"/>
          </p:cNvPr>
          <p:cNvSpPr/>
          <p:nvPr/>
        </p:nvSpPr>
        <p:spPr>
          <a:xfrm>
            <a:off x="251520" y="2708920"/>
            <a:ext cx="2808312" cy="936104"/>
          </a:xfrm>
          <a:prstGeom prst="rect">
            <a:avLst/>
          </a:prstGeom>
          <a:solidFill>
            <a:srgbClr val="2CE04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Century Schoolbook" pitchFamily="18" charset="0"/>
              </a:rPr>
              <a:t>Микеланджело</a:t>
            </a:r>
            <a:endParaRPr lang="ru-RU" sz="2400" b="1" dirty="0">
              <a:solidFill>
                <a:schemeClr val="bg1"/>
              </a:solidFill>
              <a:latin typeface="Century Schoolbook" pitchFamily="18" charset="0"/>
            </a:endParaRPr>
          </a:p>
        </p:txBody>
      </p:sp>
      <p:sp>
        <p:nvSpPr>
          <p:cNvPr id="7" name="Прямоугольник 6">
            <a:hlinkClick r:id="rId4" action="ppaction://hlinksldjump"/>
          </p:cNvPr>
          <p:cNvSpPr/>
          <p:nvPr/>
        </p:nvSpPr>
        <p:spPr>
          <a:xfrm>
            <a:off x="3203848" y="2708920"/>
            <a:ext cx="2736304" cy="936104"/>
          </a:xfrm>
          <a:prstGeom prst="rect">
            <a:avLst/>
          </a:prstGeom>
          <a:solidFill>
            <a:srgbClr val="2CE04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Century Schoolbook" pitchFamily="18" charset="0"/>
              </a:rPr>
              <a:t>Леонардо да Винчи</a:t>
            </a:r>
            <a:endParaRPr lang="ru-RU" sz="2400" b="1" dirty="0">
              <a:solidFill>
                <a:schemeClr val="bg1"/>
              </a:solidFill>
              <a:latin typeface="Century Schoolbook" pitchFamily="18" charset="0"/>
            </a:endParaRPr>
          </a:p>
        </p:txBody>
      </p:sp>
      <p:sp>
        <p:nvSpPr>
          <p:cNvPr id="8" name="Прямоугольник 7">
            <a:hlinkClick r:id="rId3" action="ppaction://hlinksldjump"/>
          </p:cNvPr>
          <p:cNvSpPr/>
          <p:nvPr/>
        </p:nvSpPr>
        <p:spPr>
          <a:xfrm>
            <a:off x="6084168" y="2708920"/>
            <a:ext cx="2736304" cy="936104"/>
          </a:xfrm>
          <a:prstGeom prst="rect">
            <a:avLst/>
          </a:prstGeom>
          <a:solidFill>
            <a:srgbClr val="2CE04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err="1" smtClean="0">
                <a:solidFill>
                  <a:schemeClr val="bg1"/>
                </a:solidFill>
                <a:latin typeface="Century Schoolbook" pitchFamily="18" charset="0"/>
              </a:rPr>
              <a:t>Джотто</a:t>
            </a:r>
            <a:endParaRPr lang="ru-RU" sz="2400" b="1" dirty="0">
              <a:solidFill>
                <a:schemeClr val="bg1"/>
              </a:solidFill>
              <a:latin typeface="Century Schoolbook" pitchFamily="18" charset="0"/>
            </a:endParaRPr>
          </a:p>
        </p:txBody>
      </p:sp>
      <p:pic>
        <p:nvPicPr>
          <p:cNvPr id="3074" name="Picture 2" descr="http://ohudognikah.ru/sites/default/files/imagecache/300x225/Michelangelo%20Buonarroti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851" y="3933056"/>
            <a:ext cx="1771650" cy="2143125"/>
          </a:xfrm>
          <a:prstGeom prst="rect">
            <a:avLst/>
          </a:prstGeom>
          <a:noFill/>
          <a:ln w="12700">
            <a:solidFill>
              <a:schemeClr val="accent2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ohudognikah.ru/sites/default/files/imagecache/300x225/leonardo-da-vinchi_0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3933055"/>
            <a:ext cx="1781175" cy="2143125"/>
          </a:xfrm>
          <a:prstGeom prst="rect">
            <a:avLst/>
          </a:prstGeom>
          <a:noFill/>
          <a:ln w="12700">
            <a:solidFill>
              <a:schemeClr val="accent2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://ohudognikah.ru/sites/default/files/imagecache/300x225/Giotto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8948" y="3923951"/>
            <a:ext cx="2095500" cy="2143125"/>
          </a:xfrm>
          <a:prstGeom prst="rect">
            <a:avLst/>
          </a:prstGeom>
          <a:noFill/>
          <a:ln w="12700">
            <a:solidFill>
              <a:schemeClr val="accent2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hlinkClick r:id="rId3" action="ppaction://hlinksldjump"/>
          </p:cNvPr>
          <p:cNvSpPr/>
          <p:nvPr/>
        </p:nvSpPr>
        <p:spPr>
          <a:xfrm>
            <a:off x="827584" y="1988840"/>
            <a:ext cx="7704856" cy="20882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atin typeface="Century Schoolbook" pitchFamily="18" charset="0"/>
              </a:rPr>
              <a:t>Неправильно</a:t>
            </a:r>
            <a:endParaRPr lang="ru-RU" sz="4000" b="1" dirty="0"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4" name="Picture 8" descr="http://w-massage.kiev.ua/CID_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9663" y="5310271"/>
            <a:ext cx="1833740" cy="1443583"/>
          </a:xfrm>
          <a:prstGeom prst="rect">
            <a:avLst/>
          </a:prstGeom>
          <a:noFill/>
          <a:ln w="12700">
            <a:solidFill>
              <a:schemeClr val="accent2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&amp;fcy;&amp;icy;&amp;zcy;&amp;icy;&amp;ocy;&amp;lcy;&amp;ocy;&amp;gcy;&amp;icy;&amp;yacy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995686">
            <a:off x="771216" y="4046793"/>
            <a:ext cx="2342753" cy="2342753"/>
          </a:xfrm>
          <a:prstGeom prst="rect">
            <a:avLst/>
          </a:prstGeom>
          <a:noFill/>
          <a:ln w="12700">
            <a:solidFill>
              <a:schemeClr val="accent2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http://www.anatomcom.ru/assets/images/anatomiya-cheloveka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06858">
            <a:off x="6162923" y="3872486"/>
            <a:ext cx="2578795" cy="2358981"/>
          </a:xfrm>
          <a:prstGeom prst="rect">
            <a:avLst/>
          </a:prstGeom>
          <a:noFill/>
          <a:ln w="12700">
            <a:solidFill>
              <a:schemeClr val="accent2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Скругленный прямоугольник 3"/>
          <p:cNvSpPr/>
          <p:nvPr/>
        </p:nvSpPr>
        <p:spPr>
          <a:xfrm>
            <a:off x="467544" y="332656"/>
            <a:ext cx="8136904" cy="16561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Century Schoolbook" pitchFamily="18" charset="0"/>
              </a:rPr>
              <a:t>4. Название какой науки происходит от греческого слова «</a:t>
            </a:r>
            <a:r>
              <a:rPr lang="ru-RU" sz="2800" b="1" dirty="0" err="1" smtClean="0">
                <a:latin typeface="Century Schoolbook" pitchFamily="18" charset="0"/>
              </a:rPr>
              <a:t>фюзис</a:t>
            </a:r>
            <a:r>
              <a:rPr lang="ru-RU" sz="2800" b="1" dirty="0" smtClean="0">
                <a:latin typeface="Century Schoolbook" pitchFamily="18" charset="0"/>
              </a:rPr>
              <a:t>» - природа</a:t>
            </a:r>
            <a:endParaRPr lang="ru-RU" sz="2800" b="1" dirty="0">
              <a:latin typeface="Century Schoolbook" pitchFamily="18" charset="0"/>
            </a:endParaRPr>
          </a:p>
        </p:txBody>
      </p:sp>
      <p:sp>
        <p:nvSpPr>
          <p:cNvPr id="5" name="Прямоугольник 4">
            <a:hlinkClick r:id="rId6" action="ppaction://hlinksldjump"/>
          </p:cNvPr>
          <p:cNvSpPr/>
          <p:nvPr/>
        </p:nvSpPr>
        <p:spPr>
          <a:xfrm>
            <a:off x="251520" y="2708920"/>
            <a:ext cx="2808312" cy="936104"/>
          </a:xfrm>
          <a:prstGeom prst="rect">
            <a:avLst/>
          </a:prstGeom>
          <a:solidFill>
            <a:srgbClr val="2CE04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Century Schoolbook" pitchFamily="18" charset="0"/>
              </a:rPr>
              <a:t>гигиена</a:t>
            </a:r>
            <a:endParaRPr lang="ru-RU" sz="2400" b="1" dirty="0">
              <a:solidFill>
                <a:schemeClr val="bg1"/>
              </a:solidFill>
              <a:latin typeface="Century Schoolbook" pitchFamily="18" charset="0"/>
            </a:endParaRPr>
          </a:p>
        </p:txBody>
      </p:sp>
      <p:sp>
        <p:nvSpPr>
          <p:cNvPr id="7" name="Прямоугольник 6">
            <a:hlinkClick r:id="rId6" action="ppaction://hlinksldjump"/>
          </p:cNvPr>
          <p:cNvSpPr/>
          <p:nvPr/>
        </p:nvSpPr>
        <p:spPr>
          <a:xfrm>
            <a:off x="3203848" y="2708920"/>
            <a:ext cx="2736304" cy="936104"/>
          </a:xfrm>
          <a:prstGeom prst="rect">
            <a:avLst/>
          </a:prstGeom>
          <a:solidFill>
            <a:srgbClr val="2CE04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Century Schoolbook" pitchFamily="18" charset="0"/>
              </a:rPr>
              <a:t>анатомия</a:t>
            </a:r>
            <a:endParaRPr lang="ru-RU" sz="2400" b="1" dirty="0">
              <a:solidFill>
                <a:schemeClr val="bg1"/>
              </a:solidFill>
              <a:latin typeface="Century Schoolbook" pitchFamily="18" charset="0"/>
            </a:endParaRPr>
          </a:p>
        </p:txBody>
      </p:sp>
      <p:sp>
        <p:nvSpPr>
          <p:cNvPr id="8" name="Прямоугольник 7">
            <a:hlinkClick r:id="rId7" action="ppaction://hlinksldjump"/>
          </p:cNvPr>
          <p:cNvSpPr/>
          <p:nvPr/>
        </p:nvSpPr>
        <p:spPr>
          <a:xfrm>
            <a:off x="6084168" y="2708920"/>
            <a:ext cx="2736304" cy="936104"/>
          </a:xfrm>
          <a:prstGeom prst="rect">
            <a:avLst/>
          </a:prstGeom>
          <a:solidFill>
            <a:srgbClr val="2CE04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Century Schoolbook" pitchFamily="18" charset="0"/>
              </a:rPr>
              <a:t>физиология</a:t>
            </a:r>
            <a:endParaRPr lang="ru-RU" sz="2400" b="1" dirty="0">
              <a:solidFill>
                <a:schemeClr val="bg1"/>
              </a:solidFill>
              <a:latin typeface="Century Schoolbook" pitchFamily="18" charset="0"/>
            </a:endParaRPr>
          </a:p>
        </p:txBody>
      </p:sp>
      <p:pic>
        <p:nvPicPr>
          <p:cNvPr id="4110" name="Picture 14" descr="http://3.bp.blogspot.com/_CsJYMFc1se8/TO_ECLoVysI/AAAAAAAAADU/6VumIt-NmHY/s320/hygiene-puzzles-345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1856" y="3789040"/>
            <a:ext cx="1872883" cy="1878754"/>
          </a:xfrm>
          <a:prstGeom prst="rect">
            <a:avLst/>
          </a:prstGeom>
          <a:noFill/>
          <a:ln w="12700">
            <a:solidFill>
              <a:schemeClr val="accent2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hlinkClick r:id="rId3" action="ppaction://hlinksldjump"/>
          </p:cNvPr>
          <p:cNvSpPr/>
          <p:nvPr/>
        </p:nvSpPr>
        <p:spPr>
          <a:xfrm>
            <a:off x="827584" y="1988840"/>
            <a:ext cx="7704856" cy="20882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atin typeface="Century Schoolbook" pitchFamily="18" charset="0"/>
              </a:rPr>
              <a:t>Неправильно</a:t>
            </a:r>
            <a:endParaRPr lang="ru-RU" sz="4000" b="1" dirty="0"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8" descr="http://w-massage.kiev.ua/CID_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9663" y="5310271"/>
            <a:ext cx="1833740" cy="1443583"/>
          </a:xfrm>
          <a:prstGeom prst="rect">
            <a:avLst/>
          </a:prstGeom>
          <a:noFill/>
          <a:ln w="12700">
            <a:solidFill>
              <a:schemeClr val="accent2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&amp;fcy;&amp;icy;&amp;zcy;&amp;icy;&amp;ocy;&amp;lcy;&amp;ocy;&amp;gcy;&amp;icy;&amp;yacy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995686">
            <a:off x="771216" y="4046793"/>
            <a:ext cx="2342753" cy="2342753"/>
          </a:xfrm>
          <a:prstGeom prst="rect">
            <a:avLst/>
          </a:prstGeom>
          <a:noFill/>
          <a:ln w="12700">
            <a:solidFill>
              <a:schemeClr val="accent2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http://www.anatomcom.ru/assets/images/anatomiya-cheloveka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06858">
            <a:off x="6162923" y="3872486"/>
            <a:ext cx="2578795" cy="2358981"/>
          </a:xfrm>
          <a:prstGeom prst="rect">
            <a:avLst/>
          </a:prstGeom>
          <a:noFill/>
          <a:ln w="12700">
            <a:solidFill>
              <a:schemeClr val="accent2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4" descr="http://3.bp.blogspot.com/_CsJYMFc1se8/TO_ECLoVysI/AAAAAAAAADU/6VumIt-NmHY/s320/hygiene-puzzles-345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1856" y="3789040"/>
            <a:ext cx="1872883" cy="1878754"/>
          </a:xfrm>
          <a:prstGeom prst="rect">
            <a:avLst/>
          </a:prstGeom>
          <a:noFill/>
          <a:ln w="12700">
            <a:solidFill>
              <a:schemeClr val="accent2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Скругленный прямоугольник 3"/>
          <p:cNvSpPr/>
          <p:nvPr/>
        </p:nvSpPr>
        <p:spPr>
          <a:xfrm>
            <a:off x="467544" y="332656"/>
            <a:ext cx="8136904" cy="16561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Century Schoolbook" pitchFamily="18" charset="0"/>
              </a:rPr>
              <a:t>5. Наука о внутреннем строении организма</a:t>
            </a:r>
            <a:endParaRPr lang="ru-RU" sz="2800" b="1" dirty="0">
              <a:latin typeface="Century Schoolbook" pitchFamily="18" charset="0"/>
            </a:endParaRPr>
          </a:p>
        </p:txBody>
      </p:sp>
      <p:sp>
        <p:nvSpPr>
          <p:cNvPr id="5" name="Прямоугольник 4">
            <a:hlinkClick r:id="rId7" action="ppaction://hlinksldjump"/>
          </p:cNvPr>
          <p:cNvSpPr/>
          <p:nvPr/>
        </p:nvSpPr>
        <p:spPr>
          <a:xfrm>
            <a:off x="251520" y="2708920"/>
            <a:ext cx="2808312" cy="936104"/>
          </a:xfrm>
          <a:prstGeom prst="rect">
            <a:avLst/>
          </a:prstGeom>
          <a:solidFill>
            <a:srgbClr val="2CE04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Century Schoolbook" pitchFamily="18" charset="0"/>
              </a:rPr>
              <a:t>гигиена</a:t>
            </a:r>
            <a:endParaRPr lang="ru-RU" sz="2400" b="1" dirty="0">
              <a:solidFill>
                <a:schemeClr val="bg1"/>
              </a:solidFill>
              <a:latin typeface="Century Schoolbook" pitchFamily="18" charset="0"/>
            </a:endParaRPr>
          </a:p>
        </p:txBody>
      </p:sp>
      <p:sp>
        <p:nvSpPr>
          <p:cNvPr id="7" name="Прямоугольник 6">
            <a:hlinkClick r:id="rId8" action="ppaction://hlinksldjump"/>
          </p:cNvPr>
          <p:cNvSpPr/>
          <p:nvPr/>
        </p:nvSpPr>
        <p:spPr>
          <a:xfrm>
            <a:off x="3203848" y="2708920"/>
            <a:ext cx="2736304" cy="936104"/>
          </a:xfrm>
          <a:prstGeom prst="rect">
            <a:avLst/>
          </a:prstGeom>
          <a:solidFill>
            <a:srgbClr val="2CE04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Century Schoolbook" pitchFamily="18" charset="0"/>
              </a:rPr>
              <a:t>анатомия</a:t>
            </a:r>
            <a:endParaRPr lang="ru-RU" sz="2400" b="1" dirty="0">
              <a:solidFill>
                <a:schemeClr val="bg1"/>
              </a:solidFill>
              <a:latin typeface="Century Schoolbook" pitchFamily="18" charset="0"/>
            </a:endParaRPr>
          </a:p>
        </p:txBody>
      </p:sp>
      <p:sp>
        <p:nvSpPr>
          <p:cNvPr id="8" name="Прямоугольник 7">
            <a:hlinkClick r:id="rId7" action="ppaction://hlinksldjump"/>
          </p:cNvPr>
          <p:cNvSpPr/>
          <p:nvPr/>
        </p:nvSpPr>
        <p:spPr>
          <a:xfrm>
            <a:off x="6084168" y="2708920"/>
            <a:ext cx="2736304" cy="936104"/>
          </a:xfrm>
          <a:prstGeom prst="rect">
            <a:avLst/>
          </a:prstGeom>
          <a:solidFill>
            <a:srgbClr val="2CE04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Century Schoolbook" pitchFamily="18" charset="0"/>
              </a:rPr>
              <a:t>физиология</a:t>
            </a:r>
            <a:endParaRPr lang="ru-RU" sz="2400" b="1" dirty="0">
              <a:solidFill>
                <a:schemeClr val="bg1"/>
              </a:solidFill>
              <a:latin typeface="Century Schoolboo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100</Words>
  <Application>Microsoft Office PowerPoint</Application>
  <PresentationFormat>Экран (4:3)</PresentationFormat>
  <Paragraphs>37</Paragraphs>
  <Slides>11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Мы</dc:creator>
  <cp:lastModifiedBy>www.PHILka.RU</cp:lastModifiedBy>
  <cp:revision>5</cp:revision>
  <dcterms:created xsi:type="dcterms:W3CDTF">2010-08-19T23:53:15Z</dcterms:created>
  <dcterms:modified xsi:type="dcterms:W3CDTF">2012-10-02T03:18:44Z</dcterms:modified>
</cp:coreProperties>
</file>