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8" r:id="rId3"/>
    <p:sldId id="290" r:id="rId4"/>
    <p:sldId id="291" r:id="rId5"/>
    <p:sldId id="293" r:id="rId6"/>
    <p:sldId id="292" r:id="rId7"/>
    <p:sldId id="269" r:id="rId8"/>
    <p:sldId id="271" r:id="rId9"/>
    <p:sldId id="277" r:id="rId10"/>
    <p:sldId id="294" r:id="rId11"/>
    <p:sldId id="280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09" autoAdjust="0"/>
  </p:normalViewPr>
  <p:slideViewPr>
    <p:cSldViewPr>
      <p:cViewPr>
        <p:scale>
          <a:sx n="50" d="100"/>
          <a:sy n="50" d="100"/>
        </p:scale>
        <p:origin x="-1086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354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65E583-5F93-45E0-82E8-9B849AF9C5D8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5A8ADB-5BE1-4811-AF6F-A5972211AF7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ihi.ru/" TargetMode="External"/><Relationship Id="rId3" Type="http://schemas.openxmlformats.org/officeDocument/2006/relationships/hyperlink" Target="http://ru.wikipedia.org/wiki" TargetMode="External"/><Relationship Id="rId7" Type="http://schemas.openxmlformats.org/officeDocument/2006/relationships/hyperlink" Target="http://www.konakovobiblioteka.ru/index.php/novinki/19-sokolov-mikitov-i-s" TargetMode="External"/><Relationship Id="rId2" Type="http://schemas.openxmlformats.org/officeDocument/2006/relationships/hyperlink" Target="http://lukoshko.net/storyList/ivan-sokolov-mikitov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abirint.ru/books/130216/" TargetMode="External"/><Relationship Id="rId5" Type="http://schemas.openxmlformats.org/officeDocument/2006/relationships/hyperlink" Target="http://www.epochtimes.ru/content/view/54411/45/" TargetMode="External"/><Relationship Id="rId4" Type="http://schemas.openxmlformats.org/officeDocument/2006/relationships/hyperlink" Target="http://www.razumniki.ru/listopadnichek.html" TargetMode="External"/><Relationship Id="rId9" Type="http://schemas.openxmlformats.org/officeDocument/2006/relationships/hyperlink" Target="http://www.razumniki.ru/fizkultminutki_tematicheskie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286250" y="4357694"/>
            <a:ext cx="4357716" cy="2071690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ru-RU" sz="2000" dirty="0" smtClean="0"/>
              <a:t>Степанова Наталья </a:t>
            </a:r>
            <a:r>
              <a:rPr lang="ru-RU" sz="2000" dirty="0" smtClean="0"/>
              <a:t>Геннадьевна,</a:t>
            </a:r>
            <a:endParaRPr lang="ru-RU" sz="2000" dirty="0" smtClean="0">
              <a:cs typeface="Times New Roman" pitchFamily="18" charset="0"/>
            </a:endParaRPr>
          </a:p>
          <a:p>
            <a:pPr algn="l">
              <a:buNone/>
            </a:pPr>
            <a:r>
              <a:rPr lang="ru-RU" sz="2000" dirty="0" smtClean="0">
                <a:cs typeface="Times New Roman" pitchFamily="18" charset="0"/>
              </a:rPr>
              <a:t>Учитель начальных классов</a:t>
            </a:r>
          </a:p>
          <a:p>
            <a:pPr algn="l">
              <a:buNone/>
            </a:pPr>
            <a:r>
              <a:rPr lang="ru-RU" sz="2000" dirty="0" smtClean="0">
                <a:cs typeface="Times New Roman" pitchFamily="18" charset="0"/>
              </a:rPr>
              <a:t>МОУ Рахмановская СОШ </a:t>
            </a:r>
          </a:p>
          <a:p>
            <a:pPr algn="l">
              <a:buNone/>
            </a:pPr>
            <a:r>
              <a:rPr lang="ru-RU" sz="2000" dirty="0" smtClean="0">
                <a:cs typeface="Times New Roman" pitchFamily="18" charset="0"/>
              </a:rPr>
              <a:t>имени </a:t>
            </a:r>
            <a:r>
              <a:rPr lang="ru-RU" sz="2000" dirty="0" err="1" smtClean="0">
                <a:cs typeface="Times New Roman" pitchFamily="18" charset="0"/>
              </a:rPr>
              <a:t>Е.Ф.Кошенкова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ru-RU" sz="2000" dirty="0" smtClean="0">
                <a:cs typeface="Times New Roman" pitchFamily="18" charset="0"/>
              </a:rPr>
              <a:t>Павлово-Посадского района, </a:t>
            </a:r>
          </a:p>
          <a:p>
            <a:pPr algn="l">
              <a:buNone/>
            </a:pPr>
            <a:r>
              <a:rPr lang="ru-RU" sz="2000" dirty="0" smtClean="0">
                <a:cs typeface="Times New Roman" pitchFamily="18" charset="0"/>
              </a:rPr>
              <a:t>Московской области</a:t>
            </a:r>
          </a:p>
          <a:p>
            <a:pPr algn="l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428736"/>
            <a:ext cx="91439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И.С. Соколов-Микитов</a:t>
            </a:r>
          </a:p>
          <a:p>
            <a:pPr algn="ctr"/>
            <a:r>
              <a:rPr lang="ru-RU" sz="6000" b="1" cap="none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cap="none" spc="50" dirty="0" err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Листопадничек</a:t>
            </a:r>
            <a:r>
              <a:rPr lang="ru-RU" sz="6000" b="1" cap="none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6000" b="1" cap="none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6" descr="WB0152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4357694"/>
            <a:ext cx="2214578" cy="1928826"/>
          </a:xfrm>
          <a:prstGeom prst="rect">
            <a:avLst/>
          </a:prstGeom>
          <a:noFill/>
        </p:spPr>
      </p:pic>
      <p:pic>
        <p:nvPicPr>
          <p:cNvPr id="10" name="Picture 5" descr="WB0152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77699">
            <a:off x="1365958" y="4216644"/>
            <a:ext cx="1473229" cy="1504945"/>
          </a:xfrm>
          <a:prstGeom prst="rect">
            <a:avLst/>
          </a:prstGeom>
          <a:noFill/>
        </p:spPr>
      </p:pic>
      <p:pic>
        <p:nvPicPr>
          <p:cNvPr id="11" name="Picture 6" descr="WB0152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563328">
            <a:off x="878669" y="5054033"/>
            <a:ext cx="1630388" cy="1797069"/>
          </a:xfrm>
          <a:prstGeom prst="rect">
            <a:avLst/>
          </a:prstGeom>
          <a:noFill/>
        </p:spPr>
      </p:pic>
      <p:pic>
        <p:nvPicPr>
          <p:cNvPr id="12" name="Picture 9" descr="WB0152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560470">
            <a:off x="1849082" y="5448747"/>
            <a:ext cx="1284267" cy="11180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44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44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Я узнал на уроке ... . </a:t>
            </a:r>
          </a:p>
          <a:p>
            <a:pPr lvl="0"/>
            <a:endParaRPr lang="ru-RU" sz="1000" dirty="0" smtClean="0"/>
          </a:p>
          <a:p>
            <a:pPr lvl="0"/>
            <a:r>
              <a:rPr lang="ru-RU" dirty="0" smtClean="0"/>
              <a:t>Мне было интересно потому, что ... . </a:t>
            </a:r>
          </a:p>
          <a:p>
            <a:pPr lvl="0"/>
            <a:endParaRPr lang="ru-RU" sz="1000" dirty="0" smtClean="0"/>
          </a:p>
          <a:p>
            <a:pPr lvl="0"/>
            <a:r>
              <a:rPr lang="ru-RU" dirty="0" smtClean="0"/>
              <a:t>Меня удивило  ... </a:t>
            </a:r>
          </a:p>
          <a:p>
            <a:pPr lvl="0"/>
            <a:endParaRPr lang="ru-RU" sz="1000" dirty="0" smtClean="0"/>
          </a:p>
          <a:p>
            <a:pPr lvl="0"/>
            <a:r>
              <a:rPr lang="ru-RU" dirty="0" smtClean="0"/>
              <a:t>Я бы хотел</a:t>
            </a:r>
            <a:r>
              <a:rPr lang="en-US" dirty="0" smtClean="0"/>
              <a:t>(</a:t>
            </a:r>
            <a:r>
              <a:rPr lang="ru-RU" dirty="0" smtClean="0"/>
              <a:t>а</a:t>
            </a:r>
            <a:r>
              <a:rPr lang="en-US" dirty="0" smtClean="0"/>
              <a:t>)</a:t>
            </a:r>
            <a:r>
              <a:rPr lang="ru-RU" dirty="0" smtClean="0"/>
              <a:t> ….</a:t>
            </a:r>
          </a:p>
          <a:p>
            <a:pPr lvl="0"/>
            <a:endParaRPr lang="ru-RU" sz="1000" dirty="0" smtClean="0"/>
          </a:p>
          <a:p>
            <a:pPr lvl="0"/>
            <a:r>
              <a:rPr lang="ru-RU" dirty="0" smtClean="0"/>
              <a:t> Я сделал(а) вывод, что…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ru-RU" sz="44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Домашнее  задание</a:t>
            </a:r>
            <a:endParaRPr lang="ru-RU" sz="44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Придумать продолжение этой истории. </a:t>
            </a:r>
          </a:p>
          <a:p>
            <a:pPr>
              <a:buNone/>
            </a:pPr>
            <a:endParaRPr lang="ru-RU" sz="1000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Нарисуйте понравившийся эпизод  сказки.</a:t>
            </a:r>
            <a:endParaRPr lang="ru-RU" dirty="0"/>
          </a:p>
        </p:txBody>
      </p:sp>
      <p:pic>
        <p:nvPicPr>
          <p:cNvPr id="5" name="Picture 2" descr="C:\мама\картинки к собранию\38502cec97d8aea3d9b356e6a32c5808_41ab6b3189dc0cdb68d5085be5e009a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3929066"/>
            <a:ext cx="2214578" cy="226272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57224" y="2571744"/>
            <a:ext cx="71000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 за  урок!</a:t>
            </a:r>
            <a:endParaRPr lang="ru-RU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371618"/>
          </a:xfrm>
        </p:spPr>
        <p:txBody>
          <a:bodyPr>
            <a:noAutofit/>
          </a:bodyPr>
          <a:lstStyle/>
          <a:p>
            <a:pPr algn="ctr"/>
            <a:r>
              <a:rPr lang="ru-RU" sz="4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Используемая литература</a:t>
            </a:r>
            <a:endParaRPr lang="ru-RU" sz="48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v"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1. Литературное чтение.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 класс: учеб. для учащихся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учреждений.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 ч. Ч.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/>
              <a:t> 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en-US" dirty="0" smtClean="0"/>
              <a:t>[</a:t>
            </a:r>
            <a:r>
              <a:rPr lang="ru-RU" dirty="0" smtClean="0"/>
              <a:t>сост. Л.Ф. Климанова и </a:t>
            </a:r>
            <a:r>
              <a:rPr lang="ru-RU" dirty="0" err="1" smtClean="0"/>
              <a:t>др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2.  </a:t>
            </a:r>
            <a:r>
              <a:rPr lang="ru-RU" dirty="0" err="1" smtClean="0"/>
              <a:t>Кутявина</a:t>
            </a:r>
            <a:r>
              <a:rPr lang="ru-RU" dirty="0" smtClean="0"/>
              <a:t> С.В. Поурочные разработки по литературному чтению: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 класс. – М.: </a:t>
            </a:r>
            <a:r>
              <a:rPr lang="en-US" dirty="0" smtClean="0"/>
              <a:t>B</a:t>
            </a:r>
            <a:r>
              <a:rPr lang="ru-RU" dirty="0" smtClean="0"/>
              <a:t>АКО,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2006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358246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Интернет источники: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http://lukoshko.net/storyList/ivan-sokolov-mikitov.htm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http://ru.wikipedia.org/wiki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http://www.razumniki.ru/listopadnichek.html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http://www.epochtimes.ru/content/view/54411/45/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http://www.labirint.ru/books/130216/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http://www.konakovobiblioteka.ru/index.php/novinki/19-sokolov-mikitov-i-s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8"/>
              </a:rPr>
              <a:t>www.stihi.ru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http://www.razumniki.ru/fizkultminutki_tematicheskie.html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4357718" cy="5332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786314" y="1000108"/>
            <a:ext cx="3900486" cy="524829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Янтарная осень начальная,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Срывается лист золотой.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Картина немного печальная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грусть навевает порой.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Темнеют далекие ели,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Холодною стала река…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 помню, как птицы галдели –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Сейчас уж летят в облаках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8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Как называют зайцев, родившихся осенью?</a:t>
            </a:r>
            <a:endParaRPr lang="ru-RU" sz="38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2214554"/>
            <a:ext cx="4786346" cy="3286148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/>
              <a:t>У нас в семье большая радость</a:t>
            </a:r>
          </a:p>
          <a:p>
            <a:pPr algn="ctr">
              <a:buNone/>
            </a:pPr>
            <a:r>
              <a:rPr lang="ru-RU" sz="2800" dirty="0" smtClean="0"/>
              <a:t>Пусть листья падают, летят,</a:t>
            </a:r>
          </a:p>
          <a:p>
            <a:pPr algn="ctr">
              <a:buNone/>
            </a:pPr>
            <a:r>
              <a:rPr lang="ru-RU" sz="2800" dirty="0" smtClean="0"/>
              <a:t>В канавке, тёплой под осинкой                               </a:t>
            </a:r>
          </a:p>
          <a:p>
            <a:pPr algn="ctr">
              <a:buNone/>
            </a:pPr>
            <a:r>
              <a:rPr lang="ru-RU" sz="2800" dirty="0" smtClean="0"/>
              <a:t>Три  </a:t>
            </a:r>
            <a:r>
              <a:rPr lang="ru-RU" sz="2800" dirty="0" err="1" smtClean="0"/>
              <a:t>листопадничка</a:t>
            </a:r>
            <a:r>
              <a:rPr lang="ru-RU" sz="2800" dirty="0" smtClean="0"/>
              <a:t>  лежат. 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5715016"/>
            <a:ext cx="4693785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err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Листопаднички</a:t>
            </a:r>
            <a:endParaRPr lang="ru-RU" sz="4800" b="1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328614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2071702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И.С. Соколов-Микитов </a:t>
            </a:r>
            <a:br>
              <a:rPr lang="ru-RU" sz="40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(1892—1975)</a:t>
            </a:r>
            <a:r>
              <a:rPr lang="ru-RU" sz="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3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214554"/>
            <a:ext cx="4686304" cy="392909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«Я занимаюсь литературным трудом. Основой и радостью этого труда всегда оставалась и остаётся любовь к людям, к родной стране, к её природе, к живому светлому миру, частицей которого я чувствовал себя неизменно». </a:t>
            </a:r>
            <a:endParaRPr lang="ru-RU" dirty="0"/>
          </a:p>
        </p:txBody>
      </p:sp>
      <p:pic>
        <p:nvPicPr>
          <p:cNvPr id="4" name="Рисунок 3" descr="002c4p7t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46" y="2285992"/>
            <a:ext cx="271464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-571536" y="6143644"/>
            <a:ext cx="86439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400" dirty="0" smtClean="0"/>
              <a:t>(писал незадолго до смерти И.С. Соколов – Микитов)</a:t>
            </a:r>
            <a:endParaRPr lang="ru-RU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g.encyc.yandex.net/illustrations/bse/pictures/02256/4957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0075" y="3733800"/>
            <a:ext cx="34639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3400" y="714356"/>
            <a:ext cx="7851648" cy="78581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РЕЧЕВАЯ РАЗМИНКА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533400" y="1714500"/>
            <a:ext cx="7854950" cy="4286250"/>
          </a:xfrm>
        </p:spPr>
        <p:txBody>
          <a:bodyPr>
            <a:normAutofit fontScale="92500" lnSpcReduction="20000"/>
          </a:bodyPr>
          <a:lstStyle/>
          <a:p>
            <a:pPr marR="0">
              <a:lnSpc>
                <a:spcPct val="80000"/>
              </a:lnSpc>
            </a:pPr>
            <a:endParaRPr lang="ru-RU" sz="700" dirty="0" smtClean="0"/>
          </a:p>
          <a:p>
            <a:pPr marR="0" algn="l">
              <a:lnSpc>
                <a:spcPct val="80000"/>
              </a:lnSpc>
            </a:pPr>
            <a:r>
              <a:rPr lang="ru-RU" sz="4000" b="1" u="sng" dirty="0" smtClean="0">
                <a:solidFill>
                  <a:srgbClr val="7C354D"/>
                </a:solidFill>
                <a:latin typeface="Times New Roman" pitchFamily="18" charset="0"/>
                <a:cs typeface="Times New Roman" pitchFamily="18" charset="0"/>
              </a:rPr>
              <a:t>Бобры храбры идут в боры;</a:t>
            </a:r>
            <a:endParaRPr lang="ru-RU" sz="4000" b="1" dirty="0" smtClean="0">
              <a:solidFill>
                <a:srgbClr val="7C354D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l">
              <a:lnSpc>
                <a:spcPct val="80000"/>
              </a:lnSpc>
            </a:pPr>
            <a:r>
              <a:rPr lang="ru-RU" sz="4000" b="1" u="sng" dirty="0" smtClean="0">
                <a:solidFill>
                  <a:srgbClr val="7C354D"/>
                </a:solidFill>
                <a:latin typeface="Times New Roman" pitchFamily="18" charset="0"/>
                <a:cs typeface="Times New Roman" pitchFamily="18" charset="0"/>
              </a:rPr>
              <a:t>Бобры для бобрят добры.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1.Прочитаем глазками.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2.Прочитаем скороговорку вместе.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3.Прочитайте с веселой 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интонацией.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4.Прочитайте с ускорением.</a:t>
            </a:r>
          </a:p>
          <a:p>
            <a:pPr marR="0" algn="l">
              <a:lnSpc>
                <a:spcPct val="8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5.Прочитайте очень быстро.</a:t>
            </a:r>
          </a:p>
          <a:p>
            <a:pPr marR="0" algn="l">
              <a:lnSpc>
                <a:spcPct val="80000"/>
              </a:lnSpc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l">
              <a:lnSpc>
                <a:spcPct val="80000"/>
              </a:lnSpc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R="0">
              <a:lnSpc>
                <a:spcPct val="80000"/>
              </a:lnSpc>
            </a:pPr>
            <a:r>
              <a:rPr lang="ru-RU" sz="700" dirty="0" smtClean="0"/>
              <a:t>-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СЛОВАРНАЯ РАБОТА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u="sng" dirty="0" smtClean="0"/>
              <a:t>долговязый 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(очень высокий, худой и нескладный)</a:t>
            </a:r>
          </a:p>
          <a:p>
            <a:r>
              <a:rPr lang="ru-RU" u="sng" dirty="0" smtClean="0"/>
              <a:t>плотина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(перегородка на реке для поднятия уровня воды)</a:t>
            </a:r>
          </a:p>
          <a:p>
            <a:r>
              <a:rPr lang="ru-RU" u="sng" dirty="0" smtClean="0"/>
              <a:t>запрудили</a:t>
            </a:r>
            <a:r>
              <a:rPr lang="ru-RU" dirty="0" smtClean="0"/>
              <a:t> (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перегородили  реку плотиной</a:t>
            </a:r>
            <a:r>
              <a:rPr lang="ru-RU" dirty="0" smtClean="0"/>
              <a:t>)</a:t>
            </a:r>
          </a:p>
          <a:p>
            <a:r>
              <a:rPr lang="ru-RU" u="sng" dirty="0" smtClean="0"/>
              <a:t>настлано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(настелено)</a:t>
            </a:r>
          </a:p>
          <a:p>
            <a:r>
              <a:rPr lang="ru-RU" u="sng" dirty="0" smtClean="0"/>
              <a:t>хатка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(название небольшого дома на Украине)</a:t>
            </a:r>
          </a:p>
          <a:p>
            <a:r>
              <a:rPr lang="ru-RU" u="sng" dirty="0" smtClean="0"/>
              <a:t>зябнуть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(испытывать чувство холода)</a:t>
            </a:r>
          </a:p>
          <a:p>
            <a:r>
              <a:rPr lang="ru-RU" u="sng" dirty="0" smtClean="0"/>
              <a:t>робеть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(пугаться, стесняться ,бояться)</a:t>
            </a:r>
          </a:p>
          <a:p>
            <a:r>
              <a:rPr lang="ru-RU" u="sng" dirty="0" smtClean="0"/>
              <a:t>ходко  работают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работают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быстро)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704104"/>
          </a:xfrm>
        </p:spPr>
        <p:txBody>
          <a:bodyPr>
            <a:noAutofit/>
          </a:bodyPr>
          <a:lstStyle/>
          <a:p>
            <a:pPr algn="ctr"/>
            <a:r>
              <a:rPr lang="ru-RU" sz="44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Выборочное чтение</a:t>
            </a:r>
            <a:endParaRPr lang="ru-RU" sz="44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3779536"/>
          </a:xfrm>
        </p:spPr>
        <p:txBody>
          <a:bodyPr/>
          <a:lstStyle/>
          <a:p>
            <a:r>
              <a:rPr lang="ru-RU" dirty="0" smtClean="0"/>
              <a:t>С кем познакомился </a:t>
            </a:r>
            <a:r>
              <a:rPr lang="ru-RU" dirty="0" err="1" smtClean="0"/>
              <a:t>Листопадничек</a:t>
            </a:r>
            <a:r>
              <a:rPr lang="ru-RU" dirty="0" smtClean="0"/>
              <a:t>  у глухой лесной речки? </a:t>
            </a:r>
          </a:p>
          <a:p>
            <a:r>
              <a:rPr lang="ru-RU" dirty="0" smtClean="0"/>
              <a:t>Прочитайте по ролям разговор  зайчика с бобрами. </a:t>
            </a:r>
          </a:p>
          <a:p>
            <a:r>
              <a:rPr lang="ru-RU" dirty="0" smtClean="0"/>
              <a:t>Чем занимался </a:t>
            </a:r>
            <a:r>
              <a:rPr lang="ru-RU" dirty="0" err="1" smtClean="0"/>
              <a:t>Листопадничек</a:t>
            </a:r>
            <a:r>
              <a:rPr lang="ru-RU" dirty="0" smtClean="0"/>
              <a:t> в бобровой хатке зимой? </a:t>
            </a:r>
          </a:p>
          <a:p>
            <a:r>
              <a:rPr lang="ru-RU" dirty="0" smtClean="0"/>
              <a:t>Почему зайчонок остался у бобров? 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846980"/>
          </a:xfrm>
        </p:spPr>
        <p:txBody>
          <a:bodyPr>
            <a:normAutofit/>
          </a:bodyPr>
          <a:lstStyle/>
          <a:p>
            <a:pPr algn="ctr"/>
            <a:r>
              <a:rPr lang="ru-RU" sz="4400" b="1" cap="all" dirty="0" smtClean="0">
                <a:ln w="9000" cmpd="sng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Работа в парах</a:t>
            </a:r>
            <a:endParaRPr lang="ru-RU" sz="4400" b="1" cap="all" dirty="0">
              <a:ln w="9000" cmpd="sng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279206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Найдите в  тексте эпизоды, соответствующие иллюстрациям в учебнике.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81152" y="3258536"/>
            <a:ext cx="3137372" cy="2769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g-fotki.yandex.ru/get/4417/110306486.11/0_635db_a4e4d420_L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313" y="3285514"/>
            <a:ext cx="3185768" cy="278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32147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ИНКВЕЙН О ЗАЙЧИКЕ</a:t>
            </a:r>
          </a:p>
          <a:p>
            <a:pPr algn="ctr">
              <a:buNone/>
            </a:pPr>
            <a:endParaRPr lang="ru-RU" sz="10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 строчка–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 существительное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 строчка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 прилагательных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 строчка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 глагола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/>
              <a:t> строчка – ключевое предложение из текста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000504"/>
            <a:ext cx="821537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Зайчик</a:t>
            </a:r>
            <a:endParaRPr lang="ru-RU" sz="2600" dirty="0" smtClean="0">
              <a:solidFill>
                <a:srgbClr val="7030A0"/>
              </a:solidFill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Любознательный, трусливый</a:t>
            </a:r>
            <a:endParaRPr lang="ru-RU" sz="2600" dirty="0" smtClean="0">
              <a:solidFill>
                <a:srgbClr val="7030A0"/>
              </a:solidFill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Заботится, боится, ныряет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По всему лесу прослыл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Листопадничек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самым храбрым и</a:t>
            </a:r>
            <a:r>
              <a:rPr kumimoji="0" lang="ru-RU" sz="2600" b="0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отчаянным зайцем. 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</TotalTime>
  <Words>463</Words>
  <Application>Microsoft Office PowerPoint</Application>
  <PresentationFormat>Экран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Слайд 1</vt:lpstr>
      <vt:lpstr>Слайд 2</vt:lpstr>
      <vt:lpstr>Как называют зайцев, родившихся осенью?</vt:lpstr>
      <vt:lpstr>   И.С. Соколов-Микитов  (1892—1975) </vt:lpstr>
      <vt:lpstr>РЕЧЕВАЯ РАЗМИНКА</vt:lpstr>
      <vt:lpstr>СЛОВАРНАЯ РАБОТА</vt:lpstr>
      <vt:lpstr>Выборочное чтение</vt:lpstr>
      <vt:lpstr>Работа в парах</vt:lpstr>
      <vt:lpstr>Слайд 9</vt:lpstr>
      <vt:lpstr>Рефлексия</vt:lpstr>
      <vt:lpstr>Домашнее  задание</vt:lpstr>
      <vt:lpstr>Слайд 12</vt:lpstr>
      <vt:lpstr>  Используемая литература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*****</cp:lastModifiedBy>
  <cp:revision>171</cp:revision>
  <dcterms:created xsi:type="dcterms:W3CDTF">2012-07-23T14:52:37Z</dcterms:created>
  <dcterms:modified xsi:type="dcterms:W3CDTF">2012-09-16T08:46:58Z</dcterms:modified>
</cp:coreProperties>
</file>