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62" r:id="rId3"/>
    <p:sldId id="265" r:id="rId4"/>
    <p:sldId id="274" r:id="rId5"/>
    <p:sldId id="268" r:id="rId6"/>
    <p:sldId id="258" r:id="rId7"/>
    <p:sldId id="257" r:id="rId8"/>
    <p:sldId id="266" r:id="rId9"/>
    <p:sldId id="267" r:id="rId10"/>
    <p:sldId id="259" r:id="rId11"/>
    <p:sldId id="263" r:id="rId12"/>
    <p:sldId id="276" r:id="rId13"/>
    <p:sldId id="272" r:id="rId14"/>
    <p:sldId id="260" r:id="rId15"/>
    <p:sldId id="261" r:id="rId16"/>
    <p:sldId id="279" r:id="rId17"/>
    <p:sldId id="278" r:id="rId18"/>
    <p:sldId id="264" r:id="rId19"/>
    <p:sldId id="269" r:id="rId20"/>
    <p:sldId id="280" r:id="rId21"/>
    <p:sldId id="281" r:id="rId22"/>
    <p:sldId id="271" r:id="rId23"/>
    <p:sldId id="282" r:id="rId24"/>
    <p:sldId id="283" r:id="rId25"/>
    <p:sldId id="284" r:id="rId26"/>
    <p:sldId id="273" r:id="rId27"/>
    <p:sldId id="286" r:id="rId28"/>
    <p:sldId id="285" r:id="rId29"/>
    <p:sldId id="287" r:id="rId30"/>
    <p:sldId id="288" r:id="rId31"/>
    <p:sldId id="289" r:id="rId32"/>
    <p:sldId id="290" r:id="rId33"/>
    <p:sldId id="294" r:id="rId34"/>
    <p:sldId id="292" r:id="rId35"/>
    <p:sldId id="293" r:id="rId36"/>
    <p:sldId id="27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00"/>
    <a:srgbClr val="66FFFF"/>
    <a:srgbClr val="33CCFF"/>
    <a:srgbClr val="CC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51" d="100"/>
          <a:sy n="51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7408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08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08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08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08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08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96B06-97C3-4D41-971D-7DE34233F8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7D4C3-8B42-4D10-AAE8-07438878C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BE90-F0A1-49E2-904F-A1F04E664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97DDEF-B623-4D8A-B46C-2E2151BE9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0012-9E10-49CB-8BAF-D97F0242B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4821-C72A-4E01-BC67-3F6FCB602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5D61-5342-4E6F-80BB-C0141F010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AE6BE-5C89-43EF-AB14-08F56A90B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2686-4A16-4D5A-977C-E77BCD631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37E3-FD02-4BAF-AE6D-0C6C80F047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49D0-A36B-4B14-90FA-16C6475DF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F9CB-5FAA-404F-AAEE-524BB550E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30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30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30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30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30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3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3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D64C7FFE-CD6E-43E5-9837-DC859F6373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30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msu.su/rus/teaching/Kinetics-online/flash/ill2_rus.sw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9. &#1057;&#1083;&#1072;&#1081;&#1076; 9" TargetMode="External"/><Relationship Id="rId13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7. &#1057;&#1083;&#1072;&#1081;&#1076; 17" TargetMode="External"/><Relationship Id="rId3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3. &#1057;&#1083;&#1072;&#1081;&#1076; 3" TargetMode="External"/><Relationship Id="rId7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8. &#1057;&#1083;&#1072;&#1081;&#1076; 8" TargetMode="External"/><Relationship Id="rId12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5. &#1057;&#1083;&#1072;&#1081;&#1076; 15" TargetMode="External"/><Relationship Id="rId17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36. &#1057;&#1083;&#1072;&#1081;&#1076; 36" TargetMode="External"/><Relationship Id="rId2" Type="http://schemas.openxmlformats.org/officeDocument/2006/relationships/image" Target="../media/image2.jpeg"/><Relationship Id="rId16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26. &#1057;&#1083;&#1072;&#1081;&#1076; 2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7. &#1057;&#1083;&#1072;&#1081;&#1076; 7" TargetMode="External"/><Relationship Id="rId11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2. &#1057;&#1083;&#1072;&#1081;&#1076; 12" TargetMode="External"/><Relationship Id="rId5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6. &#1057;&#1083;&#1072;&#1081;&#1076; 6" TargetMode="External"/><Relationship Id="rId15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9. &#1057;&#1083;&#1072;&#1081;&#1076; 19" TargetMode="External"/><Relationship Id="rId10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1. &#1057;&#1083;&#1072;&#1081;&#1076; 11" TargetMode="External"/><Relationship Id="rId4" Type="http://schemas.openxmlformats.org/officeDocument/2006/relationships/slide" Target="slide5.xml"/><Relationship Id="rId9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0. &#1057;&#1083;&#1072;&#1081;&#1076; 10" TargetMode="External"/><Relationship Id="rId14" Type="http://schemas.openxmlformats.org/officeDocument/2006/relationships/hyperlink" Target="&#1057;&#1082;&#1086;&#1088;&#1086;&#1089;&#1090;&#1100;%20&#1093;&#1080;&#1084;&#1080;&#1095;&#1077;&#1089;&#1082;&#1086;&#1081;%20&#1088;&#1077;&#1072;&#1082;&#1094;&#1080;&#1080;.ppt#18. &#1057;&#1083;&#1072;&#1081;&#1076; 1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msu.su/rus/teaching/Kinetics-online/welcome.html" TargetMode="External"/><Relationship Id="rId2" Type="http://schemas.openxmlformats.org/officeDocument/2006/relationships/hyperlink" Target="http://www.hemi.nsu.ru/ucheb21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google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_60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1438"/>
            <a:ext cx="8928100" cy="6646862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1878013"/>
            <a:ext cx="7273925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Скорость</a:t>
            </a:r>
          </a:p>
          <a:p>
            <a:pPr algn="ctr"/>
            <a:r>
              <a:rPr lang="ru-RU" sz="3600" kern="1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химической реакции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2988" y="7651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19250" y="260350"/>
            <a:ext cx="6337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Ленинградская область, Волховский район,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МОБУ «Сясьстройская СОШ №2»</a:t>
            </a:r>
            <a:br>
              <a:rPr lang="ru-RU" b="1">
                <a:solidFill>
                  <a:srgbClr val="FF0000"/>
                </a:solidFill>
              </a:rPr>
            </a:b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>
            <p:ph type="subTitle" idx="1"/>
          </p:nvPr>
        </p:nvSpPr>
        <p:spPr>
          <a:xfrm>
            <a:off x="179388" y="4868863"/>
            <a:ext cx="3024187" cy="1720850"/>
          </a:xfrm>
          <a:noFill/>
          <a:ln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600" b="1" i="1">
                <a:solidFill>
                  <a:srgbClr val="FF3300"/>
                </a:solidFill>
                <a:latin typeface="Palatino Linotype" pitchFamily="18" charset="0"/>
              </a:rPr>
              <a:t>Автор:</a:t>
            </a:r>
          </a:p>
          <a:p>
            <a:pPr algn="ctr">
              <a:lnSpc>
                <a:spcPct val="80000"/>
              </a:lnSpc>
            </a:pPr>
            <a:r>
              <a:rPr lang="ru-RU" sz="1600" b="1" i="1">
                <a:solidFill>
                  <a:srgbClr val="FF3300"/>
                </a:solidFill>
                <a:latin typeface="Palatino Linotype" pitchFamily="18" charset="0"/>
              </a:rPr>
              <a:t>учитель химии и биологии</a:t>
            </a:r>
          </a:p>
          <a:p>
            <a:pPr algn="ctr">
              <a:lnSpc>
                <a:spcPct val="80000"/>
              </a:lnSpc>
            </a:pPr>
            <a:r>
              <a:rPr lang="ru-RU" sz="1600" b="1" i="1">
                <a:solidFill>
                  <a:srgbClr val="FF3300"/>
                </a:solidFill>
                <a:latin typeface="Palatino Linotype" pitchFamily="18" charset="0"/>
              </a:rPr>
              <a:t>высшей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sz="1600" b="1" i="1">
                <a:solidFill>
                  <a:srgbClr val="FF3300"/>
                </a:solidFill>
                <a:latin typeface="Palatino Linotype" pitchFamily="18" charset="0"/>
              </a:rPr>
              <a:t>Бочкова Ирина Анатольевна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rgbClr val="FF3300"/>
              </a:solidFill>
              <a:latin typeface="Palatino Linotype" pitchFamily="18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endParaRPr lang="ru-RU" sz="800">
              <a:solidFill>
                <a:schemeClr val="hlink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067175" y="60213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2012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WordArt 7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6037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Природа реагирующих веществ</a:t>
            </a: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85763" y="1052513"/>
            <a:ext cx="8507412" cy="4032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latin typeface="Palatino Linotype" pitchFamily="18" charset="0"/>
              </a:rPr>
              <a:t>Реакционная активность веществ определяется: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Palatino Linotype" pitchFamily="18" charset="0"/>
              </a:rPr>
              <a:t>характером химических связей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i="1">
                <a:latin typeface="Palatino Linotype" pitchFamily="18" charset="0"/>
              </a:rPr>
              <a:t>скорость больше у веществ с ионной и ковалентной полярной связью (неорганические вещества)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i="1">
                <a:latin typeface="Palatino Linotype" pitchFamily="18" charset="0"/>
              </a:rPr>
              <a:t>скорость меньше у веществ с ковалентной малополярной и неполярной связью (органические вещества</a:t>
            </a:r>
            <a:r>
              <a:rPr lang="en-US" sz="2000" i="1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endParaRPr lang="en-US" sz="2000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2400">
                <a:latin typeface="Palatino Linotype" pitchFamily="18" charset="0"/>
              </a:rPr>
              <a:t>υ</a:t>
            </a:r>
            <a:r>
              <a:rPr lang="en-US" sz="2000">
                <a:latin typeface="Palatino Linotype" pitchFamily="18" charset="0"/>
              </a:rPr>
              <a:t>(Zn + 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HCl </a:t>
            </a:r>
            <a:r>
              <a:rPr lang="en-US" sz="2000">
                <a:latin typeface="Palatino Linotype" pitchFamily="18" charset="0"/>
              </a:rPr>
              <a:t>= H</a:t>
            </a:r>
            <a:r>
              <a:rPr lang="en-US" sz="2000" baseline="-25000">
                <a:latin typeface="Palatino Linotype" pitchFamily="18" charset="0"/>
              </a:rPr>
              <a:t>2 </a:t>
            </a:r>
            <a:r>
              <a:rPr lang="en-US" sz="2000">
                <a:latin typeface="Palatino Linotype" pitchFamily="18" charset="0"/>
              </a:rPr>
              <a:t>+ ZnCl</a:t>
            </a:r>
            <a:r>
              <a:rPr lang="en-US" sz="2000" baseline="-25000">
                <a:latin typeface="Palatino Linotype" pitchFamily="18" charset="0"/>
              </a:rPr>
              <a:t>2</a:t>
            </a:r>
            <a:r>
              <a:rPr lang="en-US" sz="2000">
                <a:latin typeface="Palatino Linotype" pitchFamily="18" charset="0"/>
              </a:rPr>
              <a:t>) &gt; </a:t>
            </a:r>
            <a:r>
              <a:rPr lang="el-GR" sz="2400">
                <a:latin typeface="Palatino Linotype" pitchFamily="18" charset="0"/>
              </a:rPr>
              <a:t>υ</a:t>
            </a:r>
            <a:r>
              <a:rPr lang="en-US" sz="2000">
                <a:latin typeface="Palatino Linotype" pitchFamily="18" charset="0"/>
              </a:rPr>
              <a:t>(Zn + 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CH</a:t>
            </a:r>
            <a:r>
              <a:rPr lang="en-US" sz="2000" baseline="-25000">
                <a:solidFill>
                  <a:srgbClr val="FF3300"/>
                </a:solidFill>
                <a:latin typeface="Palatino Linotype" pitchFamily="18" charset="0"/>
              </a:rPr>
              <a:t>3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COOH </a:t>
            </a:r>
            <a:r>
              <a:rPr lang="en-US" sz="2000">
                <a:latin typeface="Palatino Linotype" pitchFamily="18" charset="0"/>
              </a:rPr>
              <a:t>= H</a:t>
            </a:r>
            <a:r>
              <a:rPr lang="en-US" sz="2000" baseline="-25000">
                <a:latin typeface="Palatino Linotype" pitchFamily="18" charset="0"/>
              </a:rPr>
              <a:t>2 </a:t>
            </a:r>
            <a:r>
              <a:rPr lang="en-US" sz="2000">
                <a:latin typeface="Palatino Linotype" pitchFamily="18" charset="0"/>
              </a:rPr>
              <a:t>+ Zn(CH3COO)</a:t>
            </a:r>
            <a:r>
              <a:rPr lang="en-US" sz="2000" baseline="-25000">
                <a:latin typeface="Palatino Linotype" pitchFamily="18" charset="0"/>
              </a:rPr>
              <a:t>2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solidFill>
                <a:srgbClr val="FF33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Palatino Linotype" pitchFamily="18" charset="0"/>
              </a:rPr>
              <a:t>их строением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i="1">
                <a:latin typeface="Palatino Linotype" pitchFamily="18" charset="0"/>
              </a:rPr>
              <a:t>скорость больше у металлов, которые легче отдают электроны (с большим радиусом атома)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i="1">
                <a:latin typeface="Palatino Linotype" pitchFamily="18" charset="0"/>
              </a:rPr>
              <a:t>скорость больше у неметаллов, которые легче принимают электроны (с меньшим радиусом атома)</a:t>
            </a:r>
            <a:endParaRPr lang="en-US" sz="2000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2400">
                <a:latin typeface="Palatino Linotype" pitchFamily="18" charset="0"/>
              </a:rPr>
              <a:t>υ</a:t>
            </a:r>
            <a:r>
              <a:rPr lang="en-US" sz="2000">
                <a:latin typeface="Palatino Linotype" pitchFamily="18" charset="0"/>
              </a:rPr>
              <a:t>(2K + 2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H</a:t>
            </a:r>
            <a:r>
              <a:rPr lang="en-US" sz="2000" baseline="-25000">
                <a:solidFill>
                  <a:srgbClr val="FF3300"/>
                </a:solidFill>
                <a:latin typeface="Palatino Linotype" pitchFamily="18" charset="0"/>
              </a:rPr>
              <a:t>2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O </a:t>
            </a:r>
            <a:r>
              <a:rPr lang="en-US" sz="2000">
                <a:latin typeface="Palatino Linotype" pitchFamily="18" charset="0"/>
              </a:rPr>
              <a:t>= H</a:t>
            </a:r>
            <a:r>
              <a:rPr lang="en-US" sz="2000" baseline="-25000">
                <a:latin typeface="Palatino Linotype" pitchFamily="18" charset="0"/>
              </a:rPr>
              <a:t>2 </a:t>
            </a:r>
            <a:r>
              <a:rPr lang="en-US" sz="2000">
                <a:latin typeface="Palatino Linotype" pitchFamily="18" charset="0"/>
              </a:rPr>
              <a:t>+ 2KOH) &gt; </a:t>
            </a:r>
            <a:r>
              <a:rPr lang="el-GR" sz="2400">
                <a:latin typeface="Palatino Linotype" pitchFamily="18" charset="0"/>
              </a:rPr>
              <a:t>υ</a:t>
            </a:r>
            <a:r>
              <a:rPr lang="en-US" sz="2000">
                <a:latin typeface="Palatino Linotype" pitchFamily="18" charset="0"/>
              </a:rPr>
              <a:t>(2Na + 2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H</a:t>
            </a:r>
            <a:r>
              <a:rPr lang="en-US" sz="2000" baseline="-25000">
                <a:solidFill>
                  <a:srgbClr val="FF3300"/>
                </a:solidFill>
                <a:latin typeface="Palatino Linotype" pitchFamily="18" charset="0"/>
              </a:rPr>
              <a:t>2</a:t>
            </a:r>
            <a:r>
              <a:rPr lang="en-US" sz="2000">
                <a:solidFill>
                  <a:srgbClr val="FF3300"/>
                </a:solidFill>
                <a:latin typeface="Palatino Linotype" pitchFamily="18" charset="0"/>
              </a:rPr>
              <a:t>O </a:t>
            </a:r>
            <a:r>
              <a:rPr lang="en-US" sz="2000">
                <a:latin typeface="Palatino Linotype" pitchFamily="18" charset="0"/>
              </a:rPr>
              <a:t>= H</a:t>
            </a:r>
            <a:r>
              <a:rPr lang="en-US" sz="2000" baseline="-25000">
                <a:latin typeface="Palatino Linotype" pitchFamily="18" charset="0"/>
              </a:rPr>
              <a:t>2 </a:t>
            </a:r>
            <a:r>
              <a:rPr lang="en-US" sz="2000">
                <a:latin typeface="Palatino Linotype" pitchFamily="18" charset="0"/>
              </a:rPr>
              <a:t>+ 2NaOH)</a:t>
            </a:r>
            <a:endParaRPr lang="ru-RU" sz="2000">
              <a:latin typeface="Palatino Linotype" pitchFamily="18" charset="0"/>
            </a:endParaRP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 flipV="1">
            <a:off x="2771775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 flipV="1">
            <a:off x="665956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 flipV="1">
            <a:off x="6372225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 flipV="1">
            <a:off x="2916238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28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6" name="WordArt 8"/>
          <p:cNvSpPr>
            <a:spLocks noChangeArrowheads="1" noChangeShapeType="1" noTextEdit="1"/>
          </p:cNvSpPr>
          <p:nvPr/>
        </p:nvSpPr>
        <p:spPr bwMode="auto">
          <a:xfrm>
            <a:off x="3203575" y="188913"/>
            <a:ext cx="28733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Концентрация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395288" y="1052513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250825" y="784225"/>
            <a:ext cx="864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взаимодействия веществ их молекулы должны столкнуться. Число столкновений пропорционально числу частиц реагирующих веществ в единице объёма, т.е. их молярным концентрациям.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2124075" y="3536950"/>
            <a:ext cx="67691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3300"/>
                </a:solidFill>
              </a:rPr>
              <a:t>Закон действующих масс</a:t>
            </a:r>
            <a:r>
              <a:rPr lang="ru-RU" sz="2000">
                <a:solidFill>
                  <a:srgbClr val="FF3300"/>
                </a:solidFill>
              </a:rPr>
              <a:t>:</a:t>
            </a:r>
          </a:p>
          <a:p>
            <a:pPr algn="ctr"/>
            <a:r>
              <a:rPr lang="ru-RU"/>
              <a:t>Скорость </a:t>
            </a:r>
            <a:r>
              <a:rPr lang="ru-RU" i="1"/>
              <a:t>элементарной</a:t>
            </a:r>
            <a:r>
              <a:rPr lang="ru-RU"/>
              <a:t> химической реакции пропорциональна произведению молярных концентраций реагирующих веществ, возведённых в степени равные их коэффициентам:</a:t>
            </a:r>
            <a:endParaRPr lang="ru-RU" b="1"/>
          </a:p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pic>
        <p:nvPicPr>
          <p:cNvPr id="186382" name="Picture 14" descr="220px-Guldberg_Wa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1831975" cy="25209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34925" y="4508500"/>
            <a:ext cx="2303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1867 г.                    К.Гульдберг и П.Вааге сформулировали </a:t>
            </a:r>
            <a:r>
              <a:rPr lang="ru-RU" b="1" i="1"/>
              <a:t>закон              действующих масс</a:t>
            </a:r>
          </a:p>
        </p:txBody>
      </p:sp>
      <p:grpSp>
        <p:nvGrpSpPr>
          <p:cNvPr id="186388" name="Group 20"/>
          <p:cNvGrpSpPr>
            <a:grpSpLocks/>
          </p:cNvGrpSpPr>
          <p:nvPr/>
        </p:nvGrpSpPr>
        <p:grpSpPr bwMode="auto">
          <a:xfrm>
            <a:off x="3635375" y="4875213"/>
            <a:ext cx="4146550" cy="1649412"/>
            <a:chOff x="2290" y="3071"/>
            <a:chExt cx="2612" cy="1039"/>
          </a:xfrm>
        </p:grpSpPr>
        <p:sp>
          <p:nvSpPr>
            <p:cNvPr id="186384" name="Text Box 16"/>
            <p:cNvSpPr txBox="1">
              <a:spLocks noChangeArrowheads="1"/>
            </p:cNvSpPr>
            <p:nvPr/>
          </p:nvSpPr>
          <p:spPr bwMode="auto">
            <a:xfrm>
              <a:off x="2426" y="3071"/>
              <a:ext cx="20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latin typeface="Times New Roman" pitchFamily="18" charset="0"/>
                </a:rPr>
                <a:t> </a:t>
              </a:r>
              <a:r>
                <a:rPr lang="en-US" sz="2800">
                  <a:solidFill>
                    <a:srgbClr val="FF3300"/>
                  </a:solidFill>
                </a:rPr>
                <a:t>a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ru-RU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 </a:t>
              </a: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 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 </a:t>
              </a: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d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D + </a:t>
              </a: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f</a:t>
              </a:r>
              <a:r>
                <a:rPr lang="en-US" sz="28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F</a:t>
              </a:r>
            </a:p>
          </p:txBody>
        </p:sp>
        <p:sp>
          <p:nvSpPr>
            <p:cNvPr id="186385" name="Text Box 17"/>
            <p:cNvSpPr txBox="1">
              <a:spLocks noChangeArrowheads="1"/>
            </p:cNvSpPr>
            <p:nvPr/>
          </p:nvSpPr>
          <p:spPr bwMode="auto">
            <a:xfrm>
              <a:off x="2562" y="3385"/>
              <a:ext cx="1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v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/>
                <a:t> · </a:t>
              </a:r>
              <a:r>
                <a:rPr lang="en-US" sz="2800" i="1"/>
                <a:t>c </a:t>
              </a:r>
              <a:r>
                <a:rPr lang="en-US" sz="2800"/>
                <a:t>(</a:t>
              </a:r>
              <a:r>
                <a:rPr lang="en-US" sz="2800">
                  <a:solidFill>
                    <a:schemeClr val="hlink"/>
                  </a:solidFill>
                </a:rPr>
                <a:t>A</a:t>
              </a:r>
              <a:r>
                <a:rPr lang="en-US" sz="2800"/>
                <a:t>)</a:t>
              </a:r>
              <a:r>
                <a:rPr lang="en-US" sz="2800" baseline="30000">
                  <a:solidFill>
                    <a:srgbClr val="FF3300"/>
                  </a:solidFill>
                </a:rPr>
                <a:t>a</a:t>
              </a:r>
              <a:r>
                <a:rPr lang="en-US" sz="2800"/>
                <a:t> </a:t>
              </a:r>
              <a:r>
                <a:rPr lang="en-US" sz="2800">
                  <a:cs typeface="Times New Roman" pitchFamily="18" charset="0"/>
                </a:rPr>
                <a:t>·</a:t>
              </a:r>
              <a:r>
                <a:rPr lang="en-US" sz="2800"/>
                <a:t> </a:t>
              </a:r>
              <a:r>
                <a:rPr lang="en-US" sz="2800" i="1"/>
                <a:t>c </a:t>
              </a:r>
              <a:r>
                <a:rPr lang="en-US" sz="2800"/>
                <a:t>(</a:t>
              </a:r>
              <a:r>
                <a:rPr lang="en-US" sz="2800">
                  <a:solidFill>
                    <a:schemeClr val="hlink"/>
                  </a:solidFill>
                </a:rPr>
                <a:t>B</a:t>
              </a:r>
              <a:r>
                <a:rPr lang="en-US" sz="2800"/>
                <a:t>)</a:t>
              </a:r>
              <a:r>
                <a:rPr lang="en-US" sz="2800" baseline="30000">
                  <a:solidFill>
                    <a:srgbClr val="FF3300"/>
                  </a:solidFill>
                </a:rPr>
                <a:t>b</a:t>
              </a:r>
              <a:endParaRPr lang="ru-RU" sz="2800">
                <a:solidFill>
                  <a:srgbClr val="FF3300"/>
                </a:solidFill>
              </a:endParaRPr>
            </a:p>
          </p:txBody>
        </p:sp>
        <p:sp>
          <p:nvSpPr>
            <p:cNvPr id="186386" name="Text Box 18"/>
            <p:cNvSpPr txBox="1">
              <a:spLocks noChangeArrowheads="1"/>
            </p:cNvSpPr>
            <p:nvPr/>
          </p:nvSpPr>
          <p:spPr bwMode="auto">
            <a:xfrm>
              <a:off x="2336" y="3566"/>
              <a:ext cx="25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k</a:t>
              </a:r>
              <a:r>
                <a:rPr lang="en-US" sz="2800"/>
                <a:t> -</a:t>
              </a:r>
              <a:r>
                <a:rPr lang="ru-RU" sz="2000"/>
                <a:t> константа скорости реакции </a:t>
              </a:r>
            </a:p>
          </p:txBody>
        </p:sp>
        <p:sp>
          <p:nvSpPr>
            <p:cNvPr id="186387" name="Text Box 19"/>
            <p:cNvSpPr txBox="1">
              <a:spLocks noChangeArrowheads="1"/>
            </p:cNvSpPr>
            <p:nvPr/>
          </p:nvSpPr>
          <p:spPr bwMode="auto">
            <a:xfrm>
              <a:off x="2290" y="3860"/>
              <a:ext cx="25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i="1"/>
                <a:t>(</a:t>
              </a:r>
              <a:r>
                <a:rPr lang="en-US" sz="2000" i="1"/>
                <a:t>v</a:t>
              </a:r>
              <a:r>
                <a:rPr lang="en-US" sz="2000"/>
                <a:t> = </a:t>
              </a:r>
              <a:r>
                <a:rPr lang="en-US" sz="2000" i="1"/>
                <a:t>k</a:t>
              </a:r>
              <a:r>
                <a:rPr lang="en-US" sz="2000"/>
                <a:t> </a:t>
              </a:r>
              <a:r>
                <a:rPr lang="ru-RU" sz="2000"/>
                <a:t> при </a:t>
              </a:r>
              <a:r>
                <a:rPr lang="en-US" sz="2000"/>
                <a:t> </a:t>
              </a:r>
              <a:r>
                <a:rPr lang="en-US" sz="2000" i="1"/>
                <a:t>c </a:t>
              </a:r>
              <a:r>
                <a:rPr lang="en-US" sz="2000"/>
                <a:t>(A) </a:t>
              </a:r>
              <a:r>
                <a:rPr lang="ru-RU" sz="2000"/>
                <a:t>=</a:t>
              </a:r>
              <a:r>
                <a:rPr lang="en-US" sz="2000"/>
                <a:t> </a:t>
              </a:r>
              <a:r>
                <a:rPr lang="en-US" sz="2000" i="1"/>
                <a:t>c </a:t>
              </a:r>
              <a:r>
                <a:rPr lang="en-US" sz="2000"/>
                <a:t>(B)</a:t>
              </a:r>
              <a:r>
                <a:rPr lang="ru-RU" sz="2000"/>
                <a:t> = 1 моль</a:t>
              </a:r>
              <a:r>
                <a:rPr lang="en-US" sz="2000"/>
                <a:t>/</a:t>
              </a:r>
              <a:r>
                <a:rPr lang="ru-RU" sz="2000"/>
                <a:t>л)</a:t>
              </a:r>
            </a:p>
          </p:txBody>
        </p:sp>
      </p:grpSp>
      <p:pic>
        <p:nvPicPr>
          <p:cNvPr id="186389" name="Picture 21" descr="ch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00213"/>
            <a:ext cx="3833813" cy="1881187"/>
          </a:xfrm>
          <a:prstGeom prst="rect">
            <a:avLst/>
          </a:prstGeom>
          <a:noFill/>
        </p:spPr>
      </p:pic>
      <p:sp>
        <p:nvSpPr>
          <p:cNvPr id="186390" name="AutoShape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2997" name="Picture 5" descr="arrhen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531938" cy="21605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07950" y="2492375"/>
            <a:ext cx="203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Сванте Аррениус</a:t>
            </a:r>
          </a:p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(1859-1927)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268538" y="819150"/>
            <a:ext cx="662463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Объяснение зависимости скорости реакции от температуры было дано </a:t>
            </a:r>
            <a:r>
              <a:rPr lang="ru-RU">
                <a:solidFill>
                  <a:srgbClr val="FF3300"/>
                </a:solidFill>
              </a:rPr>
              <a:t>С.Аррениусом</a:t>
            </a:r>
            <a:r>
              <a:rPr lang="ru-RU"/>
              <a:t>.                                                     </a:t>
            </a:r>
            <a:r>
              <a:rPr lang="ru-RU" b="1" i="1"/>
              <a:t>К реакции приводит не каждое столкновение молекул реагентов, а только наиболее сильные столкновения.</a:t>
            </a:r>
            <a:r>
              <a:rPr lang="ru-RU"/>
              <a:t> Лишь молекулы, обладающие избытком кинетической энергии, способны к химической реакции. </a:t>
            </a:r>
          </a:p>
          <a:p>
            <a:pPr algn="ctr">
              <a:spcBef>
                <a:spcPct val="50000"/>
              </a:spcBef>
            </a:pPr>
            <a:r>
              <a:rPr lang="ru-RU"/>
              <a:t>С.Аррениус рассчитал долю активных (т.е. приводящих к реакции) соударений реагирующих частиц , зависящую от температуры. </a:t>
            </a:r>
            <a:endParaRPr lang="ru-RU">
              <a:hlinkClick r:id="rId3"/>
            </a:endParaRPr>
          </a:p>
          <a:p>
            <a:pPr algn="ctr">
              <a:spcBef>
                <a:spcPct val="50000"/>
              </a:spcBef>
            </a:pPr>
            <a:r>
              <a:rPr lang="ru-RU">
                <a:latin typeface="Arial" charset="0"/>
                <a:hlinkClick r:id="rId3"/>
              </a:rPr>
              <a:t> </a:t>
            </a:r>
            <a:endParaRPr lang="ru-RU">
              <a:latin typeface="Arial" charset="0"/>
            </a:endParaRPr>
          </a:p>
        </p:txBody>
      </p:sp>
      <p:pic>
        <p:nvPicPr>
          <p:cNvPr id="2130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573463"/>
            <a:ext cx="41068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13225" y="3489325"/>
            <a:ext cx="46799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молекула - энергетически выгодное образование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i="1"/>
              <a:t>химические вещества на энергетической диаграмме занимают положение в "ямках"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для превращения этих веществ в другие, им надо сообщить </a:t>
            </a:r>
            <a:r>
              <a:rPr lang="ru-RU" i="1"/>
              <a:t>энергию, достаточную для того, чтобы они выбрались из "ямки", перевалили через "барьер" (</a:t>
            </a:r>
            <a:r>
              <a:rPr lang="ru-RU" b="1" i="1"/>
              <a:t>энергию активации</a:t>
            </a:r>
            <a:r>
              <a:rPr lang="ru-RU" i="1"/>
              <a:t>)</a:t>
            </a:r>
            <a:endParaRPr lang="ru-RU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/>
          </a:p>
        </p:txBody>
      </p:sp>
      <p:sp>
        <p:nvSpPr>
          <p:cNvPr id="213002" name="WordArt 10"/>
          <p:cNvSpPr>
            <a:spLocks noChangeArrowheads="1" noChangeShapeType="1" noTextEdit="1"/>
          </p:cNvSpPr>
          <p:nvPr/>
        </p:nvSpPr>
        <p:spPr bwMode="auto">
          <a:xfrm>
            <a:off x="4040188" y="260350"/>
            <a:ext cx="2332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Температура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WordArt 4"/>
          <p:cNvSpPr>
            <a:spLocks noChangeArrowheads="1" noChangeShapeType="1" noTextEdit="1"/>
          </p:cNvSpPr>
          <p:nvPr/>
        </p:nvSpPr>
        <p:spPr bwMode="auto">
          <a:xfrm>
            <a:off x="2700338" y="261938"/>
            <a:ext cx="37719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Энергия активации</a:t>
            </a:r>
          </a:p>
        </p:txBody>
      </p:sp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350838" y="2708275"/>
          <a:ext cx="5516562" cy="1249363"/>
        </p:xfrm>
        <a:graphic>
          <a:graphicData uri="http://schemas.openxmlformats.org/presentationml/2006/ole">
            <p:oleObj spid="_x0000_s202757" name="CS ChemDraw Drawing" r:id="rId3" imgW="5517261" imgH="1250086" progId="ChemDraw.Document.6.0">
              <p:embed/>
            </p:oleObj>
          </a:graphicData>
        </a:graphic>
      </p:graphicFrame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79388" y="4668838"/>
            <a:ext cx="8704262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ru-RU" sz="2000">
                <a:solidFill>
                  <a:srgbClr val="CC9900"/>
                </a:solidFill>
              </a:rPr>
              <a:t>В газе при нормальных условиях каждая из молекул </a:t>
            </a:r>
            <a:endParaRPr lang="en-US" sz="2000">
              <a:solidFill>
                <a:srgbClr val="CC9900"/>
              </a:solidFill>
            </a:endParaRPr>
          </a:p>
          <a:p>
            <a:r>
              <a:rPr lang="ru-RU" sz="2000">
                <a:solidFill>
                  <a:srgbClr val="CC9900"/>
                </a:solidFill>
              </a:rPr>
              <a:t>испытывает </a:t>
            </a:r>
            <a:r>
              <a:rPr lang="ru-RU" sz="2000" b="1">
                <a:solidFill>
                  <a:srgbClr val="CC9900"/>
                </a:solidFill>
              </a:rPr>
              <a:t>1010</a:t>
            </a:r>
            <a:r>
              <a:rPr lang="ru-RU" sz="2000">
                <a:solidFill>
                  <a:srgbClr val="CC9900"/>
                </a:solidFill>
              </a:rPr>
              <a:t> столкновений в секунду. </a:t>
            </a:r>
            <a:endParaRPr lang="en-US" sz="2000">
              <a:solidFill>
                <a:srgbClr val="CC9900"/>
              </a:solidFill>
            </a:endParaRPr>
          </a:p>
          <a:p>
            <a:r>
              <a:rPr lang="ru-RU" sz="2000">
                <a:solidFill>
                  <a:srgbClr val="CC9900"/>
                </a:solidFill>
              </a:rPr>
              <a:t>	Например, среднее время между двумя соударениями в Н</a:t>
            </a:r>
            <a:r>
              <a:rPr lang="ru-RU" sz="2000" baseline="-25000">
                <a:solidFill>
                  <a:srgbClr val="CC9900"/>
                </a:solidFill>
              </a:rPr>
              <a:t>2</a:t>
            </a:r>
            <a:r>
              <a:rPr lang="ru-RU" sz="2000">
                <a:solidFill>
                  <a:srgbClr val="CC9900"/>
                </a:solidFill>
              </a:rPr>
              <a:t> всего </a:t>
            </a:r>
            <a:r>
              <a:rPr lang="ru-RU" sz="2000" b="1">
                <a:solidFill>
                  <a:srgbClr val="CC9900"/>
                </a:solidFill>
              </a:rPr>
              <a:t>5·10</a:t>
            </a:r>
            <a:r>
              <a:rPr lang="ru-RU" sz="2000" b="1" baseline="30000">
                <a:solidFill>
                  <a:srgbClr val="CC9900"/>
                </a:solidFill>
              </a:rPr>
              <a:t>-9</a:t>
            </a:r>
            <a:r>
              <a:rPr lang="ru-RU" sz="2000" b="1">
                <a:solidFill>
                  <a:srgbClr val="CC9900"/>
                </a:solidFill>
              </a:rPr>
              <a:t> с</a:t>
            </a:r>
            <a:r>
              <a:rPr lang="ru-RU" sz="2000">
                <a:solidFill>
                  <a:srgbClr val="CC9900"/>
                </a:solidFill>
              </a:rPr>
              <a:t>. </a:t>
            </a:r>
            <a:endParaRPr lang="en-US" sz="2000">
              <a:solidFill>
                <a:srgbClr val="CC9900"/>
              </a:solidFill>
            </a:endParaRPr>
          </a:p>
          <a:p>
            <a:r>
              <a:rPr lang="ru-RU" sz="2000">
                <a:solidFill>
                  <a:srgbClr val="CC9900"/>
                </a:solidFill>
              </a:rPr>
              <a:t>	Если бы все столкновения приводили к реакции, </a:t>
            </a:r>
            <a:endParaRPr lang="en-US" sz="2000">
              <a:solidFill>
                <a:srgbClr val="CC9900"/>
              </a:solidFill>
            </a:endParaRPr>
          </a:p>
          <a:p>
            <a:r>
              <a:rPr lang="ru-RU" sz="2000">
                <a:solidFill>
                  <a:srgbClr val="CC9900"/>
                </a:solidFill>
              </a:rPr>
              <a:t>то любая реакция между газами происходила бы мгновенно! 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303338" y="407670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 </a:t>
            </a:r>
            <a:r>
              <a:rPr lang="ru-RU" sz="2400" baseline="-25000">
                <a:latin typeface="Tahoma" pitchFamily="34" charset="0"/>
              </a:rPr>
              <a:t>(г)</a:t>
            </a:r>
            <a:r>
              <a:rPr lang="en-US" sz="2400">
                <a:latin typeface="Tahoma" pitchFamily="34" charset="0"/>
              </a:rPr>
              <a:t> + B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 </a:t>
            </a:r>
            <a:r>
              <a:rPr lang="ru-RU" sz="2400" baseline="-25000">
                <a:latin typeface="Tahoma" pitchFamily="34" charset="0"/>
              </a:rPr>
              <a:t>(г)</a:t>
            </a:r>
            <a:r>
              <a:rPr lang="en-US" sz="2400">
                <a:latin typeface="Tahoma" pitchFamily="34" charset="0"/>
              </a:rPr>
              <a:t>  </a:t>
            </a:r>
            <a:r>
              <a:rPr lang="ru-RU" sz="2400">
                <a:latin typeface="Tahoma" pitchFamily="34" charset="0"/>
                <a:sym typeface="Euclid Extra" pitchFamily="18" charset="2"/>
              </a:rPr>
              <a:t>=</a:t>
            </a:r>
            <a:r>
              <a:rPr lang="en-US" sz="2400">
                <a:latin typeface="Tahoma" pitchFamily="34" charset="0"/>
                <a:sym typeface="Euclid Extra" pitchFamily="18" charset="2"/>
              </a:rPr>
              <a:t>  2AB </a:t>
            </a:r>
            <a:r>
              <a:rPr lang="ru-RU" sz="2400" baseline="-25000">
                <a:latin typeface="Tahoma" pitchFamily="34" charset="0"/>
              </a:rPr>
              <a:t>(г)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79388" y="982663"/>
            <a:ext cx="8713787" cy="1328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Активация</a:t>
            </a:r>
            <a:r>
              <a:rPr lang="ru-RU" i="1"/>
              <a:t> – процесс превращения неактивных частиц в активные для преодоления энергетического барьера</a:t>
            </a:r>
          </a:p>
          <a:p>
            <a:pPr algn="ctr">
              <a:spcBef>
                <a:spcPct val="50000"/>
              </a:spcBef>
            </a:pPr>
            <a:r>
              <a:rPr lang="ru-RU" i="1"/>
              <a:t>Энергия, которую надо сообщить частицам реагирующих веществ, чтобы превратить их в активные, называют </a:t>
            </a:r>
            <a:r>
              <a:rPr lang="ru-RU" b="1" i="1"/>
              <a:t>энергией активации (Е</a:t>
            </a:r>
            <a:r>
              <a:rPr lang="ru-RU" b="1" i="1" baseline="-25000"/>
              <a:t>а</a:t>
            </a:r>
            <a:r>
              <a:rPr lang="ru-RU" b="1" i="1"/>
              <a:t>)</a:t>
            </a:r>
          </a:p>
        </p:txBody>
      </p:sp>
      <p:pic>
        <p:nvPicPr>
          <p:cNvPr id="202762" name="Picture 10" descr="Безымянный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505075"/>
            <a:ext cx="2581275" cy="19319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82" name="Picture 34" descr="van__t_h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0350"/>
            <a:ext cx="1497013" cy="223202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1283" name="Text Box 35"/>
          <p:cNvSpPr txBox="1">
            <a:spLocks noChangeArrowheads="1"/>
          </p:cNvSpPr>
          <p:nvPr/>
        </p:nvSpPr>
        <p:spPr bwMode="auto">
          <a:xfrm>
            <a:off x="107950" y="2636838"/>
            <a:ext cx="194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Якоб Вант-Гофф</a:t>
            </a:r>
          </a:p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(1852-1911)</a:t>
            </a:r>
          </a:p>
        </p:txBody>
      </p:sp>
      <p:sp>
        <p:nvSpPr>
          <p:cNvPr id="181288" name="Rectangle 4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1289" name="Text Box 41"/>
          <p:cNvSpPr txBox="1">
            <a:spLocks noChangeArrowheads="1"/>
          </p:cNvSpPr>
          <p:nvPr/>
        </p:nvSpPr>
        <p:spPr bwMode="auto">
          <a:xfrm>
            <a:off x="2195513" y="333375"/>
            <a:ext cx="669766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Температура повышает количество столкновений молекул.                  </a:t>
            </a:r>
            <a:r>
              <a:rPr lang="ru-RU" b="1">
                <a:solidFill>
                  <a:srgbClr val="FF3300"/>
                </a:solidFill>
              </a:rPr>
              <a:t>Правило Вант-Гоффа</a:t>
            </a:r>
            <a:r>
              <a:rPr lang="ru-RU"/>
              <a:t>                                                      </a:t>
            </a:r>
            <a:r>
              <a:rPr lang="ru-RU" i="1"/>
              <a:t>(сформулировано на основании экспериментального изучения реакций)</a:t>
            </a:r>
            <a:r>
              <a:rPr lang="ru-RU"/>
              <a:t>                                                                                                      В интервале температур от 0</a:t>
            </a:r>
            <a:r>
              <a:rPr lang="en-US">
                <a:cs typeface="Arial" charset="0"/>
              </a:rPr>
              <a:t>°</a:t>
            </a:r>
            <a:r>
              <a:rPr lang="ru-RU"/>
              <a:t>С до 100</a:t>
            </a:r>
            <a:r>
              <a:rPr lang="en-US">
                <a:cs typeface="Arial" charset="0"/>
              </a:rPr>
              <a:t>°</a:t>
            </a:r>
            <a:r>
              <a:rPr lang="ru-RU"/>
              <a:t>С при повышении температуры на каждые 10 градусов скорость химической реакции возрастает в 2-4 раза: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81290" name="Text Box 42"/>
          <p:cNvSpPr txBox="1">
            <a:spLocks noChangeArrowheads="1"/>
          </p:cNvSpPr>
          <p:nvPr/>
        </p:nvSpPr>
        <p:spPr bwMode="auto">
          <a:xfrm>
            <a:off x="250825" y="4308475"/>
            <a:ext cx="871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Правило Вант-Гоффа  </a:t>
            </a:r>
            <a:r>
              <a:rPr lang="ru-RU" i="1"/>
              <a:t>не имеет силу закона</a:t>
            </a:r>
            <a:r>
              <a:rPr lang="ru-RU"/>
              <a:t>. Лабораторная техника была несовершенна, поэтому:</a:t>
            </a:r>
          </a:p>
          <a:p>
            <a:pPr>
              <a:buFont typeface="Wingdings" pitchFamily="2" charset="2"/>
              <a:buChar char="v"/>
            </a:pPr>
            <a:r>
              <a:rPr lang="ru-RU"/>
              <a:t>оказалось, что температурный коэффициент в значительном температурном интервале непостоянен</a:t>
            </a:r>
          </a:p>
          <a:p>
            <a:pPr>
              <a:buFont typeface="Wingdings" pitchFamily="2" charset="2"/>
              <a:buChar char="v"/>
            </a:pPr>
            <a:r>
              <a:rPr lang="ru-RU"/>
              <a:t>невозможно было изучать как очень быстрые реакции (протекающие за миллисекунды), так и очень медленные (для которых требуются тысячи лет)</a:t>
            </a:r>
          </a:p>
          <a:p>
            <a:pPr>
              <a:buFont typeface="Wingdings" pitchFamily="2" charset="2"/>
              <a:buChar char="v"/>
            </a:pPr>
            <a:r>
              <a:rPr lang="ru-RU"/>
              <a:t>реакции с участием больших молекул сложной формы (например, белков)  не подчиняются правилу Вант-Гоффа</a:t>
            </a:r>
          </a:p>
        </p:txBody>
      </p:sp>
      <p:sp>
        <p:nvSpPr>
          <p:cNvPr id="181292" name="Text Box 44"/>
          <p:cNvSpPr txBox="1">
            <a:spLocks noChangeArrowheads="1"/>
          </p:cNvSpPr>
          <p:nvPr/>
        </p:nvSpPr>
        <p:spPr bwMode="auto">
          <a:xfrm>
            <a:off x="4140200" y="2708275"/>
            <a:ext cx="218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FF3300"/>
                </a:solidFill>
              </a:rPr>
              <a:t>v</a:t>
            </a:r>
            <a:r>
              <a:rPr lang="ru-RU" sz="3200" b="1">
                <a:solidFill>
                  <a:srgbClr val="FF3300"/>
                </a:solidFill>
              </a:rPr>
              <a:t> = </a:t>
            </a:r>
            <a:r>
              <a:rPr lang="en-US" sz="3600" b="1" i="1">
                <a:solidFill>
                  <a:srgbClr val="FF3300"/>
                </a:solidFill>
              </a:rPr>
              <a:t>v</a:t>
            </a:r>
            <a:r>
              <a:rPr lang="en-US" sz="3200" b="1" baseline="-25000">
                <a:solidFill>
                  <a:srgbClr val="FF3300"/>
                </a:solidFill>
              </a:rPr>
              <a:t>0</a:t>
            </a:r>
            <a:r>
              <a:rPr lang="en-US" sz="3200" b="1">
                <a:solidFill>
                  <a:srgbClr val="FF3300"/>
                </a:solidFill>
                <a:cs typeface="Times New Roman" pitchFamily="18" charset="0"/>
              </a:rPr>
              <a:t>·</a:t>
            </a:r>
            <a:r>
              <a:rPr lang="en-US" sz="36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3200" b="1" baseline="30000">
                <a:solidFill>
                  <a:srgbClr val="FF3300"/>
                </a:solidFill>
                <a:sym typeface="Symbol" pitchFamily="18" charset="2"/>
              </a:rPr>
              <a:t>∆</a:t>
            </a:r>
            <a:r>
              <a:rPr lang="el-GR" sz="3200" b="1" baseline="30000">
                <a:solidFill>
                  <a:srgbClr val="FF3300"/>
                </a:solidFill>
                <a:sym typeface="Symbol" pitchFamily="18" charset="2"/>
              </a:rPr>
              <a:t>τ</a:t>
            </a:r>
            <a:r>
              <a:rPr lang="en-US" sz="3200" b="1" baseline="30000">
                <a:solidFill>
                  <a:srgbClr val="FF3300"/>
                </a:solidFill>
                <a:sym typeface="Symbol" pitchFamily="18" charset="2"/>
              </a:rPr>
              <a:t>/10</a:t>
            </a:r>
          </a:p>
        </p:txBody>
      </p:sp>
      <p:sp>
        <p:nvSpPr>
          <p:cNvPr id="181293" name="Text Box 45"/>
          <p:cNvSpPr txBox="1">
            <a:spLocks noChangeArrowheads="1"/>
          </p:cNvSpPr>
          <p:nvPr/>
        </p:nvSpPr>
        <p:spPr bwMode="auto">
          <a:xfrm>
            <a:off x="539750" y="3789363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2562225" y="3767138"/>
            <a:ext cx="549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g"/>
            </a:pPr>
            <a:r>
              <a:rPr lang="ru-RU">
                <a:sym typeface="Symbol" pitchFamily="18" charset="2"/>
              </a:rPr>
              <a:t>  - </a:t>
            </a:r>
            <a:r>
              <a:rPr lang="ru-RU" sz="2000" i="1">
                <a:sym typeface="Symbol" pitchFamily="18" charset="2"/>
              </a:rPr>
              <a:t>температурный коэффициент</a:t>
            </a:r>
            <a:r>
              <a:rPr lang="ru-RU" sz="2000">
                <a:sym typeface="Symbol" pitchFamily="18" charset="2"/>
              </a:rPr>
              <a:t> Вант-Гоффа</a:t>
            </a:r>
          </a:p>
        </p:txBody>
      </p:sp>
      <p:sp>
        <p:nvSpPr>
          <p:cNvPr id="181296" name="AutoShape 4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3459163" y="188913"/>
            <a:ext cx="2481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Катализаторы</a:t>
            </a:r>
          </a:p>
        </p:txBody>
      </p:sp>
      <p:pic>
        <p:nvPicPr>
          <p:cNvPr id="183306" name="Picture 10" descr="Ber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260350"/>
            <a:ext cx="1617662" cy="180022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4925" y="2065338"/>
            <a:ext cx="1871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Йенс Якоб Берцелиус</a:t>
            </a:r>
          </a:p>
          <a:p>
            <a:pPr algn="ctr"/>
            <a:r>
              <a:rPr lang="ru-RU" sz="1400"/>
              <a:t>ввел термин «</a:t>
            </a:r>
            <a:r>
              <a:rPr lang="ru-RU" sz="1400" b="1" i="1"/>
              <a:t>катализ</a:t>
            </a:r>
            <a:r>
              <a:rPr lang="ru-RU" sz="1400"/>
              <a:t>»</a:t>
            </a:r>
          </a:p>
          <a:p>
            <a:pPr algn="ctr"/>
            <a:r>
              <a:rPr lang="ru-RU" sz="1400"/>
              <a:t>в 1835 г.</a:t>
            </a:r>
            <a:r>
              <a:rPr lang="ru-RU" sz="1400">
                <a:latin typeface="Arial" charset="0"/>
              </a:rPr>
              <a:t> </a:t>
            </a:r>
          </a:p>
        </p:txBody>
      </p:sp>
      <p:pic>
        <p:nvPicPr>
          <p:cNvPr id="183308" name="Picture 12" descr="ostw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355975"/>
            <a:ext cx="1654175" cy="19446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07950" y="5310188"/>
            <a:ext cx="2016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Вильгельм Оствальд</a:t>
            </a:r>
          </a:p>
          <a:p>
            <a:pPr algn="ctr"/>
            <a:r>
              <a:rPr lang="ru-RU" sz="1400"/>
              <a:t>1909 г. – Нобелевская премия</a:t>
            </a:r>
          </a:p>
          <a:p>
            <a:pPr algn="ctr"/>
            <a:r>
              <a:rPr lang="ru-RU" sz="1400"/>
              <a:t>«в признание работ по катализу»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843213" y="981075"/>
            <a:ext cx="604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268538" y="765175"/>
            <a:ext cx="6335712" cy="1465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i="1"/>
              <a:t>вещества, изменяющие скорость химической реакции за счёт изменения энергии активации, но сами при этом не расходующиеся.                                                                         Процесс в присутствии катализатора – </a:t>
            </a:r>
            <a:r>
              <a:rPr lang="ru-RU" b="1" i="1"/>
              <a:t>катализ</a:t>
            </a:r>
            <a:r>
              <a:rPr lang="ru-RU" i="1"/>
              <a:t>.                                                                 Реакция с катализатором – </a:t>
            </a:r>
            <a:r>
              <a:rPr lang="ru-RU" b="1" i="1"/>
              <a:t>каталитическая</a:t>
            </a:r>
            <a:r>
              <a:rPr lang="ru-RU" i="1"/>
              <a:t>.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6480175" cy="1328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Положительные катализаторы – </a:t>
            </a:r>
            <a:r>
              <a:rPr lang="ru-RU" b="1" i="1"/>
              <a:t>ускоряют</a:t>
            </a:r>
            <a:r>
              <a:rPr lang="ru-RU" i="1"/>
              <a:t> реакцию, </a:t>
            </a:r>
            <a:r>
              <a:rPr lang="ru-RU" b="1" i="1"/>
              <a:t>уменьшая Е</a:t>
            </a:r>
            <a:r>
              <a:rPr lang="ru-RU" b="1" i="1" baseline="-25000"/>
              <a:t>а</a:t>
            </a:r>
            <a:endParaRPr lang="ru-RU" b="1" i="1"/>
          </a:p>
          <a:p>
            <a:pPr algn="ctr">
              <a:spcBef>
                <a:spcPct val="50000"/>
              </a:spcBef>
            </a:pPr>
            <a:r>
              <a:rPr lang="ru-RU" i="1"/>
              <a:t>Отрицательные катализаторы (ингибиторы) – </a:t>
            </a:r>
            <a:r>
              <a:rPr lang="ru-RU" b="1" i="1"/>
              <a:t>замедляют</a:t>
            </a:r>
            <a:r>
              <a:rPr lang="ru-RU" i="1"/>
              <a:t> реакцию, </a:t>
            </a:r>
            <a:r>
              <a:rPr lang="ru-RU" b="1" i="1"/>
              <a:t>увеличивая Е</a:t>
            </a:r>
            <a:r>
              <a:rPr lang="ru-RU" b="1" i="1" baseline="-25000"/>
              <a:t>а</a:t>
            </a:r>
            <a:endParaRPr lang="ru-RU" b="1" i="1"/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332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87813"/>
            <a:ext cx="359251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2268538" y="3789363"/>
            <a:ext cx="3095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A + K = AK (1)</a:t>
            </a:r>
            <a:br>
              <a:rPr lang="ru-RU" b="1"/>
            </a:br>
            <a:r>
              <a:rPr lang="ru-RU" b="1"/>
              <a:t>AK + B = AB + K (2)</a:t>
            </a:r>
          </a:p>
          <a:p>
            <a:pPr algn="ctr"/>
            <a:r>
              <a:rPr lang="ru-RU"/>
              <a:t>Суммарная реакция</a:t>
            </a:r>
            <a:endParaRPr lang="ru-RU" b="1"/>
          </a:p>
          <a:p>
            <a:pPr algn="ctr"/>
            <a:r>
              <a:rPr lang="ru-RU" b="1"/>
              <a:t>A + B = AB</a:t>
            </a:r>
          </a:p>
          <a:p>
            <a:pPr algn="ctr"/>
            <a:r>
              <a:rPr lang="ru-RU"/>
              <a:t>Но вместо энергетического барьера этой реакции преодолеваются более низкие барьеры реакций (1) и (2): E</a:t>
            </a:r>
            <a:r>
              <a:rPr lang="ru-RU" baseline="-25000"/>
              <a:t>1</a:t>
            </a:r>
            <a:r>
              <a:rPr lang="ru-RU"/>
              <a:t> и E</a:t>
            </a:r>
            <a:r>
              <a:rPr lang="ru-RU" baseline="-25000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27749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Промоторы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 вещества повышающие активность катализаторов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532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/>
              <a:t>Синтез аммиака</a:t>
            </a:r>
          </a:p>
          <a:p>
            <a:pPr marL="342900" indent="-342900">
              <a:spcBef>
                <a:spcPct val="50000"/>
              </a:spcBef>
            </a:pPr>
            <a:r>
              <a:rPr lang="ru-RU"/>
              <a:t>                        </a:t>
            </a:r>
            <a:r>
              <a:rPr lang="en-US" sz="2400"/>
              <a:t>3H</a:t>
            </a:r>
            <a:r>
              <a:rPr lang="en-US" sz="2400" baseline="-25000"/>
              <a:t>2</a:t>
            </a:r>
            <a:r>
              <a:rPr lang="en-US" sz="2400"/>
              <a:t> + N</a:t>
            </a:r>
            <a:r>
              <a:rPr lang="en-US" sz="2400" baseline="-25000"/>
              <a:t>2</a:t>
            </a:r>
            <a:r>
              <a:rPr lang="en-US" sz="2400"/>
              <a:t> </a:t>
            </a:r>
            <a:r>
              <a:rPr lang="en-US" sz="2400">
                <a:latin typeface="Arial" charset="0"/>
                <a:cs typeface="Arial" charset="0"/>
              </a:rPr>
              <a:t>↔ 2NH</a:t>
            </a:r>
            <a:r>
              <a:rPr lang="en-US" sz="2400" baseline="-25000">
                <a:latin typeface="Arial" charset="0"/>
                <a:cs typeface="Arial" charset="0"/>
              </a:rPr>
              <a:t>3</a:t>
            </a:r>
          </a:p>
          <a:p>
            <a:pPr marL="342900" indent="-342900">
              <a:spcBef>
                <a:spcPct val="50000"/>
              </a:spcBef>
            </a:pPr>
            <a:r>
              <a:rPr lang="ru-RU"/>
              <a:t>Катализатор - </a:t>
            </a:r>
            <a:r>
              <a:rPr lang="en-US">
                <a:solidFill>
                  <a:srgbClr val="FF3300"/>
                </a:solidFill>
              </a:rPr>
              <a:t>Fe</a:t>
            </a:r>
            <a:r>
              <a:rPr lang="ru-RU"/>
              <a:t>, который в качестве промоторов</a:t>
            </a:r>
          </a:p>
          <a:p>
            <a:pPr marL="342900" indent="-342900">
              <a:spcBef>
                <a:spcPct val="50000"/>
              </a:spcBef>
            </a:pPr>
            <a:r>
              <a:rPr lang="ru-RU"/>
              <a:t>содержит оксид алюминия (</a:t>
            </a:r>
            <a:r>
              <a:rPr lang="en-US">
                <a:solidFill>
                  <a:srgbClr val="0066FF"/>
                </a:solidFill>
              </a:rPr>
              <a:t>Al</a:t>
            </a:r>
            <a:r>
              <a:rPr lang="en-US" baseline="-25000">
                <a:solidFill>
                  <a:srgbClr val="0066FF"/>
                </a:solidFill>
              </a:rPr>
              <a:t>2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 baseline="-25000">
                <a:solidFill>
                  <a:srgbClr val="0066FF"/>
                </a:solidFill>
              </a:rPr>
              <a:t>3</a:t>
            </a:r>
            <a:r>
              <a:rPr lang="ru-RU"/>
              <a:t>) и оксид калия (</a:t>
            </a:r>
            <a:r>
              <a:rPr lang="en-US">
                <a:solidFill>
                  <a:srgbClr val="0066FF"/>
                </a:solidFill>
              </a:rPr>
              <a:t>K</a:t>
            </a:r>
            <a:r>
              <a:rPr lang="en-US" baseline="-25000">
                <a:solidFill>
                  <a:srgbClr val="0066FF"/>
                </a:solidFill>
              </a:rPr>
              <a:t>2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ru-RU"/>
              <a:t>)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250825" y="4210050"/>
            <a:ext cx="84978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2. Взаимодействие угарного газа с водородом</a:t>
            </a:r>
          </a:p>
          <a:p>
            <a:endParaRPr lang="ru-RU" b="1"/>
          </a:p>
          <a:p>
            <a:r>
              <a:rPr lang="en-US" sz="2400"/>
              <a:t>                  </a:t>
            </a:r>
            <a:r>
              <a:rPr lang="ru-RU" sz="2400"/>
              <a:t> СО + 3Н</a:t>
            </a:r>
            <a:r>
              <a:rPr lang="ru-RU" sz="2400" baseline="-25000"/>
              <a:t>2</a:t>
            </a:r>
            <a:r>
              <a:rPr lang="ru-RU" sz="2400"/>
              <a:t>  </a:t>
            </a:r>
            <a:r>
              <a:rPr lang="ru-RU" sz="2400">
                <a:latin typeface="Arial" charset="0"/>
                <a:cs typeface="Arial" charset="0"/>
              </a:rPr>
              <a:t>↔</a:t>
            </a:r>
            <a:r>
              <a:rPr lang="ru-RU" sz="2400"/>
              <a:t>  СН</a:t>
            </a:r>
            <a:r>
              <a:rPr lang="ru-RU" sz="2400" baseline="-25000"/>
              <a:t>4</a:t>
            </a:r>
            <a:r>
              <a:rPr lang="ru-RU" sz="2400"/>
              <a:t> + Н</a:t>
            </a:r>
            <a:r>
              <a:rPr lang="ru-RU" sz="2400" baseline="-25000"/>
              <a:t>2</a:t>
            </a:r>
            <a:r>
              <a:rPr lang="ru-RU" sz="2400"/>
              <a:t>О</a:t>
            </a:r>
          </a:p>
          <a:p>
            <a:endParaRPr lang="ru-RU" sz="2400"/>
          </a:p>
          <a:p>
            <a:r>
              <a:rPr lang="ru-RU"/>
              <a:t>Катализатор – </a:t>
            </a:r>
            <a:r>
              <a:rPr lang="en-US">
                <a:solidFill>
                  <a:srgbClr val="FF3300"/>
                </a:solidFill>
              </a:rPr>
              <a:t>Ni</a:t>
            </a:r>
            <a:r>
              <a:rPr lang="ru-RU"/>
              <a:t>, промотор церий </a:t>
            </a:r>
            <a:r>
              <a:rPr lang="en-US">
                <a:solidFill>
                  <a:srgbClr val="0066FF"/>
                </a:solidFill>
              </a:rPr>
              <a:t>Ce</a:t>
            </a:r>
            <a:r>
              <a:rPr lang="ru-RU"/>
              <a:t>.</a:t>
            </a:r>
            <a:r>
              <a:rPr lang="en-US"/>
              <a:t> </a:t>
            </a:r>
            <a:endParaRPr lang="ru-RU"/>
          </a:p>
        </p:txBody>
      </p:sp>
      <p:pic>
        <p:nvPicPr>
          <p:cNvPr id="216072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20713"/>
            <a:ext cx="2247900" cy="5991225"/>
          </a:xfrm>
          <a:prstGeom prst="rect">
            <a:avLst/>
          </a:prstGeom>
          <a:noFill/>
        </p:spPr>
      </p:pic>
      <p:sp>
        <p:nvSpPr>
          <p:cNvPr id="21607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45" name="WordArt 5"/>
          <p:cNvSpPr>
            <a:spLocks noChangeArrowheads="1" noChangeShapeType="1" noTextEdit="1"/>
          </p:cNvSpPr>
          <p:nvPr/>
        </p:nvSpPr>
        <p:spPr bwMode="auto">
          <a:xfrm>
            <a:off x="3924300" y="260350"/>
            <a:ext cx="1928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Давление</a:t>
            </a:r>
          </a:p>
        </p:txBody>
      </p:sp>
      <p:pic>
        <p:nvPicPr>
          <p:cNvPr id="215047" name="Picture 7" descr="ch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16338"/>
            <a:ext cx="4667250" cy="2952750"/>
          </a:xfrm>
          <a:prstGeom prst="rect">
            <a:avLst/>
          </a:prstGeom>
          <a:noFill/>
        </p:spPr>
      </p:pic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051050" y="836613"/>
            <a:ext cx="669766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Давление сильно влияет на скорость реакций с участием </a:t>
            </a:r>
            <a:r>
              <a:rPr lang="ru-RU" b="1" i="1"/>
              <a:t>газов</a:t>
            </a:r>
            <a:r>
              <a:rPr lang="ru-RU"/>
              <a:t>, потому что оно непосредственно определяет их концентрации.</a:t>
            </a:r>
          </a:p>
          <a:p>
            <a:pPr algn="ctr"/>
            <a:r>
              <a:rPr lang="ru-RU"/>
              <a:t>В уравнении Менделеева-Клапейрона:</a:t>
            </a:r>
            <a:endParaRPr lang="ru-RU" b="1"/>
          </a:p>
          <a:p>
            <a:pPr algn="ctr"/>
            <a:r>
              <a:rPr lang="ru-RU" b="1"/>
              <a:t>pV = nRT</a:t>
            </a:r>
          </a:p>
          <a:p>
            <a:pPr algn="ctr"/>
            <a:r>
              <a:rPr lang="ru-RU"/>
              <a:t>перенесем </a:t>
            </a:r>
            <a:r>
              <a:rPr lang="ru-RU" b="1"/>
              <a:t>V</a:t>
            </a:r>
            <a:r>
              <a:rPr lang="ru-RU"/>
              <a:t> в правую часть, , а </a:t>
            </a:r>
            <a:r>
              <a:rPr lang="ru-RU" b="1"/>
              <a:t>RT</a:t>
            </a:r>
            <a:r>
              <a:rPr lang="ru-RU"/>
              <a:t> - в левую  учтем                                            </a:t>
            </a:r>
            <a:r>
              <a:rPr lang="ru-RU" b="1"/>
              <a:t>p/RT = n/V</a:t>
            </a:r>
          </a:p>
          <a:p>
            <a:pPr algn="ctr"/>
            <a:r>
              <a:rPr lang="ru-RU"/>
              <a:t>учтём, что </a:t>
            </a:r>
            <a:r>
              <a:rPr lang="ru-RU" b="1"/>
              <a:t>n/V = c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p</a:t>
            </a:r>
            <a:r>
              <a:rPr lang="ru-RU" b="1"/>
              <a:t>/RT = </a:t>
            </a:r>
            <a:r>
              <a:rPr lang="ru-RU" b="1">
                <a:solidFill>
                  <a:srgbClr val="FF3300"/>
                </a:solidFill>
              </a:rPr>
              <a:t>c</a:t>
            </a:r>
          </a:p>
          <a:p>
            <a:pPr algn="ctr"/>
            <a:r>
              <a:rPr lang="ru-RU" i="1"/>
              <a:t>Давление и молярная концентрация газа связаны </a:t>
            </a:r>
            <a:r>
              <a:rPr lang="ru-RU" b="1" i="1"/>
              <a:t>прямо пропорционально</a:t>
            </a:r>
            <a:r>
              <a:rPr lang="ru-RU" i="1"/>
              <a:t>.</a:t>
            </a:r>
            <a:r>
              <a:rPr lang="ru-RU"/>
              <a:t> </a:t>
            </a:r>
          </a:p>
        </p:txBody>
      </p:sp>
      <p:pic>
        <p:nvPicPr>
          <p:cNvPr id="2150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68688"/>
            <a:ext cx="1587500" cy="20478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179388" y="555148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Клапейрон Бенуа Поль Эмиль </a:t>
            </a:r>
          </a:p>
          <a:p>
            <a:pPr algn="ctr"/>
            <a:r>
              <a:rPr lang="ru-RU"/>
              <a:t>(1799 - 1864 г.)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79388" y="216693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Менделеев Дмитрий Иванович</a:t>
            </a:r>
          </a:p>
          <a:p>
            <a:pPr algn="ctr"/>
            <a:r>
              <a:rPr lang="ru-RU"/>
              <a:t>(1834 - 1907 г.)</a:t>
            </a:r>
          </a:p>
        </p:txBody>
      </p:sp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514475" cy="18954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4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0" name="Picture 8" descr="ch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187825"/>
            <a:ext cx="5472113" cy="2554288"/>
          </a:xfrm>
          <a:prstGeom prst="rect">
            <a:avLst/>
          </a:prstGeom>
          <a:noFill/>
        </p:spPr>
      </p:pic>
      <p:sp>
        <p:nvSpPr>
          <p:cNvPr id="187401" name="WordArt 9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5457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Площадь соприкосновения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-36513" y="908050"/>
            <a:ext cx="921702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Скорость гетерогенной реакции </a:t>
            </a:r>
            <a:r>
              <a:rPr lang="ru-RU" b="1" i="1"/>
              <a:t>прямо пропорциональна</a:t>
            </a:r>
            <a:r>
              <a:rPr lang="ru-RU"/>
              <a:t> площади поверхности соприкосновения реагентов. </a:t>
            </a:r>
          </a:p>
          <a:p>
            <a:pPr algn="ctr"/>
            <a:r>
              <a:rPr lang="ru-RU"/>
              <a:t>При измельчении и перемешивании увеличивается поверхность</a:t>
            </a:r>
          </a:p>
          <a:p>
            <a:pPr algn="ctr"/>
            <a:r>
              <a:rPr lang="ru-RU"/>
              <a:t>соприкосновения реагирующих веществ, при этом возрастает скорость реакции 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250825" y="2133600"/>
            <a:ext cx="871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Скорость гетерогенной реакции зависит от:</a:t>
            </a:r>
            <a:br>
              <a:rPr lang="ru-RU"/>
            </a:br>
            <a:r>
              <a:rPr lang="ru-RU"/>
              <a:t>а) </a:t>
            </a:r>
            <a:r>
              <a:rPr lang="ru-RU" b="1"/>
              <a:t>скорости подвода реагентов</a:t>
            </a:r>
            <a:r>
              <a:rPr lang="ru-RU"/>
              <a:t> к границе раздела фаз;</a:t>
            </a:r>
            <a:br>
              <a:rPr lang="ru-RU"/>
            </a:br>
            <a:r>
              <a:rPr lang="ru-RU"/>
              <a:t>б) </a:t>
            </a:r>
            <a:r>
              <a:rPr lang="ru-RU" b="1"/>
              <a:t>скорости реакции на поверхности</a:t>
            </a:r>
            <a:r>
              <a:rPr lang="ru-RU"/>
              <a:t> раздела фаз, которая зависит от площади этой поверхности;</a:t>
            </a:r>
            <a:br>
              <a:rPr lang="ru-RU"/>
            </a:br>
            <a:r>
              <a:rPr lang="ru-RU"/>
              <a:t>в) </a:t>
            </a:r>
            <a:r>
              <a:rPr lang="ru-RU" b="1"/>
              <a:t>скорости отвода продуктов реакции</a:t>
            </a:r>
            <a:r>
              <a:rPr lang="ru-RU"/>
              <a:t> от границы раздела фаз.</a:t>
            </a:r>
          </a:p>
          <a:p>
            <a:r>
              <a:rPr lang="ru-RU"/>
              <a:t>Стадии (а) и (в) называются </a:t>
            </a:r>
            <a:r>
              <a:rPr lang="ru-RU" i="1">
                <a:solidFill>
                  <a:srgbClr val="FF3300"/>
                </a:solidFill>
              </a:rPr>
              <a:t>диффузионными</a:t>
            </a:r>
            <a:r>
              <a:rPr lang="ru-RU"/>
              <a:t>, а стадия (б) – </a:t>
            </a:r>
            <a:r>
              <a:rPr lang="ru-RU" i="1">
                <a:solidFill>
                  <a:srgbClr val="FF3300"/>
                </a:solidFill>
              </a:rPr>
              <a:t>кинетической</a:t>
            </a:r>
            <a:r>
              <a:rPr lang="ru-RU"/>
              <a:t>. Та стадия, которая протекает наиболее медленно, называется </a:t>
            </a:r>
            <a:r>
              <a:rPr lang="ru-RU" i="1">
                <a:solidFill>
                  <a:srgbClr val="FF3300"/>
                </a:solidFill>
              </a:rPr>
              <a:t>лимитирующей</a:t>
            </a:r>
            <a:r>
              <a:rPr lang="ru-RU"/>
              <a:t> – именно она определяет скорость реакции в целом.</a:t>
            </a:r>
          </a:p>
        </p:txBody>
      </p:sp>
      <p:sp>
        <p:nvSpPr>
          <p:cNvPr id="18740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3779838" y="333375"/>
            <a:ext cx="1728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50825" y="908050"/>
            <a:ext cx="8713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 Вычислите среднюю скорость химической реакции, если через 20 с от начала реакции концентрация веществ составляла 0,05 моль/л, а через 40 с – 0,04 моль/л.</a:t>
            </a:r>
          </a:p>
        </p:txBody>
      </p:sp>
      <p:sp>
        <p:nvSpPr>
          <p:cNvPr id="198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1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20</a:t>
            </a:r>
            <a:r>
              <a:rPr lang="en-US" sz="1800" b="1" i="1">
                <a:latin typeface="Palatino Linotype" pitchFamily="18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40</a:t>
            </a:r>
            <a:r>
              <a:rPr lang="en-US" sz="1800" b="1" i="1">
                <a:latin typeface="Palatino Linotype" pitchFamily="18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 i="1" baseline="-25000">
                <a:latin typeface="Palatino Linotype" pitchFamily="18" charset="0"/>
              </a:rPr>
              <a:t>1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0,05</a:t>
            </a:r>
            <a:r>
              <a:rPr lang="ru-RU" sz="1800" b="1" i="1">
                <a:latin typeface="Palatino Linotype" pitchFamily="18" charset="0"/>
              </a:rPr>
              <a:t>моль/л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с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0,04</a:t>
            </a:r>
            <a:r>
              <a:rPr lang="ru-RU" sz="1800" b="1" i="1">
                <a:latin typeface="Palatino Linotype" pitchFamily="18" charset="0"/>
              </a:rPr>
              <a:t>моль/л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</a:t>
            </a:r>
            <a:r>
              <a:rPr lang="en-US" sz="2400" b="1" i="1">
                <a:latin typeface="Palatino Linotype" pitchFamily="18" charset="0"/>
              </a:rPr>
              <a:t>v</a:t>
            </a:r>
            <a:endParaRPr lang="ru-RU" sz="2400" b="1" i="1">
              <a:latin typeface="Palatino Linotype" pitchFamily="18" charset="0"/>
            </a:endParaRPr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6263"/>
            <a:ext cx="6048375" cy="3887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Расчёт ведём по исходному веществу,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значит перед формулой ставим знак «-»</a:t>
            </a:r>
            <a:endParaRPr lang="en-US" sz="240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υ</a:t>
            </a:r>
            <a:r>
              <a:rPr lang="ru-RU" sz="2400" b="1" i="1">
                <a:latin typeface="Palatino Linotype" pitchFamily="18" charset="0"/>
              </a:rPr>
              <a:t> = -∆с/∆</a:t>
            </a:r>
            <a:r>
              <a:rPr lang="el-GR" sz="2400" b="1" i="1">
                <a:latin typeface="Palatino Linotype" pitchFamily="18" charset="0"/>
              </a:rPr>
              <a:t>τ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υ</a:t>
            </a:r>
            <a:r>
              <a:rPr lang="ru-RU" sz="2400" b="1" i="1">
                <a:latin typeface="Palatino Linotype" pitchFamily="18" charset="0"/>
              </a:rPr>
              <a:t> = -(с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-с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)/(</a:t>
            </a:r>
            <a:r>
              <a:rPr lang="el-GR" sz="2400" b="1" i="1">
                <a:latin typeface="Palatino Linotype" pitchFamily="18" charset="0"/>
              </a:rPr>
              <a:t>τ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- </a:t>
            </a:r>
            <a:r>
              <a:rPr lang="el-GR" sz="2400" b="1" i="1">
                <a:latin typeface="Palatino Linotype" pitchFamily="18" charset="0"/>
              </a:rPr>
              <a:t>τ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υ</a:t>
            </a:r>
            <a:r>
              <a:rPr lang="ru-RU" sz="2400" b="1" i="1">
                <a:latin typeface="Palatino Linotype" pitchFamily="18" charset="0"/>
              </a:rPr>
              <a:t> = -(0,04-0,05)/(40-20) = 0,0005 (моль/(л∙с))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 i="1">
                <a:latin typeface="Palatino Linotype" pitchFamily="18" charset="0"/>
              </a:rPr>
              <a:t>Ответ: средняя скорость реакции 0,0005моль/(л∙с)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2627313" y="20605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250825" y="4005263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72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1" name="Picture 7" descr="89595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860800"/>
            <a:ext cx="2701925" cy="1903413"/>
          </a:xfrm>
          <a:prstGeom prst="rect">
            <a:avLst/>
          </a:prstGeom>
          <a:noFill/>
        </p:spPr>
      </p:pic>
      <p:sp>
        <p:nvSpPr>
          <p:cNvPr id="185349" name="Rectangle 5"/>
          <p:cNvSpPr>
            <a:spLocks/>
          </p:cNvSpPr>
          <p:nvPr/>
        </p:nvSpPr>
        <p:spPr bwMode="auto">
          <a:xfrm>
            <a:off x="179388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3" action="ppaction://hlinkpres?slideindex=3&amp;slidetitle=Слайд 3"/>
              </a:rPr>
              <a:t>Химическая кинетика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4" action="ppaction://hlinksldjump"/>
              </a:rPr>
              <a:t>Что даёт знание скорости химической реакции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5" action="ppaction://hlinkpres?slideindex=6&amp;slidetitle=Слайд 6"/>
              </a:rPr>
              <a:t>Классификация реакций по фазовому составу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6" action="ppaction://hlinkpres?slideindex=7&amp;slidetitle=Слайд 7"/>
              </a:rPr>
              <a:t>Средняя скорость гомогенной реакции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7" action="ppaction://hlinkpres?slideindex=8&amp;slidetitle=Слайд 8"/>
              </a:rPr>
              <a:t>Скорость гетерогенной реакции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>
                <a:hlinkClick r:id="rId8" action="ppaction://hlinkpres?slideindex=9&amp;slidetitle=Слайд 9"/>
              </a:rPr>
              <a:t>Факторы, влияющие на скорость химической реакции</a:t>
            </a:r>
            <a:endParaRPr lang="ru-RU" sz="2400" b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9" action="ppaction://hlinkpres?slideindex=10&amp;slidetitle=Слайд 10"/>
              </a:rPr>
              <a:t>Природа реагирующих веществ</a:t>
            </a:r>
            <a:endParaRPr lang="ru-RU" sz="2300" i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10" action="ppaction://hlinkpres?slideindex=11&amp;slidetitle=Слайд 11"/>
              </a:rPr>
              <a:t>Концентрация</a:t>
            </a:r>
            <a:endParaRPr lang="ru-RU" sz="2300" i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11" action="ppaction://hlinkpres?slideindex=12&amp;slidetitle=Слайд 12"/>
              </a:rPr>
              <a:t>Температура</a:t>
            </a:r>
            <a:endParaRPr lang="ru-RU" sz="2300" i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12" action="ppaction://hlinkpres?slideindex=15&amp;slidetitle=Слайд 15"/>
              </a:rPr>
              <a:t>Катализатор, ингибитор, промотор</a:t>
            </a:r>
            <a:endParaRPr lang="ru-RU" sz="2300" i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13" action="ppaction://hlinkpres?slideindex=17&amp;slidetitle=Слайд 17"/>
              </a:rPr>
              <a:t>Давление</a:t>
            </a:r>
            <a:endParaRPr lang="ru-RU" sz="2300" i="1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300" i="1">
                <a:hlinkClick r:id="rId14" action="ppaction://hlinkpres?slideindex=18&amp;slidetitle=Слайд 18"/>
              </a:rPr>
              <a:t>Площадь соприкосновения</a:t>
            </a:r>
            <a:endParaRPr lang="ru-RU" sz="2300" i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/>
              <a:t> </a:t>
            </a:r>
            <a:r>
              <a:rPr lang="ru-RU" sz="2400" b="1">
                <a:hlinkClick r:id="rId15" action="ppaction://hlinkpres?slideindex=19&amp;slidetitle=Слайд 19"/>
              </a:rPr>
              <a:t>Задачи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/>
              <a:t> </a:t>
            </a:r>
            <a:r>
              <a:rPr lang="ru-RU" sz="2400" b="1">
                <a:hlinkClick r:id="rId16" action="ppaction://hlinkpres?slideindex=26&amp;slidetitle=Слайд 26"/>
              </a:rPr>
              <a:t>Тест</a:t>
            </a:r>
            <a:endParaRPr lang="ru-RU" sz="2400" b="1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ru-RU" sz="2400" b="1"/>
              <a:t> </a:t>
            </a:r>
            <a:r>
              <a:rPr lang="ru-RU" sz="2400" b="1">
                <a:hlinkClick r:id="rId17" action="ppaction://hlinkpres?slideindex=36&amp;slidetitle=Слайд 36"/>
              </a:rPr>
              <a:t>Литература</a:t>
            </a:r>
            <a:r>
              <a:rPr lang="ru-RU" sz="2800">
                <a:latin typeface="Arial" charset="0"/>
                <a:hlinkClick r:id="rId17" action="ppaction://hlinkpres?slideindex=36&amp;slidetitle=Слайд 36"/>
              </a:rPr>
              <a:t> </a:t>
            </a:r>
            <a:endParaRPr lang="ru-RU" sz="2800">
              <a:latin typeface="Arial" charset="0"/>
            </a:endParaRPr>
          </a:p>
        </p:txBody>
      </p:sp>
      <p:sp>
        <p:nvSpPr>
          <p:cNvPr id="185350" name="WordArt 6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832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Содержание презентации</a:t>
            </a: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908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При уменьшении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объёма смеси в 2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раза концентрация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каждого вещества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возрасла в 2 раза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Palatino Linotype" pitchFamily="18" charset="0"/>
              </a:rPr>
              <a:t>c</a:t>
            </a:r>
            <a:r>
              <a:rPr lang="ru-RU" sz="2400" b="1" i="1" baseline="-25000">
                <a:latin typeface="Palatino Linotype" pitchFamily="18" charset="0"/>
              </a:rPr>
              <a:t>2 (смеси)</a:t>
            </a:r>
            <a:r>
              <a:rPr lang="ru-RU" sz="2400" b="1" i="1">
                <a:latin typeface="Palatino Linotype" pitchFamily="18" charset="0"/>
              </a:rPr>
              <a:t>/с</a:t>
            </a:r>
            <a:r>
              <a:rPr lang="ru-RU" sz="2400" b="1" i="1" baseline="-25000">
                <a:latin typeface="Palatino Linotype" pitchFamily="18" charset="0"/>
              </a:rPr>
              <a:t>1(смеси)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2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endParaRPr lang="ru-RU" sz="2400" b="1" i="1">
              <a:latin typeface="Palatino Linotype" pitchFamily="18" charset="0"/>
            </a:endParaRPr>
          </a:p>
          <a:p>
            <a:endParaRPr lang="ru-RU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2. Как изменится скорость химической реакции 2СО + О</a:t>
            </a:r>
            <a:r>
              <a:rPr lang="ru-RU" b="1" baseline="-25000"/>
              <a:t>2</a:t>
            </a:r>
            <a:r>
              <a:rPr lang="ru-RU" b="1"/>
              <a:t> = 2СО</a:t>
            </a:r>
            <a:r>
              <a:rPr lang="ru-RU" b="1" baseline="-25000"/>
              <a:t>2</a:t>
            </a:r>
            <a:r>
              <a:rPr lang="ru-RU" b="1"/>
              <a:t>, если уменьшить объем газовой смеси в 2 раза?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>
            <p:ph type="body" sz="half" idx="2"/>
          </p:nvPr>
        </p:nvSpPr>
        <p:spPr>
          <a:xfrm>
            <a:off x="3203575" y="1916113"/>
            <a:ext cx="5689600" cy="4243387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      2СО + О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ru-RU" sz="2000">
                <a:latin typeface="Palatino Linotype" pitchFamily="18" charset="0"/>
              </a:rPr>
              <a:t> = 2СО</a:t>
            </a:r>
            <a:r>
              <a:rPr lang="ru-RU" sz="2000" baseline="-25000">
                <a:latin typeface="Palatino Linotype" pitchFamily="18" charset="0"/>
              </a:rPr>
              <a:t>2</a:t>
            </a:r>
            <a:endParaRPr lang="ru-RU" sz="2000" i="1" baseline="-25000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1) Запишем выражение закона действующих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масс для исходной смеси и после сжатия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en-US" sz="2400" b="1">
                <a:latin typeface="Palatino Linotype" pitchFamily="18" charset="0"/>
              </a:rPr>
              <a:t>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endParaRPr lang="ru-RU" sz="2400" b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2СО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c(</a:t>
            </a:r>
            <a:r>
              <a:rPr lang="ru-RU" sz="2400" b="1">
                <a:latin typeface="Palatino Linotype" pitchFamily="18" charset="0"/>
              </a:rPr>
              <a:t>2О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>
                <a:latin typeface="Palatino Linotype" pitchFamily="18" charset="0"/>
              </a:rPr>
              <a:t> =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ru-RU" sz="2400" b="1">
                <a:latin typeface="Palatino Linotype" pitchFamily="18" charset="0"/>
              </a:rPr>
              <a:t>4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ru-RU" sz="2400" b="1">
                <a:latin typeface="Palatino Linotype" pitchFamily="18" charset="0"/>
              </a:rPr>
              <a:t>2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>
                <a:latin typeface="Palatino Linotype" pitchFamily="18" charset="0"/>
              </a:rPr>
              <a:t> 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= 8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endParaRPr lang="ru-RU" sz="2400" b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2) Найдём отношение скоростей:</a:t>
            </a:r>
            <a:endParaRPr lang="ru-RU" sz="2000" b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 </a:t>
            </a:r>
            <a:r>
              <a:rPr lang="ru-RU" sz="2400" b="1" i="1">
                <a:latin typeface="Palatino Linotype" pitchFamily="18" charset="0"/>
              </a:rPr>
              <a:t>= (8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>
                <a:latin typeface="Palatino Linotype" pitchFamily="18" charset="0"/>
              </a:rPr>
              <a:t>)/ (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СО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О</a:t>
            </a:r>
            <a:r>
              <a:rPr lang="ru-RU" sz="2400" b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>
                <a:latin typeface="Palatino Linotype" pitchFamily="18" charset="0"/>
              </a:rPr>
              <a:t>) = </a:t>
            </a:r>
            <a:r>
              <a:rPr lang="ru-RU" sz="2400" b="1" i="1">
                <a:latin typeface="Palatino Linotype" pitchFamily="18" charset="0"/>
              </a:rPr>
              <a:t>8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latin typeface="Palatino Linotype" pitchFamily="18" charset="0"/>
              </a:rPr>
              <a:t>Ответ: скорость реакции возрастёт в 8 раз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sz="2400" i="1">
              <a:latin typeface="Palatino Linotype" pitchFamily="18" charset="0"/>
            </a:endParaRP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059113" y="19161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468313" y="4149725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710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7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7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6925"/>
            <a:ext cx="2376488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Дано: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>
                <a:latin typeface="Palatino Linotype" pitchFamily="18" charset="0"/>
              </a:rPr>
              <a:t>c</a:t>
            </a:r>
            <a:r>
              <a:rPr lang="en-US" sz="2000" b="1" i="1" baseline="-25000">
                <a:latin typeface="Palatino Linotype" pitchFamily="18" charset="0"/>
              </a:rPr>
              <a:t>1</a:t>
            </a:r>
            <a:r>
              <a:rPr lang="ru-RU" sz="2000" b="1" i="1" baseline="-25000">
                <a:latin typeface="Palatino Linotype" pitchFamily="18" charset="0"/>
              </a:rPr>
              <a:t> </a:t>
            </a:r>
            <a:r>
              <a:rPr lang="ru-RU" sz="2000" b="1" i="1">
                <a:latin typeface="Palatino Linotype" pitchFamily="18" charset="0"/>
              </a:rPr>
              <a:t>(А)</a:t>
            </a:r>
            <a:r>
              <a:rPr lang="en-US" sz="2000" b="1" i="1">
                <a:latin typeface="Palatino Linotype" pitchFamily="18" charset="0"/>
              </a:rPr>
              <a:t>=</a:t>
            </a:r>
            <a:r>
              <a:rPr lang="ru-RU" sz="2000" b="1" i="1">
                <a:latin typeface="Palatino Linotype" pitchFamily="18" charset="0"/>
              </a:rPr>
              <a:t> 1</a:t>
            </a:r>
            <a:r>
              <a:rPr lang="ru-RU" sz="1600" b="1" i="1">
                <a:latin typeface="Palatino Linotype" pitchFamily="18" charset="0"/>
              </a:rPr>
              <a:t>моль/л</a:t>
            </a:r>
            <a:endParaRPr lang="en-US" sz="1600" b="1" i="1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latin typeface="Palatino Linotype" pitchFamily="18" charset="0"/>
              </a:rPr>
              <a:t>с</a:t>
            </a:r>
            <a:r>
              <a:rPr lang="ru-RU" sz="2000" b="1" i="1" baseline="-25000">
                <a:latin typeface="Palatino Linotype" pitchFamily="18" charset="0"/>
              </a:rPr>
              <a:t>1</a:t>
            </a:r>
            <a:r>
              <a:rPr lang="ru-RU" sz="2000" b="1" i="1">
                <a:latin typeface="Palatino Linotype" pitchFamily="18" charset="0"/>
              </a:rPr>
              <a:t>(В)</a:t>
            </a:r>
            <a:r>
              <a:rPr lang="ru-RU" sz="2000" b="1" i="1" baseline="-25000">
                <a:latin typeface="Palatino Linotype" pitchFamily="18" charset="0"/>
              </a:rPr>
              <a:t> </a:t>
            </a:r>
            <a:r>
              <a:rPr lang="en-US" sz="2000" b="1" i="1">
                <a:latin typeface="Palatino Linotype" pitchFamily="18" charset="0"/>
              </a:rPr>
              <a:t>=</a:t>
            </a:r>
            <a:r>
              <a:rPr lang="ru-RU" sz="2000" b="1" i="1">
                <a:latin typeface="Palatino Linotype" pitchFamily="18" charset="0"/>
              </a:rPr>
              <a:t> 3</a:t>
            </a:r>
            <a:r>
              <a:rPr lang="ru-RU" sz="1600" b="1" i="1">
                <a:latin typeface="Palatino Linotype" pitchFamily="18" charset="0"/>
              </a:rPr>
              <a:t>моль/л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Найти:</a:t>
            </a:r>
            <a:r>
              <a:rPr lang="en-US" sz="2000" b="1" i="1">
                <a:latin typeface="Palatino Linotype" pitchFamily="18" charset="0"/>
              </a:rPr>
              <a:t> v</a:t>
            </a:r>
            <a:r>
              <a:rPr lang="ru-RU" sz="2000" b="1" i="1" baseline="-25000">
                <a:latin typeface="Palatino Linotype" pitchFamily="18" charset="0"/>
              </a:rPr>
              <a:t>1</a:t>
            </a:r>
            <a:r>
              <a:rPr lang="ru-RU" sz="2000" b="1" i="1">
                <a:latin typeface="Palatino Linotype" pitchFamily="18" charset="0"/>
              </a:rPr>
              <a:t>/</a:t>
            </a:r>
            <a:r>
              <a:rPr lang="en-US" sz="2000" b="1" i="1">
                <a:latin typeface="Palatino Linotype" pitchFamily="18" charset="0"/>
              </a:rPr>
              <a:t>v</a:t>
            </a:r>
            <a:r>
              <a:rPr lang="ru-RU" sz="2000" b="1" i="1" baseline="-25000">
                <a:latin typeface="Palatino Linotype" pitchFamily="18" charset="0"/>
              </a:rPr>
              <a:t>2</a:t>
            </a:r>
            <a:endParaRPr lang="ru-RU" sz="2000" b="1" i="1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28900" y="1773238"/>
            <a:ext cx="6335713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1) Запишем закон действующих масс для данной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реакции: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>
                <a:latin typeface="Palatino Linotype" pitchFamily="18" charset="0"/>
              </a:rPr>
              <a:t>           </a:t>
            </a:r>
            <a:r>
              <a:rPr lang="en-US" sz="2000" b="1" i="1">
                <a:latin typeface="Palatino Linotype" pitchFamily="18" charset="0"/>
              </a:rPr>
              <a:t>v</a:t>
            </a:r>
            <a:r>
              <a:rPr lang="ru-RU" sz="2000" b="1" i="1">
                <a:latin typeface="Palatino Linotype" pitchFamily="18" charset="0"/>
              </a:rPr>
              <a:t> = k∙с(A)∙ с(B)</a:t>
            </a:r>
            <a:r>
              <a:rPr lang="ru-RU" sz="2000" b="1" i="1" baseline="30000">
                <a:latin typeface="Palatino Linotype" pitchFamily="18" charset="0"/>
              </a:rPr>
              <a:t>2</a:t>
            </a:r>
            <a:endParaRPr lang="ru-RU" sz="2000" b="1" i="1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2) Найдём начальную скорость реакции: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          </a:t>
            </a:r>
            <a:r>
              <a:rPr lang="en-US" sz="2000" b="1" i="1">
                <a:latin typeface="Palatino Linotype" pitchFamily="18" charset="0"/>
              </a:rPr>
              <a:t>v</a:t>
            </a:r>
            <a:r>
              <a:rPr lang="ru-RU" sz="2000" b="1" i="1" baseline="-25000">
                <a:latin typeface="Palatino Linotype" pitchFamily="18" charset="0"/>
              </a:rPr>
              <a:t>1</a:t>
            </a:r>
            <a:r>
              <a:rPr lang="en-US" sz="2000" b="1">
                <a:latin typeface="Palatino Linotype" pitchFamily="18" charset="0"/>
              </a:rPr>
              <a:t> = </a:t>
            </a:r>
            <a:r>
              <a:rPr lang="en-US" sz="2000" b="1" i="1">
                <a:latin typeface="Palatino Linotype" pitchFamily="18" charset="0"/>
              </a:rPr>
              <a:t>k</a:t>
            </a:r>
            <a:r>
              <a:rPr lang="en-US" sz="2000" b="1">
                <a:latin typeface="Palatino Linotype" pitchFamily="18" charset="0"/>
              </a:rPr>
              <a:t> · </a:t>
            </a:r>
            <a:r>
              <a:rPr lang="en-US" sz="2000" b="1" i="1">
                <a:latin typeface="Palatino Linotype" pitchFamily="18" charset="0"/>
              </a:rPr>
              <a:t>c</a:t>
            </a:r>
            <a:r>
              <a:rPr lang="en-US" sz="2000" b="1">
                <a:latin typeface="Palatino Linotype" pitchFamily="18" charset="0"/>
              </a:rPr>
              <a:t>(</a:t>
            </a:r>
            <a:r>
              <a:rPr lang="ru-RU" sz="2000" b="1">
                <a:latin typeface="Palatino Linotype" pitchFamily="18" charset="0"/>
              </a:rPr>
              <a:t>А</a:t>
            </a:r>
            <a:r>
              <a:rPr lang="en-US" sz="2000" b="1">
                <a:latin typeface="Palatino Linotype" pitchFamily="18" charset="0"/>
              </a:rPr>
              <a:t>) · </a:t>
            </a:r>
            <a:r>
              <a:rPr lang="en-US" sz="2000" b="1" i="1">
                <a:latin typeface="Palatino Linotype" pitchFamily="18" charset="0"/>
              </a:rPr>
              <a:t>c</a:t>
            </a:r>
            <a:r>
              <a:rPr lang="en-US" sz="2000" b="1">
                <a:latin typeface="Palatino Linotype" pitchFamily="18" charset="0"/>
              </a:rPr>
              <a:t>(</a:t>
            </a:r>
            <a:r>
              <a:rPr lang="ru-RU" sz="2000" b="1">
                <a:latin typeface="Palatino Linotype" pitchFamily="18" charset="0"/>
              </a:rPr>
              <a:t>В</a:t>
            </a:r>
            <a:r>
              <a:rPr lang="en-US" sz="2000" b="1">
                <a:latin typeface="Palatino Linotype" pitchFamily="18" charset="0"/>
              </a:rPr>
              <a:t>)</a:t>
            </a:r>
            <a:r>
              <a:rPr lang="ru-RU" sz="2000" b="1" baseline="30000">
                <a:latin typeface="Palatino Linotype" pitchFamily="18" charset="0"/>
              </a:rPr>
              <a:t>2 </a:t>
            </a:r>
            <a:r>
              <a:rPr lang="ru-RU" sz="2000" b="1">
                <a:latin typeface="Palatino Linotype" pitchFamily="18" charset="0"/>
              </a:rPr>
              <a:t>= </a:t>
            </a:r>
            <a:r>
              <a:rPr lang="en-US" sz="2000" b="1" i="1">
                <a:latin typeface="Palatino Linotype" pitchFamily="18" charset="0"/>
              </a:rPr>
              <a:t>k</a:t>
            </a:r>
            <a:r>
              <a:rPr lang="ru-RU" sz="2000" b="1" i="1">
                <a:latin typeface="Palatino Linotype" pitchFamily="18" charset="0"/>
              </a:rPr>
              <a:t> </a:t>
            </a:r>
            <a:r>
              <a:rPr lang="en-US" sz="2000" b="1">
                <a:latin typeface="Palatino Linotype" pitchFamily="18" charset="0"/>
              </a:rPr>
              <a:t>·</a:t>
            </a:r>
            <a:r>
              <a:rPr lang="ru-RU" sz="2000" b="1">
                <a:latin typeface="Palatino Linotype" pitchFamily="18" charset="0"/>
              </a:rPr>
              <a:t> 1 ∙ 9 = 9</a:t>
            </a:r>
            <a:r>
              <a:rPr lang="en-US" sz="2000" b="1" i="1">
                <a:latin typeface="Palatino Linotype" pitchFamily="18" charset="0"/>
              </a:rPr>
              <a:t>k</a:t>
            </a:r>
            <a:endParaRPr lang="ru-RU" sz="2000" b="1" i="1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3)</a:t>
            </a:r>
            <a:r>
              <a:rPr lang="ru-RU" sz="1800" b="1">
                <a:latin typeface="Palatino Linotype" pitchFamily="18" charset="0"/>
              </a:rPr>
              <a:t> </a:t>
            </a:r>
            <a:r>
              <a:rPr lang="ru-RU" sz="1800">
                <a:latin typeface="Palatino Linotype" pitchFamily="18" charset="0"/>
              </a:rPr>
              <a:t>Найдём новые концентрации веществ: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	   </a:t>
            </a:r>
            <a:r>
              <a:rPr lang="ru-RU" sz="2400" b="1" i="1">
                <a:latin typeface="Palatino Linotype" pitchFamily="18" charset="0"/>
              </a:rPr>
              <a:t>с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(А) = 0,5 ∙ с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(А) = 0,5 ∙ 1 = 0,5(моль/л)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       </a:t>
            </a:r>
            <a:r>
              <a:rPr lang="ru-RU" sz="2400" b="1" i="1">
                <a:latin typeface="Palatino Linotype" pitchFamily="18" charset="0"/>
              </a:rPr>
              <a:t>с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(В) = 3 – 2 ∙ с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(А) = 3 – 0,5 ∙ 1 = 2(моль/л)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4) Найдём конечную скорость реакции: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latin typeface="Palatino Linotype" pitchFamily="18" charset="0"/>
              </a:rPr>
              <a:t>      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А</a:t>
            </a:r>
            <a:r>
              <a:rPr lang="en-US" sz="2400" b="1">
                <a:latin typeface="Palatino Linotype" pitchFamily="18" charset="0"/>
              </a:rPr>
              <a:t>)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400" b="1">
                <a:latin typeface="Palatino Linotype" pitchFamily="18" charset="0"/>
              </a:rPr>
              <a:t>В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ru-RU" sz="2400" b="1" baseline="30000">
                <a:latin typeface="Palatino Linotype" pitchFamily="18" charset="0"/>
              </a:rPr>
              <a:t>2 </a:t>
            </a:r>
            <a:r>
              <a:rPr lang="ru-RU" sz="2400" b="1">
                <a:latin typeface="Palatino Linotype" pitchFamily="18" charset="0"/>
              </a:rPr>
              <a:t>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ru-RU" sz="2400" b="1" i="1">
                <a:latin typeface="Palatino Linotype" pitchFamily="18" charset="0"/>
              </a:rPr>
              <a:t> </a:t>
            </a:r>
            <a:r>
              <a:rPr lang="en-US" sz="2400" b="1">
                <a:latin typeface="Palatino Linotype" pitchFamily="18" charset="0"/>
              </a:rPr>
              <a:t>·</a:t>
            </a:r>
            <a:r>
              <a:rPr lang="ru-RU" sz="2400" b="1">
                <a:latin typeface="Palatino Linotype" pitchFamily="18" charset="0"/>
              </a:rPr>
              <a:t> 0,5 ∙ 4 = 2</a:t>
            </a:r>
            <a:r>
              <a:rPr lang="en-US" sz="2400" b="1" i="1">
                <a:latin typeface="Palatino Linotype" pitchFamily="18" charset="0"/>
              </a:rPr>
              <a:t>k</a:t>
            </a:r>
            <a:endParaRPr lang="ru-RU" sz="2400" b="1" i="1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5) Найдём отношение скоростей: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      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 </a:t>
            </a:r>
            <a:r>
              <a:rPr lang="ru-RU" sz="2400" b="1" i="1">
                <a:latin typeface="Palatino Linotype" pitchFamily="18" charset="0"/>
              </a:rPr>
              <a:t>= </a:t>
            </a:r>
            <a:r>
              <a:rPr lang="ru-RU" sz="2400" b="1">
                <a:latin typeface="Palatino Linotype" pitchFamily="18" charset="0"/>
              </a:rPr>
              <a:t>9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ru-RU" sz="2400" b="1">
                <a:latin typeface="Palatino Linotype" pitchFamily="18" charset="0"/>
              </a:rPr>
              <a:t>2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ru-RU" sz="2400" b="1" i="1">
                <a:latin typeface="Palatino Linotype" pitchFamily="18" charset="0"/>
              </a:rPr>
              <a:t> = 4,5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>
                <a:latin typeface="Palatino Linotype" pitchFamily="18" charset="0"/>
              </a:rPr>
              <a:t>Ответ: скорость уменьшится в 4,5 раза.</a:t>
            </a:r>
          </a:p>
          <a:p>
            <a:pPr>
              <a:lnSpc>
                <a:spcPct val="80000"/>
              </a:lnSpc>
            </a:pPr>
            <a:endParaRPr lang="ru-RU" sz="1600" b="1" i="1">
              <a:latin typeface="Palatino Linotype" pitchFamily="18" charset="0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3. Во сколько раз уменьшится скорость простой реакции А + 2В = С, когда прореагирует половина вещества А, по сравнению с начальной скоростью? Начальные концентрации: 1 моль/л вещества А и 3 моль/л вещества В.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411413" y="227647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179388" y="29972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91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4. Как изменится скорость реакции 2Fe + 3Cl</a:t>
            </a:r>
            <a:r>
              <a:rPr lang="ru-RU" b="1" baseline="-25000"/>
              <a:t>2</a:t>
            </a:r>
            <a:r>
              <a:rPr lang="ru-RU" b="1"/>
              <a:t> =  2FeCl</a:t>
            </a:r>
            <a:r>
              <a:rPr lang="ru-RU" b="1" baseline="-25000"/>
              <a:t>3</a:t>
            </a:r>
            <a:r>
              <a:rPr lang="ru-RU" b="1"/>
              <a:t>, если давление системы увеличить в 5 раз?</a:t>
            </a:r>
            <a:endParaRPr lang="ru-RU"/>
          </a:p>
        </p:txBody>
      </p:sp>
      <p:sp>
        <p:nvSpPr>
          <p:cNvPr id="20071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Давление системы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Palatino Linotype" pitchFamily="18" charset="0"/>
              </a:rPr>
              <a:t>увеличили в 5 раз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Palatino Linotype" pitchFamily="18" charset="0"/>
              </a:rPr>
              <a:t>c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(</a:t>
            </a:r>
            <a:r>
              <a:rPr lang="en-US" sz="2400" b="1" i="1">
                <a:latin typeface="Palatino Linotype" pitchFamily="18" charset="0"/>
              </a:rPr>
              <a:t>Cl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en-US" sz="2400" b="1" i="1">
                <a:latin typeface="Palatino Linotype" pitchFamily="18" charset="0"/>
              </a:rPr>
              <a:t>)</a:t>
            </a:r>
            <a:r>
              <a:rPr lang="ru-RU" sz="2400" b="1" i="1">
                <a:latin typeface="Palatino Linotype" pitchFamily="18" charset="0"/>
              </a:rPr>
              <a:t>/с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en-US" sz="2400" b="1" i="1">
                <a:latin typeface="Palatino Linotype" pitchFamily="18" charset="0"/>
              </a:rPr>
              <a:t>(Cl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en-US" sz="2400" b="1" i="1">
                <a:latin typeface="Palatino Linotype" pitchFamily="18" charset="0"/>
              </a:rPr>
              <a:t>)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5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endParaRPr lang="ru-RU" sz="2400" b="1" i="1">
              <a:latin typeface="Palatino Linotype" pitchFamily="18" charset="0"/>
            </a:endParaRPr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007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600200"/>
            <a:ext cx="5761038" cy="4530725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/>
              <a:t>   </a:t>
            </a:r>
            <a:r>
              <a:rPr lang="ru-RU" sz="2000">
                <a:latin typeface="Palatino Linotype" pitchFamily="18" charset="0"/>
              </a:rPr>
              <a:t>2Fe + 3Cl</a:t>
            </a:r>
            <a:r>
              <a:rPr lang="ru-RU" sz="2000" baseline="-25000">
                <a:latin typeface="Palatino Linotype" pitchFamily="18" charset="0"/>
              </a:rPr>
              <a:t>2 </a:t>
            </a:r>
            <a:r>
              <a:rPr lang="ru-RU" sz="2000">
                <a:latin typeface="Palatino Linotype" pitchFamily="18" charset="0"/>
              </a:rPr>
              <a:t>=  2FeCl</a:t>
            </a:r>
            <a:r>
              <a:rPr lang="ru-RU" sz="2000" baseline="-25000">
                <a:latin typeface="Palatino Linotype" pitchFamily="18" charset="0"/>
              </a:rPr>
              <a:t>3</a:t>
            </a:r>
            <a:endParaRPr lang="ru-RU" sz="2000" i="1" baseline="-25000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1) Запишем выражение закона действующих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масс для исходной смеси и после сжатия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(только для газов)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en-US" sz="2400" b="1">
                <a:latin typeface="Palatino Linotype" pitchFamily="18" charset="0"/>
              </a:rPr>
              <a:t>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000">
                <a:latin typeface="Palatino Linotype" pitchFamily="18" charset="0"/>
              </a:rPr>
              <a:t>Cl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en-US" sz="2400" b="1" baseline="30000">
                <a:latin typeface="Palatino Linotype" pitchFamily="18" charset="0"/>
              </a:rPr>
              <a:t>3</a:t>
            </a:r>
            <a:r>
              <a:rPr lang="en-US" sz="2400" b="1">
                <a:latin typeface="Palatino Linotype" pitchFamily="18" charset="0"/>
              </a:rPr>
              <a:t> </a:t>
            </a:r>
            <a:endParaRPr lang="ru-RU" sz="2400" b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b="1" i="1">
                <a:latin typeface="Palatino Linotype" pitchFamily="18" charset="0"/>
              </a:rPr>
              <a:t>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 =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(5</a:t>
            </a:r>
            <a:r>
              <a:rPr lang="ru-RU" sz="2000">
                <a:latin typeface="Palatino Linotype" pitchFamily="18" charset="0"/>
              </a:rPr>
              <a:t>Cl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en-US" sz="2400" b="1" baseline="30000">
                <a:latin typeface="Palatino Linotype" pitchFamily="18" charset="0"/>
              </a:rPr>
              <a:t>3</a:t>
            </a:r>
            <a:r>
              <a:rPr lang="en-US" sz="2400" b="1">
                <a:latin typeface="Palatino Linotype" pitchFamily="18" charset="0"/>
              </a:rPr>
              <a:t> </a:t>
            </a:r>
            <a:r>
              <a:rPr lang="ru-RU" sz="2400" b="1">
                <a:latin typeface="Palatino Linotype" pitchFamily="18" charset="0"/>
              </a:rPr>
              <a:t> =</a:t>
            </a:r>
            <a:r>
              <a:rPr lang="en-US" sz="2400" b="1">
                <a:latin typeface="Palatino Linotype" pitchFamily="18" charset="0"/>
              </a:rPr>
              <a:t> 125 ∙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∙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000">
                <a:latin typeface="Palatino Linotype" pitchFamily="18" charset="0"/>
              </a:rPr>
              <a:t>Cl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en-US" sz="2400" b="1" baseline="30000">
                <a:latin typeface="Palatino Linotype" pitchFamily="18" charset="0"/>
              </a:rPr>
              <a:t>3</a:t>
            </a:r>
            <a:r>
              <a:rPr lang="en-US" sz="2400" b="1">
                <a:latin typeface="Palatino Linotype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000">
                <a:latin typeface="Palatino Linotype" pitchFamily="18" charset="0"/>
              </a:rPr>
              <a:t>2) Найдём отношение скоростей:</a:t>
            </a:r>
            <a:endParaRPr lang="ru-RU" sz="2000" b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 </a:t>
            </a:r>
            <a:r>
              <a:rPr lang="ru-RU" sz="2400" b="1" i="1">
                <a:latin typeface="Palatino Linotype" pitchFamily="18" charset="0"/>
              </a:rPr>
              <a:t>= </a:t>
            </a:r>
            <a:r>
              <a:rPr lang="en-US" sz="2400" b="1">
                <a:latin typeface="Palatino Linotype" pitchFamily="18" charset="0"/>
              </a:rPr>
              <a:t>125 ∙ 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∙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000">
                <a:latin typeface="Palatino Linotype" pitchFamily="18" charset="0"/>
              </a:rPr>
              <a:t>Cl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en-US" sz="2400" b="1" baseline="30000">
                <a:latin typeface="Palatino Linotype" pitchFamily="18" charset="0"/>
              </a:rPr>
              <a:t>3</a:t>
            </a:r>
            <a:r>
              <a:rPr lang="ru-RU" sz="2400" b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k</a:t>
            </a:r>
            <a:r>
              <a:rPr lang="en-US" sz="2400" b="1">
                <a:latin typeface="Palatino Linotype" pitchFamily="18" charset="0"/>
              </a:rPr>
              <a:t> · </a:t>
            </a:r>
            <a:r>
              <a:rPr lang="en-US" sz="2400" b="1" i="1">
                <a:latin typeface="Palatino Linotype" pitchFamily="18" charset="0"/>
              </a:rPr>
              <a:t>c</a:t>
            </a:r>
            <a:r>
              <a:rPr lang="en-US" sz="2400" b="1">
                <a:latin typeface="Palatino Linotype" pitchFamily="18" charset="0"/>
              </a:rPr>
              <a:t>(</a:t>
            </a:r>
            <a:r>
              <a:rPr lang="ru-RU" sz="2000">
                <a:latin typeface="Palatino Linotype" pitchFamily="18" charset="0"/>
              </a:rPr>
              <a:t>Cl</a:t>
            </a:r>
            <a:r>
              <a:rPr lang="ru-RU" sz="2000" baseline="-25000">
                <a:latin typeface="Palatino Linotype" pitchFamily="18" charset="0"/>
              </a:rPr>
              <a:t>2</a:t>
            </a:r>
            <a:r>
              <a:rPr lang="en-US" sz="2400" b="1">
                <a:latin typeface="Palatino Linotype" pitchFamily="18" charset="0"/>
              </a:rPr>
              <a:t>)</a:t>
            </a:r>
            <a:r>
              <a:rPr lang="en-US" sz="2400" b="1" baseline="30000">
                <a:latin typeface="Palatino Linotype" pitchFamily="18" charset="0"/>
              </a:rPr>
              <a:t>3</a:t>
            </a:r>
            <a:r>
              <a:rPr lang="en-US" sz="2400" b="1">
                <a:latin typeface="Palatino Linotype" pitchFamily="18" charset="0"/>
              </a:rPr>
              <a:t> </a:t>
            </a:r>
            <a:r>
              <a:rPr lang="ru-RU" sz="2400" b="1">
                <a:latin typeface="Palatino Linotype" pitchFamily="18" charset="0"/>
              </a:rPr>
              <a:t>= 125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2400" b="1" i="1">
              <a:latin typeface="Palatino Linotype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b="1" i="1">
                <a:latin typeface="Palatino Linotype" pitchFamily="18" charset="0"/>
              </a:rPr>
              <a:t>Ответ: скорость реакции возрастёт в 125 раз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sz="2400" i="1">
              <a:latin typeface="Palatino Linotype" pitchFamily="18" charset="0"/>
            </a:endParaRPr>
          </a:p>
          <a:p>
            <a:endParaRPr lang="ru-RU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2916238" y="1700213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>
            <a:off x="468313" y="31416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71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0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0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1778000"/>
            <a:ext cx="6130925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1) Запишем выражение зависимости скорости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реакции от температуры: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    </a:t>
            </a:r>
            <a:r>
              <a:rPr lang="el-GR" sz="2400" b="1" i="1">
                <a:latin typeface="Palatino Linotype" pitchFamily="18" charset="0"/>
              </a:rPr>
              <a:t>υ</a:t>
            </a:r>
            <a:r>
              <a:rPr lang="ru-RU" sz="2400" b="1" i="1" baseline="-25000">
                <a:latin typeface="Palatino Linotype" pitchFamily="18" charset="0"/>
              </a:rPr>
              <a:t>2 </a:t>
            </a:r>
            <a:r>
              <a:rPr lang="ru-RU" sz="2400" b="1" i="1">
                <a:latin typeface="Palatino Linotype" pitchFamily="18" charset="0"/>
              </a:rPr>
              <a:t>= </a:t>
            </a:r>
            <a:r>
              <a:rPr lang="el-GR" sz="2400" b="1" i="1">
                <a:latin typeface="Palatino Linotype" pitchFamily="18" charset="0"/>
              </a:rPr>
              <a:t>υ</a:t>
            </a:r>
            <a:r>
              <a:rPr lang="ru-RU" sz="2400" b="1" i="1" baseline="-25000">
                <a:latin typeface="Palatino Linotype" pitchFamily="18" charset="0"/>
              </a:rPr>
              <a:t>1 </a:t>
            </a:r>
            <a:r>
              <a:rPr lang="ru-RU" sz="2400" b="1" i="1">
                <a:latin typeface="Palatino Linotype" pitchFamily="18" charset="0"/>
              </a:rPr>
              <a:t>∙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el-GR" sz="2400" b="1" i="1" baseline="30000">
                <a:latin typeface="Palatino Linotype" pitchFamily="18" charset="0"/>
              </a:rPr>
              <a:t>∆τ</a:t>
            </a:r>
            <a:r>
              <a:rPr lang="ru-RU" sz="2400" b="1" i="1" baseline="30000">
                <a:latin typeface="Palatino Linotype" pitchFamily="18" charset="0"/>
              </a:rPr>
              <a:t>/10</a:t>
            </a:r>
            <a:endParaRPr lang="el-GR" sz="2400" b="1" i="1" baseline="30000">
              <a:latin typeface="Palatino Linotype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2) Найдём отношение скоростей: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 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 =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el-GR" sz="2400" b="1" i="1" baseline="30000">
                <a:latin typeface="Palatino Linotype" pitchFamily="18" charset="0"/>
              </a:rPr>
              <a:t>∆τ</a:t>
            </a:r>
            <a:r>
              <a:rPr lang="ru-RU" sz="2400" b="1" i="1" baseline="30000">
                <a:latin typeface="Palatino Linotype" pitchFamily="18" charset="0"/>
              </a:rPr>
              <a:t>/10 </a:t>
            </a:r>
            <a:r>
              <a:rPr lang="ru-RU" sz="2400" b="1" i="1">
                <a:latin typeface="Palatino Linotype" pitchFamily="18" charset="0"/>
              </a:rPr>
              <a:t>= 2</a:t>
            </a:r>
            <a:r>
              <a:rPr lang="ru-RU" sz="2400" b="1" i="1" baseline="30000">
                <a:latin typeface="Palatino Linotype" pitchFamily="18" charset="0"/>
              </a:rPr>
              <a:t>(350-300)/10</a:t>
            </a:r>
            <a:r>
              <a:rPr lang="ru-RU" sz="2400" b="1" i="1">
                <a:latin typeface="Palatino Linotype" pitchFamily="18" charset="0"/>
              </a:rPr>
              <a:t> = 2</a:t>
            </a:r>
            <a:r>
              <a:rPr lang="ru-RU" sz="2400" b="1" i="1" baseline="30000">
                <a:latin typeface="Palatino Linotype" pitchFamily="18" charset="0"/>
              </a:rPr>
              <a:t>5 </a:t>
            </a:r>
            <a:r>
              <a:rPr lang="ru-RU" sz="2400" b="1" i="1">
                <a:latin typeface="Palatino Linotype" pitchFamily="18" charset="0"/>
              </a:rPr>
              <a:t>= 32</a:t>
            </a:r>
          </a:p>
          <a:p>
            <a:pPr marL="533400" indent="-533400">
              <a:buFont typeface="Wingdings" pitchFamily="2" charset="2"/>
              <a:buNone/>
            </a:pPr>
            <a:endParaRPr lang="ru-RU" sz="2400" b="1" i="1">
              <a:latin typeface="Palatino Linotype" pitchFamily="18" charset="0"/>
            </a:endParaRPr>
          </a:p>
          <a:p>
            <a:pPr marL="533400" indent="-533400">
              <a:spcBef>
                <a:spcPct val="0"/>
              </a:spcBef>
              <a:buClrTx/>
              <a:buFontTx/>
              <a:buNone/>
            </a:pPr>
            <a:r>
              <a:rPr lang="ru-RU" sz="1800" b="1" i="1">
                <a:latin typeface="Palatino Linotype" pitchFamily="18" charset="0"/>
              </a:rPr>
              <a:t>Ответ: скорость реакции возрастёт в 32 раза</a:t>
            </a:r>
          </a:p>
          <a:p>
            <a:pPr marL="533400" indent="-533400">
              <a:buFont typeface="Wingdings" pitchFamily="2" charset="2"/>
              <a:buNone/>
            </a:pPr>
            <a:endParaRPr lang="el-GR" sz="2400" i="1" baseline="30000">
              <a:latin typeface="Palatino Linotype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400" i="1">
              <a:latin typeface="Palatino Linotype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      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04825" y="260350"/>
            <a:ext cx="788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5. Во сколько раз увеличится скорость химической реакции при повышении температуры от 300</a:t>
            </a:r>
            <a:r>
              <a:rPr lang="en-US" b="1"/>
              <a:t>°</a:t>
            </a:r>
            <a:r>
              <a:rPr lang="ru-RU" b="1"/>
              <a:t> до 350 °С, если температурный коэффициент равен 2?</a:t>
            </a:r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1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300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350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  <a:endParaRPr lang="ru-RU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1800" b="1" i="1">
                <a:latin typeface="Palatino Linotype" pitchFamily="18" charset="0"/>
              </a:rPr>
              <a:t>γ</a:t>
            </a:r>
            <a:r>
              <a:rPr lang="ru-RU" sz="1800" b="1" i="1">
                <a:latin typeface="Palatino Linotype" pitchFamily="18" charset="0"/>
              </a:rPr>
              <a:t> = 2</a:t>
            </a:r>
            <a:endParaRPr lang="el-GR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2339975" y="17732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395288" y="32845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222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2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2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2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856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6. Реакция при 50 °С протекает за 2 мин 15 с. За какое время закончится эта реакция при </a:t>
            </a:r>
            <a:r>
              <a:rPr lang="el-GR" b="1"/>
              <a:t>τ</a:t>
            </a:r>
            <a:r>
              <a:rPr lang="ru-RU" b="1"/>
              <a:t> = 70 °C, если температурный коэффициент равен 3? 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067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1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50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Palatino Linotype" pitchFamily="18" charset="0"/>
              </a:rPr>
              <a:t>∆t</a:t>
            </a:r>
            <a:r>
              <a:rPr lang="ru-RU" sz="2400" b="1" i="1" baseline="-25000">
                <a:latin typeface="Palatino Linotype" pitchFamily="18" charset="0"/>
              </a:rPr>
              <a:t>1 </a:t>
            </a:r>
            <a:r>
              <a:rPr lang="ru-RU" sz="2400" b="1" i="1">
                <a:latin typeface="Palatino Linotype" pitchFamily="18" charset="0"/>
              </a:rPr>
              <a:t>= 2,25 мин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70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  <a:endParaRPr lang="ru-RU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1800" b="1" i="1">
                <a:latin typeface="Palatino Linotype" pitchFamily="18" charset="0"/>
              </a:rPr>
              <a:t>γ</a:t>
            </a:r>
            <a:r>
              <a:rPr lang="ru-RU" sz="1800" b="1" i="1">
                <a:latin typeface="Palatino Linotype" pitchFamily="18" charset="0"/>
              </a:rPr>
              <a:t> = 3</a:t>
            </a:r>
            <a:endParaRPr lang="el-GR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∆</a:t>
            </a:r>
            <a:r>
              <a:rPr lang="en-US" sz="2400" b="1" i="1">
                <a:latin typeface="Palatino Linotype" pitchFamily="18" charset="0"/>
              </a:rPr>
              <a:t>t</a:t>
            </a:r>
            <a:r>
              <a:rPr lang="ru-RU" sz="2400" b="1" i="1" baseline="-25000">
                <a:latin typeface="Palatino Linotype" pitchFamily="18" charset="0"/>
              </a:rPr>
              <a:t>2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2426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916238" y="1600200"/>
            <a:ext cx="5770562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1) Находим, во сколько раз возрастёт скорость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реакции при повышении температуры с 50</a:t>
            </a:r>
            <a:r>
              <a:rPr lang="en-US" sz="2000" baseline="30000">
                <a:latin typeface="Palatino Linotype" pitchFamily="18" charset="0"/>
                <a:cs typeface="Arial" charset="0"/>
              </a:rPr>
              <a:t>°</a:t>
            </a:r>
            <a:r>
              <a:rPr lang="ru-RU" sz="2000">
                <a:latin typeface="Palatino Linotype" pitchFamily="18" charset="0"/>
                <a:cs typeface="Arial" charset="0"/>
              </a:rPr>
              <a:t>С</a:t>
            </a:r>
            <a:r>
              <a:rPr lang="ru-RU" sz="2000">
                <a:latin typeface="Palatino Linotype" pitchFamily="18" charset="0"/>
              </a:rPr>
              <a:t>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до 70</a:t>
            </a:r>
            <a:r>
              <a:rPr lang="en-US" sz="2000" baseline="30000">
                <a:latin typeface="Palatino Linotype" pitchFamily="18" charset="0"/>
                <a:cs typeface="Arial" charset="0"/>
              </a:rPr>
              <a:t>°</a:t>
            </a:r>
            <a:r>
              <a:rPr lang="ru-RU" sz="2000">
                <a:latin typeface="Palatino Linotype" pitchFamily="18" charset="0"/>
                <a:cs typeface="Arial" charset="0"/>
              </a:rPr>
              <a:t>С: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el-GR" sz="2400" b="1" i="1" baseline="-25000">
                <a:latin typeface="Palatino Linotype" pitchFamily="18" charset="0"/>
              </a:rPr>
              <a:t>τ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el-GR" sz="2400" b="1" i="1" baseline="-25000">
                <a:latin typeface="Palatino Linotype" pitchFamily="18" charset="0"/>
              </a:rPr>
              <a:t>τ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 =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el-GR" sz="2400" b="1" i="1" baseline="30000">
                <a:latin typeface="Palatino Linotype" pitchFamily="18" charset="0"/>
              </a:rPr>
              <a:t>∆</a:t>
            </a:r>
            <a:r>
              <a:rPr lang="en-US" sz="2400" b="1" i="1" baseline="30000">
                <a:latin typeface="Palatino Linotype" pitchFamily="18" charset="0"/>
              </a:rPr>
              <a:t>t</a:t>
            </a:r>
            <a:r>
              <a:rPr lang="ru-RU" sz="2400" b="1" i="1" baseline="30000">
                <a:latin typeface="Palatino Linotype" pitchFamily="18" charset="0"/>
              </a:rPr>
              <a:t>/10 </a:t>
            </a:r>
            <a:r>
              <a:rPr lang="ru-RU" sz="2400" b="1" i="1">
                <a:latin typeface="Palatino Linotype" pitchFamily="18" charset="0"/>
              </a:rPr>
              <a:t>= 3</a:t>
            </a:r>
            <a:r>
              <a:rPr lang="ru-RU" sz="2400" b="1" i="1" baseline="30000">
                <a:latin typeface="Palatino Linotype" pitchFamily="18" charset="0"/>
              </a:rPr>
              <a:t>(70-50)/10</a:t>
            </a:r>
            <a:r>
              <a:rPr lang="ru-RU" sz="2400" b="1" i="1">
                <a:latin typeface="Palatino Linotype" pitchFamily="18" charset="0"/>
              </a:rPr>
              <a:t> = 3</a:t>
            </a:r>
            <a:r>
              <a:rPr lang="ru-RU" sz="2400" b="1" i="1" baseline="30000">
                <a:latin typeface="Palatino Linotype" pitchFamily="18" charset="0"/>
              </a:rPr>
              <a:t>2 </a:t>
            </a:r>
            <a:r>
              <a:rPr lang="ru-RU" sz="2400" b="1" i="1">
                <a:latin typeface="Palatino Linotype" pitchFamily="18" charset="0"/>
              </a:rPr>
              <a:t>= 9 (раз)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2) Находим время, за которое закончится эта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реакция при температуре 70</a:t>
            </a:r>
            <a:r>
              <a:rPr lang="en-US" sz="2000">
                <a:latin typeface="Palatino Linotype" pitchFamily="18" charset="0"/>
              </a:rPr>
              <a:t>°</a:t>
            </a:r>
            <a:r>
              <a:rPr lang="ru-RU" sz="2000">
                <a:latin typeface="Palatino Linotype" pitchFamily="18" charset="0"/>
              </a:rPr>
              <a:t>С: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  </a:t>
            </a:r>
            <a:r>
              <a:rPr lang="ru-RU" sz="2400">
                <a:latin typeface="Palatino Linotype" pitchFamily="18" charset="0"/>
              </a:rPr>
              <a:t>∆</a:t>
            </a:r>
            <a:r>
              <a:rPr lang="en-US" sz="2400" b="1" i="1">
                <a:latin typeface="Palatino Linotype" pitchFamily="18" charset="0"/>
              </a:rPr>
              <a:t>t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 = 2,25мин : 9 = 0,25мин (15с)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>
              <a:latin typeface="Palatino Linotype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1800" b="1" i="1">
                <a:latin typeface="Palatino Linotype" pitchFamily="18" charset="0"/>
              </a:rPr>
              <a:t>Ответ: реакция закончится за 15 секунд.</a:t>
            </a:r>
            <a:endParaRPr lang="ru-RU" sz="2000">
              <a:latin typeface="Palatino Linotype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  <a:cs typeface="Arial" charset="0"/>
              </a:rPr>
              <a:t>       </a:t>
            </a:r>
            <a:endParaRPr lang="en-US" sz="2000">
              <a:latin typeface="Palatino Linotype" pitchFamily="18" charset="0"/>
              <a:cs typeface="Arial" charset="0"/>
            </a:endParaRP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484438" y="177323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395288" y="37163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4268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4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4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4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4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4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7. Скорость реакции при охлаждении от 80</a:t>
            </a:r>
            <a:r>
              <a:rPr lang="en-US" b="1"/>
              <a:t>°</a:t>
            </a:r>
            <a:r>
              <a:rPr lang="ru-RU" b="1"/>
              <a:t> до 60 °С уменьшилась в 4 раза. Найти температурный коэффициент скорости реакции. </a:t>
            </a:r>
            <a:endParaRPr lang="ru-RU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1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80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  <a:endParaRPr lang="en-US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sz="2400" b="1" i="1">
                <a:latin typeface="Palatino Linotype" pitchFamily="18" charset="0"/>
              </a:rPr>
              <a:t>τ</a:t>
            </a:r>
            <a:r>
              <a:rPr lang="en-US" sz="2400" b="1" i="1" baseline="-25000">
                <a:latin typeface="Palatino Linotype" pitchFamily="18" charset="0"/>
              </a:rPr>
              <a:t>2</a:t>
            </a:r>
            <a:r>
              <a:rPr lang="ru-RU" sz="2400" b="1" i="1" baseline="-25000">
                <a:latin typeface="Palatino Linotype" pitchFamily="18" charset="0"/>
              </a:rPr>
              <a:t> </a:t>
            </a:r>
            <a:r>
              <a:rPr lang="en-US" sz="2400" b="1" i="1">
                <a:latin typeface="Palatino Linotype" pitchFamily="18" charset="0"/>
              </a:rPr>
              <a:t>=</a:t>
            </a:r>
            <a:r>
              <a:rPr lang="ru-RU" sz="2400" b="1" i="1">
                <a:latin typeface="Palatino Linotype" pitchFamily="18" charset="0"/>
              </a:rPr>
              <a:t> 60</a:t>
            </a:r>
            <a:r>
              <a:rPr lang="en-US" sz="2400" b="1" i="1">
                <a:latin typeface="Palatino Linotype" pitchFamily="18" charset="0"/>
              </a:rPr>
              <a:t>°</a:t>
            </a:r>
            <a:r>
              <a:rPr lang="ru-RU" sz="2400" b="1" i="1">
                <a:latin typeface="Palatino Linotype" pitchFamily="18" charset="0"/>
              </a:rPr>
              <a:t>С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 </a:t>
            </a:r>
            <a:r>
              <a:rPr lang="ru-RU" sz="2400" b="1" i="1">
                <a:latin typeface="Palatino Linotype" pitchFamily="18" charset="0"/>
              </a:rPr>
              <a:t>= 4</a:t>
            </a:r>
            <a:endParaRPr lang="el-GR" sz="18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Palatino Linotype" pitchFamily="18" charset="0"/>
              </a:rPr>
              <a:t>Найти: </a:t>
            </a:r>
            <a:r>
              <a:rPr lang="el-GR" sz="1800" b="1" i="1">
                <a:latin typeface="Palatino Linotype" pitchFamily="18" charset="0"/>
              </a:rPr>
              <a:t>γ</a:t>
            </a:r>
            <a:r>
              <a:rPr lang="ru-RU" sz="1800" b="1" i="1">
                <a:latin typeface="Palatino Linotype" pitchFamily="18" charset="0"/>
              </a:rPr>
              <a:t>   </a:t>
            </a:r>
            <a:endParaRPr lang="ru-RU" sz="2400" b="1" i="1" baseline="-2500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1600200"/>
            <a:ext cx="613092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Найдём отношение скоростей реакций: 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       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2</a:t>
            </a:r>
            <a:r>
              <a:rPr lang="ru-RU" sz="2400" b="1" i="1">
                <a:latin typeface="Palatino Linotype" pitchFamily="18" charset="0"/>
              </a:rPr>
              <a:t>/</a:t>
            </a:r>
            <a:r>
              <a:rPr lang="en-US" sz="2400" b="1" i="1">
                <a:latin typeface="Palatino Linotype" pitchFamily="18" charset="0"/>
              </a:rPr>
              <a:t>v</a:t>
            </a:r>
            <a:r>
              <a:rPr lang="ru-RU" sz="2400" b="1" i="1" baseline="-25000">
                <a:latin typeface="Palatino Linotype" pitchFamily="18" charset="0"/>
              </a:rPr>
              <a:t>1</a:t>
            </a:r>
            <a:r>
              <a:rPr lang="ru-RU" sz="2400" b="1" i="1">
                <a:latin typeface="Palatino Linotype" pitchFamily="18" charset="0"/>
              </a:rPr>
              <a:t> =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el-GR" sz="2400" b="1" i="1" baseline="30000">
                <a:latin typeface="Palatino Linotype" pitchFamily="18" charset="0"/>
              </a:rPr>
              <a:t>∆τ</a:t>
            </a:r>
            <a:r>
              <a:rPr lang="ru-RU" sz="2400" b="1" i="1" baseline="30000">
                <a:latin typeface="Palatino Linotype" pitchFamily="18" charset="0"/>
              </a:rPr>
              <a:t>/10 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latin typeface="Palatino Linotype" pitchFamily="18" charset="0"/>
              </a:rPr>
              <a:t>Составим и решим уравнение: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        4 =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ru-RU" sz="2400" b="1" i="1" baseline="30000">
                <a:latin typeface="Palatino Linotype" pitchFamily="18" charset="0"/>
              </a:rPr>
              <a:t>(80</a:t>
            </a:r>
            <a:r>
              <a:rPr lang="en-US" sz="2400" b="1" i="1" baseline="30000">
                <a:latin typeface="Palatino Linotype" pitchFamily="18" charset="0"/>
              </a:rPr>
              <a:t>°</a:t>
            </a:r>
            <a:r>
              <a:rPr lang="ru-RU" sz="2400" b="1" i="1" baseline="30000">
                <a:latin typeface="Palatino Linotype" pitchFamily="18" charset="0"/>
              </a:rPr>
              <a:t>-60</a:t>
            </a:r>
            <a:r>
              <a:rPr lang="en-US" sz="2400" b="1" i="1" baseline="30000">
                <a:latin typeface="Palatino Linotype" pitchFamily="18" charset="0"/>
              </a:rPr>
              <a:t>°</a:t>
            </a:r>
            <a:r>
              <a:rPr lang="ru-RU" sz="2400" b="1" i="1" baseline="30000">
                <a:latin typeface="Palatino Linotype" pitchFamily="18" charset="0"/>
              </a:rPr>
              <a:t>)/10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        4 =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ru-RU" sz="2400" b="1" i="1" baseline="30000">
                <a:latin typeface="Palatino Linotype" pitchFamily="18" charset="0"/>
              </a:rPr>
              <a:t>2</a:t>
            </a:r>
            <a:endParaRPr lang="ru-RU" sz="24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Palatino Linotype" pitchFamily="18" charset="0"/>
              </a:rPr>
              <a:t>        </a:t>
            </a:r>
            <a:r>
              <a:rPr lang="el-GR" sz="2400" b="1" i="1">
                <a:latin typeface="Palatino Linotype" pitchFamily="18" charset="0"/>
              </a:rPr>
              <a:t>γ</a:t>
            </a:r>
            <a:r>
              <a:rPr lang="ru-RU" sz="2400" b="1" i="1">
                <a:latin typeface="Palatino Linotype" pitchFamily="18" charset="0"/>
              </a:rPr>
              <a:t> = 2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 i="1">
                <a:latin typeface="Palatino Linotype" pitchFamily="18" charset="0"/>
              </a:rPr>
              <a:t>Ответ: температурный коэффициент равен 2.</a:t>
            </a:r>
            <a:endParaRPr lang="ru-RU" sz="200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2051050" y="18446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323850" y="33575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733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7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7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7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781300"/>
            <a:ext cx="8713788" cy="2773363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График, отражающий зависимость скорости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реакции оксида меди (</a:t>
            </a:r>
            <a:r>
              <a:rPr lang="en-US">
                <a:latin typeface="Palatino Linotype" pitchFamily="18" charset="0"/>
              </a:rPr>
              <a:t>II</a:t>
            </a:r>
            <a:r>
              <a:rPr lang="ru-RU">
                <a:latin typeface="Palatino Linotype" pitchFamily="18" charset="0"/>
              </a:rPr>
              <a:t>) и соляной кислоты от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температуры: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1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2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3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4</a:t>
            </a:r>
          </a:p>
        </p:txBody>
      </p:sp>
      <p:sp>
        <p:nvSpPr>
          <p:cNvPr id="203786" name="WordArt 10"/>
          <p:cNvSpPr>
            <a:spLocks noChangeArrowheads="1" noChangeShapeType="1" noTextEdit="1"/>
          </p:cNvSpPr>
          <p:nvPr/>
        </p:nvSpPr>
        <p:spPr bwMode="auto">
          <a:xfrm>
            <a:off x="3924300" y="260350"/>
            <a:ext cx="9350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Тест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№1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1331913" y="299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03826" name="Group 50"/>
          <p:cNvGrpSpPr>
            <a:grpSpLocks/>
          </p:cNvGrpSpPr>
          <p:nvPr/>
        </p:nvGrpSpPr>
        <p:grpSpPr bwMode="auto">
          <a:xfrm>
            <a:off x="2051050" y="1484313"/>
            <a:ext cx="1368425" cy="1454150"/>
            <a:chOff x="1292" y="935"/>
            <a:chExt cx="862" cy="916"/>
          </a:xfrm>
        </p:grpSpPr>
        <p:grpSp>
          <p:nvGrpSpPr>
            <p:cNvPr id="203796" name="Group 20"/>
            <p:cNvGrpSpPr>
              <a:grpSpLocks/>
            </p:cNvGrpSpPr>
            <p:nvPr/>
          </p:nvGrpSpPr>
          <p:grpSpPr bwMode="auto">
            <a:xfrm>
              <a:off x="1292" y="935"/>
              <a:ext cx="862" cy="916"/>
              <a:chOff x="158" y="1067"/>
              <a:chExt cx="862" cy="916"/>
            </a:xfrm>
          </p:grpSpPr>
          <p:grpSp>
            <p:nvGrpSpPr>
              <p:cNvPr id="203797" name="Group 21"/>
              <p:cNvGrpSpPr>
                <a:grpSpLocks/>
              </p:cNvGrpSpPr>
              <p:nvPr/>
            </p:nvGrpSpPr>
            <p:grpSpPr bwMode="auto">
              <a:xfrm>
                <a:off x="385" y="1162"/>
                <a:ext cx="590" cy="635"/>
                <a:chOff x="385" y="1162"/>
                <a:chExt cx="590" cy="635"/>
              </a:xfrm>
            </p:grpSpPr>
            <p:sp>
              <p:nvSpPr>
                <p:cNvPr id="20379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85" y="1162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799" name="Line 23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3800" name="Text Box 24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1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υ</a:t>
                </a:r>
              </a:p>
            </p:txBody>
          </p:sp>
          <p:sp>
            <p:nvSpPr>
              <p:cNvPr id="203801" name="Text Box 25"/>
              <p:cNvSpPr txBox="1">
                <a:spLocks noChangeArrowheads="1"/>
              </p:cNvSpPr>
              <p:nvPr/>
            </p:nvSpPr>
            <p:spPr bwMode="auto">
              <a:xfrm>
                <a:off x="793" y="1752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τ</a:t>
                </a:r>
              </a:p>
            </p:txBody>
          </p:sp>
        </p:grpSp>
        <p:sp>
          <p:nvSpPr>
            <p:cNvPr id="203814" name="Line 38"/>
            <p:cNvSpPr>
              <a:spLocks noChangeShapeType="1"/>
            </p:cNvSpPr>
            <p:nvPr/>
          </p:nvSpPr>
          <p:spPr bwMode="auto">
            <a:xfrm>
              <a:off x="1519" y="1207"/>
              <a:ext cx="27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3828" name="Group 52"/>
          <p:cNvGrpSpPr>
            <a:grpSpLocks/>
          </p:cNvGrpSpPr>
          <p:nvPr/>
        </p:nvGrpSpPr>
        <p:grpSpPr bwMode="auto">
          <a:xfrm>
            <a:off x="5364163" y="1484313"/>
            <a:ext cx="1368425" cy="1454150"/>
            <a:chOff x="3379" y="935"/>
            <a:chExt cx="862" cy="916"/>
          </a:xfrm>
        </p:grpSpPr>
        <p:grpSp>
          <p:nvGrpSpPr>
            <p:cNvPr id="203808" name="Group 32"/>
            <p:cNvGrpSpPr>
              <a:grpSpLocks/>
            </p:cNvGrpSpPr>
            <p:nvPr/>
          </p:nvGrpSpPr>
          <p:grpSpPr bwMode="auto">
            <a:xfrm>
              <a:off x="3379" y="935"/>
              <a:ext cx="862" cy="916"/>
              <a:chOff x="158" y="1067"/>
              <a:chExt cx="862" cy="916"/>
            </a:xfrm>
          </p:grpSpPr>
          <p:grpSp>
            <p:nvGrpSpPr>
              <p:cNvPr id="203809" name="Group 33"/>
              <p:cNvGrpSpPr>
                <a:grpSpLocks/>
              </p:cNvGrpSpPr>
              <p:nvPr/>
            </p:nvGrpSpPr>
            <p:grpSpPr bwMode="auto">
              <a:xfrm>
                <a:off x="385" y="1162"/>
                <a:ext cx="590" cy="635"/>
                <a:chOff x="385" y="1162"/>
                <a:chExt cx="590" cy="635"/>
              </a:xfrm>
            </p:grpSpPr>
            <p:sp>
              <p:nvSpPr>
                <p:cNvPr id="20381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85" y="1162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811" name="Line 35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3812" name="Text Box 36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1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υ</a:t>
                </a:r>
              </a:p>
            </p:txBody>
          </p:sp>
          <p:sp>
            <p:nvSpPr>
              <p:cNvPr id="203813" name="Text Box 37"/>
              <p:cNvSpPr txBox="1">
                <a:spLocks noChangeArrowheads="1"/>
              </p:cNvSpPr>
              <p:nvPr/>
            </p:nvSpPr>
            <p:spPr bwMode="auto">
              <a:xfrm>
                <a:off x="793" y="1752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τ</a:t>
                </a:r>
              </a:p>
            </p:txBody>
          </p:sp>
        </p:grpSp>
        <p:sp>
          <p:nvSpPr>
            <p:cNvPr id="203815" name="Line 39"/>
            <p:cNvSpPr>
              <a:spLocks noChangeShapeType="1"/>
            </p:cNvSpPr>
            <p:nvPr/>
          </p:nvSpPr>
          <p:spPr bwMode="auto">
            <a:xfrm>
              <a:off x="3606" y="148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3827" name="Group 51"/>
          <p:cNvGrpSpPr>
            <a:grpSpLocks/>
          </p:cNvGrpSpPr>
          <p:nvPr/>
        </p:nvGrpSpPr>
        <p:grpSpPr bwMode="auto">
          <a:xfrm>
            <a:off x="3779838" y="1484313"/>
            <a:ext cx="1368425" cy="1454150"/>
            <a:chOff x="2381" y="935"/>
            <a:chExt cx="862" cy="916"/>
          </a:xfrm>
        </p:grpSpPr>
        <p:grpSp>
          <p:nvGrpSpPr>
            <p:cNvPr id="203802" name="Group 26"/>
            <p:cNvGrpSpPr>
              <a:grpSpLocks/>
            </p:cNvGrpSpPr>
            <p:nvPr/>
          </p:nvGrpSpPr>
          <p:grpSpPr bwMode="auto">
            <a:xfrm>
              <a:off x="2381" y="935"/>
              <a:ext cx="862" cy="916"/>
              <a:chOff x="158" y="1067"/>
              <a:chExt cx="862" cy="916"/>
            </a:xfrm>
          </p:grpSpPr>
          <p:grpSp>
            <p:nvGrpSpPr>
              <p:cNvPr id="203803" name="Group 27"/>
              <p:cNvGrpSpPr>
                <a:grpSpLocks/>
              </p:cNvGrpSpPr>
              <p:nvPr/>
            </p:nvGrpSpPr>
            <p:grpSpPr bwMode="auto">
              <a:xfrm>
                <a:off x="385" y="1162"/>
                <a:ext cx="590" cy="635"/>
                <a:chOff x="385" y="1162"/>
                <a:chExt cx="590" cy="635"/>
              </a:xfrm>
            </p:grpSpPr>
            <p:sp>
              <p:nvSpPr>
                <p:cNvPr id="2038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85" y="1162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805" name="Line 29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3806" name="Text Box 30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1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υ</a:t>
                </a:r>
              </a:p>
            </p:txBody>
          </p:sp>
          <p:sp>
            <p:nvSpPr>
              <p:cNvPr id="203807" name="Text Box 31"/>
              <p:cNvSpPr txBox="1">
                <a:spLocks noChangeArrowheads="1"/>
              </p:cNvSpPr>
              <p:nvPr/>
            </p:nvSpPr>
            <p:spPr bwMode="auto">
              <a:xfrm>
                <a:off x="793" y="1752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τ</a:t>
                </a:r>
              </a:p>
            </p:txBody>
          </p:sp>
        </p:grpSp>
        <p:sp>
          <p:nvSpPr>
            <p:cNvPr id="203817" name="Freeform 41"/>
            <p:cNvSpPr>
              <a:spLocks/>
            </p:cNvSpPr>
            <p:nvPr/>
          </p:nvSpPr>
          <p:spPr bwMode="auto">
            <a:xfrm rot="-137121">
              <a:off x="2699" y="1117"/>
              <a:ext cx="362" cy="5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99"/>
                </a:cxn>
                <a:cxn ang="0">
                  <a:pos x="362" y="46"/>
                </a:cxn>
              </a:cxnLst>
              <a:rect l="0" t="0" r="r" b="b"/>
              <a:pathLst>
                <a:path w="362" h="507">
                  <a:moveTo>
                    <a:pt x="0" y="0"/>
                  </a:moveTo>
                  <a:cubicBezTo>
                    <a:pt x="38" y="245"/>
                    <a:pt x="76" y="491"/>
                    <a:pt x="136" y="499"/>
                  </a:cubicBezTo>
                  <a:cubicBezTo>
                    <a:pt x="196" y="507"/>
                    <a:pt x="279" y="276"/>
                    <a:pt x="362" y="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3820" name="Group 44"/>
          <p:cNvGrpSpPr>
            <a:grpSpLocks/>
          </p:cNvGrpSpPr>
          <p:nvPr/>
        </p:nvGrpSpPr>
        <p:grpSpPr bwMode="auto">
          <a:xfrm>
            <a:off x="250825" y="1484313"/>
            <a:ext cx="1368425" cy="1454150"/>
            <a:chOff x="158" y="1067"/>
            <a:chExt cx="862" cy="916"/>
          </a:xfrm>
        </p:grpSpPr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58" y="1067"/>
              <a:ext cx="862" cy="916"/>
              <a:chOff x="158" y="1067"/>
              <a:chExt cx="862" cy="916"/>
            </a:xfrm>
          </p:grpSpPr>
          <p:grpSp>
            <p:nvGrpSpPr>
              <p:cNvPr id="203791" name="Group 15"/>
              <p:cNvGrpSpPr>
                <a:grpSpLocks/>
              </p:cNvGrpSpPr>
              <p:nvPr/>
            </p:nvGrpSpPr>
            <p:grpSpPr bwMode="auto">
              <a:xfrm>
                <a:off x="385" y="1162"/>
                <a:ext cx="590" cy="635"/>
                <a:chOff x="385" y="1162"/>
                <a:chExt cx="590" cy="635"/>
              </a:xfrm>
            </p:grpSpPr>
            <p:sp>
              <p:nvSpPr>
                <p:cNvPr id="20378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85" y="1162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790" name="Line 14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3792" name="Text Box 16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1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υ</a:t>
                </a:r>
              </a:p>
            </p:txBody>
          </p:sp>
          <p:sp>
            <p:nvSpPr>
              <p:cNvPr id="203793" name="Text Box 17"/>
              <p:cNvSpPr txBox="1">
                <a:spLocks noChangeArrowheads="1"/>
              </p:cNvSpPr>
              <p:nvPr/>
            </p:nvSpPr>
            <p:spPr bwMode="auto">
              <a:xfrm>
                <a:off x="793" y="1752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τ</a:t>
                </a:r>
              </a:p>
            </p:txBody>
          </p:sp>
        </p:grpSp>
        <p:sp>
          <p:nvSpPr>
            <p:cNvPr id="203818" name="Freeform 42"/>
            <p:cNvSpPr>
              <a:spLocks/>
            </p:cNvSpPr>
            <p:nvPr/>
          </p:nvSpPr>
          <p:spPr bwMode="auto">
            <a:xfrm rot="-137121">
              <a:off x="249" y="1253"/>
              <a:ext cx="362" cy="5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99"/>
                </a:cxn>
                <a:cxn ang="0">
                  <a:pos x="362" y="46"/>
                </a:cxn>
              </a:cxnLst>
              <a:rect l="0" t="0" r="r" b="b"/>
              <a:pathLst>
                <a:path w="362" h="507">
                  <a:moveTo>
                    <a:pt x="0" y="0"/>
                  </a:moveTo>
                  <a:cubicBezTo>
                    <a:pt x="38" y="245"/>
                    <a:pt x="76" y="491"/>
                    <a:pt x="136" y="499"/>
                  </a:cubicBezTo>
                  <a:cubicBezTo>
                    <a:pt x="196" y="507"/>
                    <a:pt x="279" y="276"/>
                    <a:pt x="362" y="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819" name="Rectangle 43"/>
            <p:cNvSpPr>
              <a:spLocks noChangeArrowheads="1"/>
            </p:cNvSpPr>
            <p:nvPr/>
          </p:nvSpPr>
          <p:spPr bwMode="auto">
            <a:xfrm>
              <a:off x="158" y="1253"/>
              <a:ext cx="227" cy="5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3821" name="Text Box 45"/>
          <p:cNvSpPr txBox="1">
            <a:spLocks noChangeArrowheads="1"/>
          </p:cNvSpPr>
          <p:nvPr/>
        </p:nvSpPr>
        <p:spPr bwMode="auto">
          <a:xfrm>
            <a:off x="539750" y="11969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1)</a:t>
            </a: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2268538" y="11969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2)</a:t>
            </a: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>
            <a:off x="3924300" y="11969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3)</a:t>
            </a: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>
            <a:off x="5435600" y="11969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3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3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3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3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03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№2</a:t>
            </a:r>
          </a:p>
        </p:txBody>
      </p:sp>
      <p:sp>
        <p:nvSpPr>
          <p:cNvPr id="2314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Какой из факторов </a:t>
            </a:r>
            <a:r>
              <a:rPr lang="ru-RU" b="1">
                <a:latin typeface="Palatino Linotype" pitchFamily="18" charset="0"/>
              </a:rPr>
              <a:t>не оказывает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влияния на скорость химической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реакции в растворах: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концентрация веществ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использование катализатора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использование ингибитора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объём реакционного сосуда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На скорость химической реакции между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раствором серной кислоты и железом </a:t>
            </a:r>
            <a:r>
              <a:rPr lang="ru-RU" b="1">
                <a:latin typeface="Palatino Linotype" pitchFamily="18" charset="0"/>
              </a:rPr>
              <a:t>не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>
                <a:latin typeface="Palatino Linotype" pitchFamily="18" charset="0"/>
              </a:rPr>
              <a:t>оказывает</a:t>
            </a:r>
            <a:r>
              <a:rPr lang="ru-RU">
                <a:latin typeface="Palatino Linotype" pitchFamily="18" charset="0"/>
              </a:rPr>
              <a:t> влияния: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концентрация кислоты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измельчение железа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температура реакционной смеси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увеличение давления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Во сколько раз изменится скорость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элементарной реакции 2А + В = А</a:t>
            </a:r>
            <a:r>
              <a:rPr lang="ru-RU" baseline="-25000">
                <a:latin typeface="Palatino Linotype" pitchFamily="18" charset="0"/>
              </a:rPr>
              <a:t>2</a:t>
            </a:r>
            <a:r>
              <a:rPr lang="ru-RU">
                <a:latin typeface="Palatino Linotype" pitchFamily="18" charset="0"/>
              </a:rPr>
              <a:t>В, если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концентрацию вещества В уменьшить в 2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раза: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увеличится в 4 раза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уменьшится в 2 раза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уменьшится в 4 раза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увеличится в 2 раза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860800"/>
            <a:ext cx="3722688" cy="27924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Химическая кинетика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123950"/>
            <a:ext cx="8713788" cy="720725"/>
          </a:xfrm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CC9900"/>
                </a:solidFill>
                <a:latin typeface="Palatino Linotype" pitchFamily="18" charset="0"/>
              </a:rPr>
              <a:t>- это раздел химии, который изучает скорости химических реакций, их зависимость от различных факторов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23850" y="2349500"/>
            <a:ext cx="867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50825" y="1798638"/>
            <a:ext cx="87137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Быстрые химические процессы</a:t>
            </a:r>
            <a:r>
              <a:rPr lang="ru-RU"/>
              <a:t>: взрывы, ионные реакции в растворах, передача нервного импульса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1915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005263"/>
            <a:ext cx="4032250" cy="2630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150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17775"/>
            <a:ext cx="3600450" cy="26400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513" name="Line 25"/>
          <p:cNvSpPr>
            <a:spLocks noChangeShapeType="1"/>
          </p:cNvSpPr>
          <p:nvPr/>
        </p:nvSpPr>
        <p:spPr bwMode="auto">
          <a:xfrm>
            <a:off x="4356100" y="6742113"/>
            <a:ext cx="6477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Как повлияет на скорость элементарной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реакции А + В = АВ увеличение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концентрации вещества А в 3 раза: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скорость увеличится в 3 раза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скорость уменьшится в 9 раз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скорость уменьшится в 3 раза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скорость не изменится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Быстрее при комнатной температуре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будет протекать реакция между 10%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раствором соляной кислоты и: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цинком в гранулах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большим куском цинка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цинком, покрытым медью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цинком в порошке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В течение одной минуты выделится</a:t>
            </a:r>
            <a:endParaRPr lang="en-US">
              <a:latin typeface="Palatino Linotype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 больше водорода, если для реакции</a:t>
            </a:r>
            <a:endParaRPr lang="en-US">
              <a:latin typeface="Palatino Linotype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 использовать: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>
                <a:latin typeface="Palatino Linotype" pitchFamily="18" charset="0"/>
              </a:rPr>
              <a:t>Zn</a:t>
            </a:r>
            <a:r>
              <a:rPr lang="ru-RU" sz="2800">
                <a:latin typeface="Palatino Linotype" pitchFamily="18" charset="0"/>
              </a:rPr>
              <a:t>(гранулы)</a:t>
            </a:r>
            <a:r>
              <a:rPr lang="ru-RU">
                <a:latin typeface="Palatino Linotype" pitchFamily="18" charset="0"/>
              </a:rPr>
              <a:t> </a:t>
            </a:r>
            <a:r>
              <a:rPr lang="ru-RU" sz="2800"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CH</a:t>
            </a:r>
            <a:r>
              <a:rPr lang="en-US" baseline="-25000">
                <a:latin typeface="Palatino Linotype" pitchFamily="18" charset="0"/>
              </a:rPr>
              <a:t>3</a:t>
            </a:r>
            <a:r>
              <a:rPr lang="en-US">
                <a:latin typeface="Palatino Linotype" pitchFamily="18" charset="0"/>
              </a:rPr>
              <a:t>COOH</a:t>
            </a:r>
            <a:r>
              <a:rPr lang="ru-RU" sz="2800">
                <a:latin typeface="Palatino Linotype" pitchFamily="18" charset="0"/>
              </a:rPr>
              <a:t>(10% раствор)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>
                <a:latin typeface="Palatino Linotype" pitchFamily="18" charset="0"/>
              </a:rPr>
              <a:t>Zn</a:t>
            </a:r>
            <a:r>
              <a:rPr lang="ru-RU" sz="2800">
                <a:latin typeface="Palatino Linotype" pitchFamily="18" charset="0"/>
              </a:rPr>
              <a:t>(порошок)</a:t>
            </a:r>
            <a:r>
              <a:rPr lang="ru-RU">
                <a:latin typeface="Palatino Linotype" pitchFamily="18" charset="0"/>
              </a:rPr>
              <a:t> </a:t>
            </a:r>
            <a:r>
              <a:rPr lang="ru-RU" sz="2800"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HCl</a:t>
            </a:r>
            <a:r>
              <a:rPr lang="ru-RU" sz="2800">
                <a:latin typeface="Palatino Linotype" pitchFamily="18" charset="0"/>
              </a:rPr>
              <a:t>(10% раствор)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>
                <a:latin typeface="Palatino Linotype" pitchFamily="18" charset="0"/>
              </a:rPr>
              <a:t>Zn</a:t>
            </a:r>
            <a:r>
              <a:rPr lang="ru-RU" sz="2800">
                <a:latin typeface="Palatino Linotype" pitchFamily="18" charset="0"/>
              </a:rPr>
              <a:t>(гранулы) и</a:t>
            </a:r>
            <a:r>
              <a:rPr lang="ru-RU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HCl</a:t>
            </a:r>
            <a:r>
              <a:rPr lang="ru-RU" sz="2800">
                <a:latin typeface="Palatino Linotype" pitchFamily="18" charset="0"/>
              </a:rPr>
              <a:t>(10% раствор)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>
                <a:latin typeface="Palatino Linotype" pitchFamily="18" charset="0"/>
              </a:rPr>
              <a:t>Zn</a:t>
            </a:r>
            <a:r>
              <a:rPr lang="ru-RU" sz="2800">
                <a:latin typeface="Palatino Linotype" pitchFamily="18" charset="0"/>
              </a:rPr>
              <a:t>(порошок) и</a:t>
            </a:r>
            <a:r>
              <a:rPr lang="ru-RU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CH</a:t>
            </a:r>
            <a:r>
              <a:rPr lang="en-US" baseline="-25000">
                <a:latin typeface="Palatino Linotype" pitchFamily="18" charset="0"/>
              </a:rPr>
              <a:t>3</a:t>
            </a:r>
            <a:r>
              <a:rPr lang="en-US">
                <a:latin typeface="Palatino Linotype" pitchFamily="18" charset="0"/>
              </a:rPr>
              <a:t>COOH</a:t>
            </a:r>
            <a:r>
              <a:rPr lang="ru-RU" sz="2800">
                <a:latin typeface="Palatino Linotype" pitchFamily="18" charset="0"/>
              </a:rPr>
              <a:t>(10% раствор)</a:t>
            </a:r>
          </a:p>
          <a:p>
            <a:pPr marL="609600" indent="-609600">
              <a:buFont typeface="Wingdings" pitchFamily="2" charset="2"/>
              <a:buAutoNum type="arabicParenR"/>
            </a:pPr>
            <a:endParaRPr lang="ru-RU">
              <a:latin typeface="Palatino Linotype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endParaRPr lang="ru-RU">
              <a:latin typeface="Palatino Linotype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endParaRPr lang="ru-RU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2520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При увеличении температуры от 10</a:t>
            </a:r>
            <a:r>
              <a:rPr lang="en-US">
                <a:latin typeface="Palatino Linotype" pitchFamily="18" charset="0"/>
              </a:rPr>
              <a:t>°</a:t>
            </a:r>
            <a:r>
              <a:rPr lang="ru-RU">
                <a:latin typeface="Palatino Linotype" pitchFamily="18" charset="0"/>
              </a:rPr>
              <a:t> до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30</a:t>
            </a:r>
            <a:r>
              <a:rPr lang="en-US">
                <a:latin typeface="Palatino Linotype" pitchFamily="18" charset="0"/>
              </a:rPr>
              <a:t>°</a:t>
            </a:r>
            <a:r>
              <a:rPr lang="ru-RU">
                <a:latin typeface="Palatino Linotype" pitchFamily="18" charset="0"/>
              </a:rPr>
              <a:t> С скорость реакции, температурный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коэффициент которой </a:t>
            </a:r>
            <a:r>
              <a:rPr lang="el-GR">
                <a:latin typeface="Palatino Linotype" pitchFamily="18" charset="0"/>
              </a:rPr>
              <a:t>γ</a:t>
            </a:r>
            <a:r>
              <a:rPr lang="ru-RU">
                <a:latin typeface="Palatino Linotype" pitchFamily="18" charset="0"/>
              </a:rPr>
              <a:t> = 3: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возрастёт в 3 раза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возрастёт в 9 раз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уменьшится в 3 раза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уменьшится в 9 раз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50825" y="328613"/>
            <a:ext cx="250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Задание №8</a:t>
            </a: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Для уменьшения скорости химической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реакции необходимо: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увеличить концентрацию реагирующих веществ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ввести в систему катализатор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повысить температуру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понизить температуру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2592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Скорость химической реакции между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Palatino Linotype" pitchFamily="18" charset="0"/>
              </a:rPr>
              <a:t>медью и азотной кислотой зависит от: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массы меди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объёма кислоты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концентрации кислоты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>
                <a:latin typeface="Palatino Linotype" pitchFamily="18" charset="0"/>
              </a:rPr>
              <a:t>объёма колбы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2881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Задание №10</a:t>
            </a:r>
          </a:p>
        </p:txBody>
      </p:sp>
      <p:sp>
        <p:nvSpPr>
          <p:cNvPr id="24064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  <a:hlinkClick r:id="rId2"/>
              </a:rPr>
              <a:t>http://www.hemi.nsu.ru/ucheb214.htm</a:t>
            </a:r>
            <a:endParaRPr lang="ru-RU" sz="2000">
              <a:latin typeface="Palatino Linotype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  <a:hlinkClick r:id="rId3"/>
              </a:rPr>
              <a:t>http://www.chem.msu.su/rus/teaching/Kinetics-online/welcome.html</a:t>
            </a:r>
            <a:endParaRPr lang="ru-RU" sz="2000">
              <a:latin typeface="Palatino Linotype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О.С.Габриелян. Химия. 11 класс. Базовый уровень.  Учебник для общеобразовательных учебных заведений, М., Дрофа, 2010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И.И.Новошинский, Н.С.Новошинская. Химия. 10 класс. Учебник для общеобразовательных учреждений, М., «ОНИКС 21 век»; «Мир и Образование», 2004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О.С.Габриелян, Г.Г.Лысова, А.Г.Введенская. Настольная книга учителя химии. 11 класс. М., Дрофа. 2004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К.К.Курмашева. Химия в таблицах и схемах. М., «Лист Нью». 2003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Н.Б.Ковалевская. Химия в таблицах и схемах. М., «Издат-школа 2000». 1998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П.А.Оржековский, Н.Н.Богданова, Е.Ю.Васюкова.Химия. Сборник заданий. М.»Эксмо», 2011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>
                <a:latin typeface="Palatino Linotype" pitchFamily="18" charset="0"/>
              </a:rPr>
              <a:t>Фотографии: </a:t>
            </a:r>
            <a:r>
              <a:rPr lang="ru-RU" sz="2000">
                <a:hlinkClick r:id="rId4"/>
              </a:rPr>
              <a:t>http://www.google.ru/</a:t>
            </a:r>
            <a:r>
              <a:rPr lang="ru-RU" sz="2000"/>
              <a:t> </a:t>
            </a:r>
            <a:endParaRPr lang="ru-RU" sz="2000">
              <a:latin typeface="Palatino Linotype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Palatino Linotype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2000">
              <a:latin typeface="Palatino Linotype" pitchFamily="18" charset="0"/>
            </a:endParaRPr>
          </a:p>
        </p:txBody>
      </p:sp>
      <p:sp>
        <p:nvSpPr>
          <p:cNvPr id="199684" name="WordArt 4"/>
          <p:cNvSpPr>
            <a:spLocks noChangeArrowheads="1" noChangeShapeType="1" noTextEdit="1"/>
          </p:cNvSpPr>
          <p:nvPr/>
        </p:nvSpPr>
        <p:spPr bwMode="auto">
          <a:xfrm>
            <a:off x="3419475" y="260350"/>
            <a:ext cx="2343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Литература: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68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73025" y="333375"/>
            <a:ext cx="88201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Медленные химические процессы</a:t>
            </a:r>
            <a:r>
              <a:rPr lang="ru-RU"/>
              <a:t>: коррозия, фотосинтез, биосинтез белка.</a:t>
            </a:r>
          </a:p>
          <a:p>
            <a:pPr algn="ctr">
              <a:spcBef>
                <a:spcPct val="50000"/>
              </a:spcBef>
            </a:pPr>
            <a:r>
              <a:rPr lang="ru-RU"/>
              <a:t>Белки обновляются наполовину за </a:t>
            </a:r>
            <a:r>
              <a:rPr lang="ru-RU" b="1"/>
              <a:t>70</a:t>
            </a:r>
            <a:r>
              <a:rPr lang="ru-RU"/>
              <a:t> суток</a:t>
            </a:r>
          </a:p>
          <a:p>
            <a:pPr algn="ctr">
              <a:spcBef>
                <a:spcPct val="50000"/>
              </a:spcBef>
            </a:pPr>
            <a:r>
              <a:rPr lang="ru-RU"/>
              <a:t>Неорганическая основа костных тканей за </a:t>
            </a:r>
            <a:r>
              <a:rPr lang="ru-RU" b="1"/>
              <a:t>4-7</a:t>
            </a:r>
            <a:r>
              <a:rPr lang="ru-RU"/>
              <a:t> лет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4392613" cy="29495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557338"/>
            <a:ext cx="4121150" cy="29654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005263"/>
            <a:ext cx="4140200" cy="26050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530725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1800" b="1">
                <a:latin typeface="Palatino Linotype" pitchFamily="18" charset="0"/>
              </a:rPr>
              <a:t>Знание скорости химической реакции имеет большое практическое значение</a:t>
            </a:r>
          </a:p>
          <a:p>
            <a:pPr marL="609600" indent="-609600"/>
            <a:r>
              <a:rPr lang="ru-RU" sz="1800" b="1">
                <a:latin typeface="Palatino Linotype" pitchFamily="18" charset="0"/>
              </a:rPr>
              <a:t>позволяет замедлять или ускорять процессы,  сопровождающие нас в повседневной жизни: коррозия металлов, хранение продуктов питания и т. д.</a:t>
            </a:r>
            <a:r>
              <a:rPr lang="ru-RU" sz="1800"/>
              <a:t> </a:t>
            </a:r>
            <a:endParaRPr lang="ru-RU" sz="1800" b="1">
              <a:latin typeface="Palatino Linotype" pitchFamily="18" charset="0"/>
            </a:endParaRPr>
          </a:p>
          <a:p>
            <a:pPr marL="609600" indent="-609600"/>
            <a:r>
              <a:rPr lang="ru-RU" sz="1800" b="1">
                <a:latin typeface="Palatino Linotype" pitchFamily="18" charset="0"/>
              </a:rPr>
              <a:t>При производстве любого вещества от скорости реакции зависят:</a:t>
            </a:r>
          </a:p>
          <a:p>
            <a:pPr marL="1752600" lvl="3" indent="-381000">
              <a:buFont typeface="Wingdings" pitchFamily="2" charset="2"/>
              <a:buChar char="v"/>
            </a:pPr>
            <a:r>
              <a:rPr lang="ru-RU" i="1">
                <a:latin typeface="Palatino Linotype" pitchFamily="18" charset="0"/>
              </a:rPr>
              <a:t>Размеры аппаратуры</a:t>
            </a:r>
          </a:p>
          <a:p>
            <a:pPr marL="1752600" lvl="3" indent="-381000">
              <a:buFont typeface="Wingdings" pitchFamily="2" charset="2"/>
              <a:buChar char="v"/>
            </a:pPr>
            <a:r>
              <a:rPr lang="ru-RU" i="1">
                <a:latin typeface="Palatino Linotype" pitchFamily="18" charset="0"/>
              </a:rPr>
              <a:t>Количество вырабатываемого продукта	</a:t>
            </a:r>
            <a:r>
              <a:rPr lang="ru-RU">
                <a:latin typeface="Palatino Linotype" pitchFamily="18" charset="0"/>
              </a:rPr>
              <a:t>		</a:t>
            </a:r>
          </a:p>
        </p:txBody>
      </p:sp>
      <p:sp>
        <p:nvSpPr>
          <p:cNvPr id="197636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8244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даёт знание</a:t>
            </a:r>
          </a:p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скорости химической реакции</a:t>
            </a:r>
          </a:p>
        </p:txBody>
      </p:sp>
      <p:pic>
        <p:nvPicPr>
          <p:cNvPr id="197642" name="Picture 10" descr="2uglevodorodi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21163"/>
            <a:ext cx="4103688" cy="23939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197643" name="Picture 11" descr="2uglevodorodi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235450"/>
            <a:ext cx="4032250" cy="23812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48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149725"/>
            <a:ext cx="4319587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000" b="1" i="1">
                <a:solidFill>
                  <a:srgbClr val="FF3300"/>
                </a:solidFill>
              </a:rPr>
              <a:t>Идут во всём объёме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2000" b="1">
                <a:latin typeface="Palatino Linotype" pitchFamily="18" charset="0"/>
              </a:rPr>
              <a:t>2СО</a:t>
            </a:r>
            <a:r>
              <a:rPr lang="ru-RU" sz="2000" b="1" baseline="-25000">
                <a:latin typeface="Palatino Linotype" pitchFamily="18" charset="0"/>
              </a:rPr>
              <a:t>(г)</a:t>
            </a:r>
            <a:r>
              <a:rPr lang="ru-RU" sz="2000" b="1">
                <a:latin typeface="Palatino Linotype" pitchFamily="18" charset="0"/>
              </a:rPr>
              <a:t>+ О</a:t>
            </a:r>
            <a:r>
              <a:rPr lang="ru-RU" sz="2000" b="1" baseline="-25000">
                <a:latin typeface="Palatino Linotype" pitchFamily="18" charset="0"/>
              </a:rPr>
              <a:t>2(г)</a:t>
            </a:r>
            <a:r>
              <a:rPr lang="ru-RU" sz="2000" b="1">
                <a:latin typeface="Palatino Linotype" pitchFamily="18" charset="0"/>
              </a:rPr>
              <a:t>= 2СО</a:t>
            </a:r>
            <a:r>
              <a:rPr lang="ru-RU" sz="2000" b="1" baseline="-25000">
                <a:latin typeface="Palatino Linotype" pitchFamily="18" charset="0"/>
              </a:rPr>
              <a:t>2(г)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</a:rPr>
              <a:t>2HBr</a:t>
            </a:r>
            <a:r>
              <a:rPr lang="en-US" sz="2000" b="1" baseline="-25000">
                <a:latin typeface="Palatino Linotype" pitchFamily="18" charset="0"/>
              </a:rPr>
              <a:t>(</a:t>
            </a:r>
            <a:r>
              <a:rPr lang="ru-RU" sz="2000" b="1" baseline="-25000">
                <a:latin typeface="Palatino Linotype" pitchFamily="18" charset="0"/>
              </a:rPr>
              <a:t>г)</a:t>
            </a:r>
            <a:r>
              <a:rPr lang="en-US" sz="2000" b="1">
                <a:latin typeface="Palatino Linotype" pitchFamily="18" charset="0"/>
                <a:cs typeface="Arial" charset="0"/>
              </a:rPr>
              <a:t>↔H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 + Br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</a:rPr>
              <a:t>NaOH</a:t>
            </a:r>
            <a:r>
              <a:rPr lang="ru-RU" sz="2000" b="1" baseline="-25000">
                <a:latin typeface="Palatino Linotype" pitchFamily="18" charset="0"/>
              </a:rPr>
              <a:t>(р)</a:t>
            </a:r>
            <a:r>
              <a:rPr lang="en-US" sz="2000" b="1">
                <a:latin typeface="Palatino Linotype" pitchFamily="18" charset="0"/>
              </a:rPr>
              <a:t>+HCl</a:t>
            </a:r>
            <a:r>
              <a:rPr lang="ru-RU" sz="2000" b="1" baseline="-25000">
                <a:latin typeface="Palatino Linotype" pitchFamily="18" charset="0"/>
              </a:rPr>
              <a:t>(р)</a:t>
            </a:r>
            <a:r>
              <a:rPr lang="en-US" sz="2000" b="1">
                <a:latin typeface="Palatino Linotype" pitchFamily="18" charset="0"/>
              </a:rPr>
              <a:t>=NaCl</a:t>
            </a:r>
            <a:r>
              <a:rPr lang="ru-RU" sz="2000" b="1" baseline="-25000">
                <a:latin typeface="Palatino Linotype" pitchFamily="18" charset="0"/>
              </a:rPr>
              <a:t>(р)</a:t>
            </a:r>
            <a:r>
              <a:rPr lang="en-US" sz="2000" b="1">
                <a:latin typeface="Palatino Linotype" pitchFamily="18" charset="0"/>
              </a:rPr>
              <a:t>+H</a:t>
            </a:r>
            <a:r>
              <a:rPr lang="en-US" sz="2000" b="1" baseline="-25000">
                <a:latin typeface="Palatino Linotype" pitchFamily="18" charset="0"/>
              </a:rPr>
              <a:t>2</a:t>
            </a:r>
            <a:r>
              <a:rPr lang="en-US" sz="2000" b="1">
                <a:latin typeface="Palatino Linotype" pitchFamily="18" charset="0"/>
              </a:rPr>
              <a:t>O</a:t>
            </a:r>
            <a:r>
              <a:rPr lang="ru-RU" sz="2000" b="1" baseline="-25000">
                <a:latin typeface="Palatino Linotype" pitchFamily="18" charset="0"/>
              </a:rPr>
              <a:t>(ж)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</a:rPr>
              <a:t>F</a:t>
            </a:r>
            <a:r>
              <a:rPr lang="en-US" sz="2000" b="1" baseline="-25000">
                <a:latin typeface="Palatino Linotype" pitchFamily="18" charset="0"/>
              </a:rPr>
              <a:t>(</a:t>
            </a:r>
            <a:r>
              <a:rPr lang="ru-RU" sz="2000" b="1" baseline="-25000">
                <a:latin typeface="Palatino Linotype" pitchFamily="18" charset="0"/>
              </a:rPr>
              <a:t>тв</a:t>
            </a:r>
            <a:r>
              <a:rPr lang="en-US" sz="2000" b="1" baseline="-25000">
                <a:latin typeface="Palatino Linotype" pitchFamily="18" charset="0"/>
              </a:rPr>
              <a:t>)</a:t>
            </a:r>
            <a:r>
              <a:rPr lang="en-US" sz="2000" b="1">
                <a:latin typeface="Palatino Linotype" pitchFamily="18" charset="0"/>
              </a:rPr>
              <a:t> + S</a:t>
            </a:r>
            <a:r>
              <a:rPr lang="en-US" sz="2000" b="1" baseline="-25000">
                <a:latin typeface="Palatino Linotype" pitchFamily="18" charset="0"/>
              </a:rPr>
              <a:t>(</a:t>
            </a:r>
            <a:r>
              <a:rPr lang="ru-RU" sz="2000" b="1" baseline="-25000">
                <a:latin typeface="Palatino Linotype" pitchFamily="18" charset="0"/>
              </a:rPr>
              <a:t>тв</a:t>
            </a:r>
            <a:r>
              <a:rPr lang="en-US" sz="2000" b="1" baseline="-25000">
                <a:latin typeface="Palatino Linotype" pitchFamily="18" charset="0"/>
              </a:rPr>
              <a:t>)</a:t>
            </a:r>
            <a:r>
              <a:rPr lang="en-US" sz="2000" b="1">
                <a:latin typeface="Palatino Linotype" pitchFamily="18" charset="0"/>
              </a:rPr>
              <a:t> = FeS</a:t>
            </a:r>
            <a:r>
              <a:rPr lang="en-US" sz="2000" b="1" baseline="-25000">
                <a:latin typeface="Palatino Linotype" pitchFamily="18" charset="0"/>
              </a:rPr>
              <a:t>(</a:t>
            </a:r>
            <a:r>
              <a:rPr lang="ru-RU" sz="2000" b="1" baseline="-25000">
                <a:latin typeface="Palatino Linotype" pitchFamily="18" charset="0"/>
              </a:rPr>
              <a:t>тв</a:t>
            </a:r>
            <a:r>
              <a:rPr lang="en-US" sz="2000" b="1" baseline="-25000">
                <a:latin typeface="Palatino Linotype" pitchFamily="18" charset="0"/>
              </a:rPr>
              <a:t>)</a:t>
            </a:r>
            <a:endParaRPr lang="ru-RU" sz="2000" b="1" baseline="-25000">
              <a:latin typeface="Palatino Linotype" pitchFamily="18" charset="0"/>
            </a:endParaRPr>
          </a:p>
          <a:p>
            <a:pPr marL="533400" indent="-533400" algn="ctr"/>
            <a:endParaRPr lang="ru-RU" sz="2000" b="1" baseline="-25000">
              <a:latin typeface="Palatino Linotype" pitchFamily="18" charset="0"/>
            </a:endParaRP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149725"/>
            <a:ext cx="4248150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i="1">
                <a:solidFill>
                  <a:srgbClr val="FF3300"/>
                </a:solidFill>
              </a:rPr>
              <a:t>Идут на поверхности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i="1">
                <a:solidFill>
                  <a:srgbClr val="FF3300"/>
                </a:solidFill>
              </a:rPr>
              <a:t>раздела фаз</a:t>
            </a:r>
            <a:endParaRPr lang="ru-RU" sz="2000"/>
          </a:p>
          <a:p>
            <a:pPr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</a:rPr>
              <a:t>CaCO</a:t>
            </a:r>
            <a:r>
              <a:rPr lang="en-US" sz="2000" b="1" baseline="-25000">
                <a:latin typeface="Palatino Linotype" pitchFamily="18" charset="0"/>
              </a:rPr>
              <a:t>3(</a:t>
            </a:r>
            <a:r>
              <a:rPr lang="ru-RU" sz="2000" b="1" baseline="-25000">
                <a:latin typeface="Palatino Linotype" pitchFamily="18" charset="0"/>
              </a:rPr>
              <a:t>тв</a:t>
            </a:r>
            <a:r>
              <a:rPr lang="en-US" sz="2000" b="1" baseline="-25000">
                <a:latin typeface="Palatino Linotype" pitchFamily="18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↔CaO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 + CO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endParaRPr lang="ru-RU" sz="2000" b="1" baseline="-25000">
              <a:latin typeface="Palatino Linotype" pitchFamily="18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  <a:cs typeface="Arial" charset="0"/>
              </a:rPr>
              <a:t>CO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ru-RU" sz="2000" b="1">
                <a:latin typeface="Palatino Linotype" pitchFamily="18" charset="0"/>
                <a:cs typeface="Arial" charset="0"/>
              </a:rPr>
              <a:t>+С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(тв) </a:t>
            </a:r>
            <a:r>
              <a:rPr lang="ru-RU" sz="2000" b="1">
                <a:latin typeface="Palatino Linotype" pitchFamily="18" charset="0"/>
                <a:cs typeface="Arial" charset="0"/>
              </a:rPr>
              <a:t>= 2СО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(г)</a:t>
            </a:r>
          </a:p>
          <a:p>
            <a:pPr algn="ctr">
              <a:buFont typeface="Wingdings" pitchFamily="2" charset="2"/>
              <a:buNone/>
            </a:pPr>
            <a:r>
              <a:rPr lang="en-US" sz="2000" b="1">
                <a:latin typeface="Palatino Linotype" pitchFamily="18" charset="0"/>
                <a:cs typeface="Arial" charset="0"/>
              </a:rPr>
              <a:t>4H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</a:t>
            </a:r>
            <a:r>
              <a:rPr lang="en-US" sz="2000" b="1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ж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+3Fe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↔4H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  <a:r>
              <a:rPr lang="en-US" sz="2000" b="1">
                <a:latin typeface="Palatino Linotype" pitchFamily="18" charset="0"/>
                <a:cs typeface="Arial" charset="0"/>
              </a:rPr>
              <a:t>+Fe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3</a:t>
            </a:r>
            <a:r>
              <a:rPr lang="en-US" sz="2000" b="1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4(</a:t>
            </a:r>
            <a:r>
              <a:rPr lang="ru-RU" sz="2000" b="1" baseline="-25000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>
                <a:latin typeface="Palatino Linotype" pitchFamily="18" charset="0"/>
                <a:cs typeface="Arial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000" b="1" baseline="-25000">
              <a:latin typeface="Palatino Linotype" pitchFamily="18" charset="0"/>
              <a:cs typeface="Arial" charset="0"/>
            </a:endParaRPr>
          </a:p>
        </p:txBody>
      </p:sp>
      <p:pic>
        <p:nvPicPr>
          <p:cNvPr id="175109" name="Picture 5" descr="Химические-реа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96300" cy="2466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3324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Классификация реакций </a:t>
            </a:r>
          </a:p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фазовому составу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1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Средняя скорость гомогенной реакции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7289" name="Picture 9" descr="4-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4064000" cy="5040312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graphicFrame>
        <p:nvGraphicFramePr>
          <p:cNvPr id="97304" name="Object 24"/>
          <p:cNvGraphicFramePr>
            <a:graphicFrameLocks noChangeAspect="1"/>
          </p:cNvGraphicFramePr>
          <p:nvPr/>
        </p:nvGraphicFramePr>
        <p:xfrm>
          <a:off x="5940425" y="1897063"/>
          <a:ext cx="1223963" cy="882650"/>
        </p:xfrm>
        <a:graphic>
          <a:graphicData uri="http://schemas.openxmlformats.org/presentationml/2006/ole">
            <p:oleObj spid="_x0000_s97304" name="Формула" r:id="rId4" imgW="545760" imgH="393480" progId="Equation.3">
              <p:embed/>
            </p:oleObj>
          </a:graphicData>
        </a:graphic>
      </p:graphicFrame>
      <p:graphicFrame>
        <p:nvGraphicFramePr>
          <p:cNvPr id="97305" name="Object 25"/>
          <p:cNvGraphicFramePr>
            <a:graphicFrameLocks noChangeAspect="1"/>
          </p:cNvGraphicFramePr>
          <p:nvPr/>
        </p:nvGraphicFramePr>
        <p:xfrm>
          <a:off x="4932363" y="4221163"/>
          <a:ext cx="1081087" cy="1081087"/>
        </p:xfrm>
        <a:graphic>
          <a:graphicData uri="http://schemas.openxmlformats.org/presentationml/2006/ole">
            <p:oleObj spid="_x0000_s97305" name="Формула" r:id="rId5" imgW="393480" imgH="393480" progId="Equation.3">
              <p:embed/>
            </p:oleObj>
          </a:graphicData>
        </a:graphic>
      </p:graphicFrame>
      <p:graphicFrame>
        <p:nvGraphicFramePr>
          <p:cNvPr id="97306" name="Object 26"/>
          <p:cNvGraphicFramePr>
            <a:graphicFrameLocks noChangeAspect="1"/>
          </p:cNvGraphicFramePr>
          <p:nvPr/>
        </p:nvGraphicFramePr>
        <p:xfrm>
          <a:off x="7380288" y="4221163"/>
          <a:ext cx="1223962" cy="1025525"/>
        </p:xfrm>
        <a:graphic>
          <a:graphicData uri="http://schemas.openxmlformats.org/presentationml/2006/ole">
            <p:oleObj spid="_x0000_s97306" name="Формула" r:id="rId6" imgW="469800" imgH="393480" progId="Equation.3">
              <p:embed/>
            </p:oleObj>
          </a:graphicData>
        </a:graphic>
      </p:graphicFrame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6516688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97308" name="Object 28"/>
          <p:cNvGraphicFramePr>
            <a:graphicFrameLocks noChangeAspect="1"/>
          </p:cNvGraphicFramePr>
          <p:nvPr>
            <p:ph/>
          </p:nvPr>
        </p:nvGraphicFramePr>
        <p:xfrm>
          <a:off x="6011863" y="4933950"/>
          <a:ext cx="1368425" cy="942975"/>
        </p:xfrm>
        <a:graphic>
          <a:graphicData uri="http://schemas.openxmlformats.org/presentationml/2006/ole">
            <p:oleObj spid="_x0000_s97308" name="Формула" r:id="rId7" imgW="571320" imgH="393480" progId="Equation.3">
              <p:embed/>
            </p:oleObj>
          </a:graphicData>
        </a:graphic>
      </p:graphicFrame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4354513" y="1052513"/>
            <a:ext cx="4681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 определяется изменением количества вещества за единицу  времени в единице объёма</a:t>
            </a: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4284663" y="2781300"/>
            <a:ext cx="48244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Отношение количества вещества к объёму – молярная концентрация. </a:t>
            </a:r>
          </a:p>
          <a:p>
            <a:pPr algn="ctr">
              <a:spcBef>
                <a:spcPct val="50000"/>
              </a:spcBef>
            </a:pPr>
            <a:r>
              <a:rPr lang="ru-RU"/>
              <a:t>Скорость гомогенной реакции определяется изменением концентрации одного из веществ в единицу времени</a:t>
            </a: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4427538" y="5805488"/>
            <a:ext cx="46085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«</a:t>
            </a:r>
            <a:r>
              <a:rPr lang="ru-RU" sz="1600" b="1"/>
              <a:t>+</a:t>
            </a:r>
            <a:r>
              <a:rPr lang="ru-RU" sz="1600"/>
              <a:t>» - если скорость определяется </a:t>
            </a:r>
            <a:r>
              <a:rPr lang="ru-RU" sz="1600" b="1"/>
              <a:t>по продукту</a:t>
            </a:r>
            <a:r>
              <a:rPr lang="ru-RU" sz="1600"/>
              <a:t> реакции; «</a:t>
            </a:r>
            <a:r>
              <a:rPr lang="ru-RU" sz="1600" b="1"/>
              <a:t>-</a:t>
            </a:r>
            <a:r>
              <a:rPr lang="ru-RU" sz="1600"/>
              <a:t>» - если </a:t>
            </a:r>
            <a:r>
              <a:rPr lang="ru-RU" sz="1600" b="1"/>
              <a:t>по исходному веществу</a:t>
            </a:r>
          </a:p>
        </p:txBody>
      </p:sp>
      <p:sp>
        <p:nvSpPr>
          <p:cNvPr id="97313" name="AutoShape 3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Средняя скорость гетерогенной реакции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971550" y="2133600"/>
          <a:ext cx="1687513" cy="1025525"/>
        </p:xfrm>
        <a:graphic>
          <a:graphicData uri="http://schemas.openxmlformats.org/presentationml/2006/ole">
            <p:oleObj spid="_x0000_s195591" name="Формула" r:id="rId3" imgW="647640" imgH="393480" progId="Equation.3">
              <p:embed/>
            </p:oleObj>
          </a:graphicData>
        </a:graphic>
      </p:graphicFrame>
      <p:pic>
        <p:nvPicPr>
          <p:cNvPr id="195595" name="Picture 1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429000"/>
            <a:ext cx="3168650" cy="31511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50825" y="119697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 определяется изменением количества вещества, вступившего в реакцию или образовавшегося в результате реакции за единицу времени на единице поверхности</a:t>
            </a:r>
          </a:p>
        </p:txBody>
      </p:sp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529138"/>
            <a:ext cx="3235325" cy="1852612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221163"/>
            <a:ext cx="3241675" cy="2376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395288" y="321310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Взаимодействие происходит только на поверхности раздела между веществами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3348038" y="256540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</a:t>
            </a:r>
            <a:r>
              <a:rPr lang="ru-RU" sz="1600"/>
              <a:t> – площадь поверхности</a:t>
            </a:r>
          </a:p>
        </p:txBody>
      </p:sp>
      <p:sp>
        <p:nvSpPr>
          <p:cNvPr id="195601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8" name="Picture 20" descr="Химические-реакции-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39925"/>
            <a:ext cx="5616575" cy="468153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6612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118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Факторы, влияющие </a:t>
            </a:r>
          </a:p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скорость химической реакции</a:t>
            </a:r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539750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6084888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507523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53975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7" name="AutoShape 9"/>
          <p:cNvSpPr>
            <a:spLocks noChangeArrowheads="1"/>
          </p:cNvSpPr>
          <p:nvPr/>
        </p:nvSpPr>
        <p:spPr bwMode="auto">
          <a:xfrm>
            <a:off x="608330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2916238" y="1844675"/>
            <a:ext cx="1152525" cy="1366838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196620" name="AutoShape 12"/>
          <p:cNvSpPr>
            <a:spLocks noChangeArrowheads="1"/>
          </p:cNvSpPr>
          <p:nvPr/>
        </p:nvSpPr>
        <p:spPr bwMode="auto">
          <a:xfrm>
            <a:off x="5003800" y="1844675"/>
            <a:ext cx="1152525" cy="1366838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11188" y="2349500"/>
            <a:ext cx="223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Природа реагирующих веществ</a:t>
            </a: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755650" y="42211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Концентрация</a:t>
            </a: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5219700" y="56610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Температура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6372225" y="4005263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Катализатор, ингибитор</a:t>
            </a: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6011863" y="2420938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Площадь соприкосновения</a:t>
            </a: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4140200" y="2060575"/>
            <a:ext cx="792163" cy="1008063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71438" y="1196975"/>
            <a:ext cx="89646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CC9900"/>
                </a:solidFill>
              </a:rPr>
              <a:t>Реакция происходит при столкновении молекул реагирующих веществ, её скорость определяется </a:t>
            </a:r>
            <a:r>
              <a:rPr lang="ru-RU" b="1" i="1"/>
              <a:t>количеством столкновений</a:t>
            </a:r>
            <a:r>
              <a:rPr lang="ru-RU" b="1" i="1">
                <a:solidFill>
                  <a:srgbClr val="CC9900"/>
                </a:solidFill>
              </a:rPr>
              <a:t> и их </a:t>
            </a:r>
            <a:r>
              <a:rPr lang="ru-RU" b="1" i="1"/>
              <a:t>силой (энергией)</a:t>
            </a:r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39" name="AutoShape 31"/>
          <p:cNvSpPr>
            <a:spLocks noChangeArrowheads="1"/>
          </p:cNvSpPr>
          <p:nvPr/>
        </p:nvSpPr>
        <p:spPr bwMode="auto">
          <a:xfrm>
            <a:off x="169068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40" name="AutoShape 32"/>
          <p:cNvSpPr>
            <a:spLocks noChangeArrowheads="1"/>
          </p:cNvSpPr>
          <p:nvPr/>
        </p:nvSpPr>
        <p:spPr bwMode="auto">
          <a:xfrm>
            <a:off x="4211638" y="4005263"/>
            <a:ext cx="792162" cy="1008062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41" name="Text Box 33"/>
          <p:cNvSpPr txBox="1">
            <a:spLocks noChangeArrowheads="1"/>
          </p:cNvSpPr>
          <p:nvPr/>
        </p:nvSpPr>
        <p:spPr bwMode="auto">
          <a:xfrm>
            <a:off x="1979613" y="56245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Давление</a:t>
            </a:r>
          </a:p>
        </p:txBody>
      </p:sp>
      <p:sp>
        <p:nvSpPr>
          <p:cNvPr id="196642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43" name="AutoShape 35"/>
          <p:cNvSpPr>
            <a:spLocks noChangeArrowheads="1"/>
          </p:cNvSpPr>
          <p:nvPr/>
        </p:nvSpPr>
        <p:spPr bwMode="auto">
          <a:xfrm>
            <a:off x="3059113" y="3357563"/>
            <a:ext cx="1152525" cy="1366837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196644" name="AutoShape 36"/>
          <p:cNvSpPr>
            <a:spLocks noChangeArrowheads="1"/>
          </p:cNvSpPr>
          <p:nvPr/>
        </p:nvSpPr>
        <p:spPr bwMode="auto">
          <a:xfrm>
            <a:off x="5003800" y="3500438"/>
            <a:ext cx="1152525" cy="1366837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1999</TotalTime>
  <Words>2480</Words>
  <Application>Microsoft Office PowerPoint</Application>
  <PresentationFormat>Экран (4:3)</PresentationFormat>
  <Paragraphs>378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Times New Roman</vt:lpstr>
      <vt:lpstr>Wingdings</vt:lpstr>
      <vt:lpstr>Palatino Linotype</vt:lpstr>
      <vt:lpstr>Symbol</vt:lpstr>
      <vt:lpstr>Tahoma</vt:lpstr>
      <vt:lpstr>Euclid Extra</vt:lpstr>
      <vt:lpstr>Водяные знаки</vt:lpstr>
      <vt:lpstr>CS ChemDraw Drawing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Скорость химической реакции</dc:title>
  <dc:creator>Бочкова И.А.</dc:creator>
  <cp:lastModifiedBy>revaz</cp:lastModifiedBy>
  <cp:revision>39</cp:revision>
  <dcterms:created xsi:type="dcterms:W3CDTF">2012-08-01T10:45:08Z</dcterms:created>
  <dcterms:modified xsi:type="dcterms:W3CDTF">2013-01-15T17:03:28Z</dcterms:modified>
</cp:coreProperties>
</file>