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76" r:id="rId2"/>
    <p:sldId id="296" r:id="rId3"/>
    <p:sldId id="297" r:id="rId4"/>
    <p:sldId id="298" r:id="rId5"/>
    <p:sldId id="299" r:id="rId6"/>
    <p:sldId id="300" r:id="rId7"/>
    <p:sldId id="301" r:id="rId8"/>
    <p:sldId id="304" r:id="rId9"/>
    <p:sldId id="303" r:id="rId10"/>
    <p:sldId id="305" r:id="rId11"/>
    <p:sldId id="306" r:id="rId12"/>
    <p:sldId id="307" r:id="rId13"/>
    <p:sldId id="309" r:id="rId14"/>
    <p:sldId id="310" r:id="rId15"/>
    <p:sldId id="311" r:id="rId16"/>
    <p:sldId id="32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450C"/>
    <a:srgbClr val="692807"/>
    <a:srgbClr val="FF0000"/>
    <a:srgbClr val="800000"/>
    <a:srgbClr val="969696"/>
    <a:srgbClr val="FAA9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8" autoAdjust="0"/>
    <p:restoredTop sz="94660"/>
  </p:normalViewPr>
  <p:slideViewPr>
    <p:cSldViewPr>
      <p:cViewPr varScale="1">
        <p:scale>
          <a:sx n="51" d="100"/>
          <a:sy n="51" d="100"/>
        </p:scale>
        <p:origin x="-12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4783108-B03B-477C-9109-EB07AF507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ltGray"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white">
          <a:xfrm>
            <a:off x="7162800" y="5729288"/>
            <a:ext cx="1384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>
                <a:solidFill>
                  <a:schemeClr val="accent2"/>
                </a:solidFill>
                <a:latin typeface="Arial" charset="0"/>
              </a:rPr>
              <a:t>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2514600" y="5791200"/>
            <a:ext cx="4724400" cy="3810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2667000"/>
            <a:ext cx="5715000" cy="914400"/>
          </a:xfrm>
        </p:spPr>
        <p:txBody>
          <a:bodyPr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 algn="ctr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1D7782F-03A5-4C52-8D6A-E22FFB190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14222-5E99-41F7-81EE-D90048282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0350" y="457200"/>
            <a:ext cx="207645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457200"/>
            <a:ext cx="607695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D968C-D759-4744-9EC6-734A5264F7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5438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81000" y="1295400"/>
            <a:ext cx="4076700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076700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05622-D18E-4DFF-947B-C271907B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F7C32-2850-46EC-A40D-3345802E1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B2E73-5DCF-4B94-B9B1-9E4644AB2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14BE8-FB23-4A75-954E-2E3A82CB8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C5D3F-FE97-449E-B9BD-AE47C6C6F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2C40D-3A6F-4782-BB31-217D7CA0B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3625A-2362-4499-9297-F555BF75B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8754E-569C-4A61-8C7B-CE7D014E07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D237A-1736-487B-8E2C-32E0ADA9C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9"/>
          <p:cNvGrpSpPr>
            <a:grpSpLocks/>
          </p:cNvGrpSpPr>
          <p:nvPr/>
        </p:nvGrpSpPr>
        <p:grpSpPr bwMode="auto">
          <a:xfrm>
            <a:off x="685800" y="685800"/>
            <a:ext cx="8458200" cy="260350"/>
            <a:chOff x="2448" y="384"/>
            <a:chExt cx="3312" cy="212"/>
          </a:xfrm>
        </p:grpSpPr>
        <p:sp>
          <p:nvSpPr>
            <p:cNvPr id="1101" name="Rectangle 77"/>
            <p:cNvSpPr>
              <a:spLocks noChangeArrowheads="1"/>
            </p:cNvSpPr>
            <p:nvPr userDrawn="1"/>
          </p:nvSpPr>
          <p:spPr bwMode="gray">
            <a:xfrm>
              <a:off x="2448" y="384"/>
              <a:ext cx="3312" cy="96"/>
            </a:xfrm>
            <a:prstGeom prst="rect">
              <a:avLst/>
            </a:prstGeom>
            <a:gradFill rotWithShape="1">
              <a:gsLst>
                <a:gs pos="0">
                  <a:srgbClr val="969696">
                    <a:gamma/>
                    <a:tint val="0"/>
                    <a:invGamma/>
                    <a:alpha val="0"/>
                  </a:srgbClr>
                </a:gs>
                <a:gs pos="100000">
                  <a:srgbClr val="969696">
                    <a:alpha val="27000"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02" name="Rectangle 78"/>
            <p:cNvSpPr>
              <a:spLocks noChangeArrowheads="1"/>
            </p:cNvSpPr>
            <p:nvPr userDrawn="1"/>
          </p:nvSpPr>
          <p:spPr bwMode="gray">
            <a:xfrm>
              <a:off x="2448" y="500"/>
              <a:ext cx="3312" cy="96"/>
            </a:xfrm>
            <a:prstGeom prst="rect">
              <a:avLst/>
            </a:prstGeom>
            <a:gradFill rotWithShape="1">
              <a:gsLst>
                <a:gs pos="0">
                  <a:srgbClr val="969696">
                    <a:gamma/>
                    <a:tint val="0"/>
                    <a:invGamma/>
                    <a:alpha val="0"/>
                  </a:srgbClr>
                </a:gs>
                <a:gs pos="100000">
                  <a:srgbClr val="969696">
                    <a:alpha val="27000"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95400"/>
            <a:ext cx="8305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762000" y="6553200"/>
            <a:ext cx="1828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5029200" y="6248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3581400" y="66294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512B468D-4959-4861-BA2A-AED2CCAAC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914400" y="457200"/>
            <a:ext cx="75438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grpSp>
        <p:nvGrpSpPr>
          <p:cNvPr id="1032" name="Group 73"/>
          <p:cNvGrpSpPr>
            <a:grpSpLocks/>
          </p:cNvGrpSpPr>
          <p:nvPr/>
        </p:nvGrpSpPr>
        <p:grpSpPr bwMode="auto">
          <a:xfrm>
            <a:off x="360363" y="457200"/>
            <a:ext cx="533400" cy="609600"/>
            <a:chOff x="4128" y="1920"/>
            <a:chExt cx="1010" cy="1104"/>
          </a:xfrm>
        </p:grpSpPr>
        <p:sp>
          <p:nvSpPr>
            <p:cNvPr id="1093" name="Freeform 69"/>
            <p:cNvSpPr>
              <a:spLocks/>
            </p:cNvSpPr>
            <p:nvPr userDrawn="1"/>
          </p:nvSpPr>
          <p:spPr bwMode="gray">
            <a:xfrm>
              <a:off x="4128" y="1920"/>
              <a:ext cx="529" cy="5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2"/>
                </a:cxn>
                <a:cxn ang="0">
                  <a:pos x="340" y="530"/>
                </a:cxn>
                <a:cxn ang="0">
                  <a:pos x="528" y="528"/>
                </a:cxn>
                <a:cxn ang="0">
                  <a:pos x="528" y="336"/>
                </a:cxn>
                <a:cxn ang="0">
                  <a:pos x="196" y="0"/>
                </a:cxn>
                <a:cxn ang="0">
                  <a:pos x="0" y="0"/>
                </a:cxn>
              </a:cxnLst>
              <a:rect l="0" t="0" r="r" b="b"/>
              <a:pathLst>
                <a:path w="528" h="530">
                  <a:moveTo>
                    <a:pt x="0" y="0"/>
                  </a:moveTo>
                  <a:lnTo>
                    <a:pt x="0" y="192"/>
                  </a:lnTo>
                  <a:lnTo>
                    <a:pt x="340" y="530"/>
                  </a:lnTo>
                  <a:lnTo>
                    <a:pt x="528" y="528"/>
                  </a:lnTo>
                  <a:lnTo>
                    <a:pt x="528" y="336"/>
                  </a:lnTo>
                  <a:lnTo>
                    <a:pt x="1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94" name="Freeform 70"/>
            <p:cNvSpPr>
              <a:spLocks/>
            </p:cNvSpPr>
            <p:nvPr userDrawn="1"/>
          </p:nvSpPr>
          <p:spPr bwMode="gray">
            <a:xfrm rot="5400000">
              <a:off x="4128" y="2495"/>
              <a:ext cx="529" cy="5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2"/>
                </a:cxn>
                <a:cxn ang="0">
                  <a:pos x="340" y="530"/>
                </a:cxn>
                <a:cxn ang="0">
                  <a:pos x="528" y="528"/>
                </a:cxn>
                <a:cxn ang="0">
                  <a:pos x="528" y="336"/>
                </a:cxn>
                <a:cxn ang="0">
                  <a:pos x="196" y="0"/>
                </a:cxn>
                <a:cxn ang="0">
                  <a:pos x="0" y="0"/>
                </a:cxn>
              </a:cxnLst>
              <a:rect l="0" t="0" r="r" b="b"/>
              <a:pathLst>
                <a:path w="528" h="530">
                  <a:moveTo>
                    <a:pt x="0" y="0"/>
                  </a:moveTo>
                  <a:lnTo>
                    <a:pt x="0" y="192"/>
                  </a:lnTo>
                  <a:lnTo>
                    <a:pt x="340" y="530"/>
                  </a:lnTo>
                  <a:lnTo>
                    <a:pt x="528" y="528"/>
                  </a:lnTo>
                  <a:lnTo>
                    <a:pt x="528" y="336"/>
                  </a:lnTo>
                  <a:lnTo>
                    <a:pt x="1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95" name="Freeform 71"/>
            <p:cNvSpPr>
              <a:spLocks/>
            </p:cNvSpPr>
            <p:nvPr userDrawn="1"/>
          </p:nvSpPr>
          <p:spPr bwMode="gray">
            <a:xfrm>
              <a:off x="4609" y="1920"/>
              <a:ext cx="526" cy="5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2"/>
                </a:cxn>
                <a:cxn ang="0">
                  <a:pos x="340" y="530"/>
                </a:cxn>
                <a:cxn ang="0">
                  <a:pos x="528" y="528"/>
                </a:cxn>
                <a:cxn ang="0">
                  <a:pos x="528" y="336"/>
                </a:cxn>
                <a:cxn ang="0">
                  <a:pos x="196" y="0"/>
                </a:cxn>
                <a:cxn ang="0">
                  <a:pos x="0" y="0"/>
                </a:cxn>
              </a:cxnLst>
              <a:rect l="0" t="0" r="r" b="b"/>
              <a:pathLst>
                <a:path w="528" h="530">
                  <a:moveTo>
                    <a:pt x="0" y="0"/>
                  </a:moveTo>
                  <a:lnTo>
                    <a:pt x="0" y="192"/>
                  </a:lnTo>
                  <a:lnTo>
                    <a:pt x="340" y="530"/>
                  </a:lnTo>
                  <a:lnTo>
                    <a:pt x="528" y="528"/>
                  </a:lnTo>
                  <a:lnTo>
                    <a:pt x="528" y="336"/>
                  </a:lnTo>
                  <a:lnTo>
                    <a:pt x="1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96" name="Freeform 72"/>
            <p:cNvSpPr>
              <a:spLocks/>
            </p:cNvSpPr>
            <p:nvPr userDrawn="1"/>
          </p:nvSpPr>
          <p:spPr bwMode="gray">
            <a:xfrm rot="5400000">
              <a:off x="4609" y="2495"/>
              <a:ext cx="529" cy="5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2"/>
                </a:cxn>
                <a:cxn ang="0">
                  <a:pos x="340" y="530"/>
                </a:cxn>
                <a:cxn ang="0">
                  <a:pos x="528" y="528"/>
                </a:cxn>
                <a:cxn ang="0">
                  <a:pos x="528" y="336"/>
                </a:cxn>
                <a:cxn ang="0">
                  <a:pos x="196" y="0"/>
                </a:cxn>
                <a:cxn ang="0">
                  <a:pos x="0" y="0"/>
                </a:cxn>
              </a:cxnLst>
              <a:rect l="0" t="0" r="r" b="b"/>
              <a:pathLst>
                <a:path w="528" h="530">
                  <a:moveTo>
                    <a:pt x="0" y="0"/>
                  </a:moveTo>
                  <a:lnTo>
                    <a:pt x="0" y="192"/>
                  </a:lnTo>
                  <a:lnTo>
                    <a:pt x="340" y="530"/>
                  </a:lnTo>
                  <a:lnTo>
                    <a:pt x="528" y="528"/>
                  </a:lnTo>
                  <a:lnTo>
                    <a:pt x="528" y="336"/>
                  </a:lnTo>
                  <a:lnTo>
                    <a:pt x="1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104" name="Text Box 80"/>
          <p:cNvSpPr txBox="1">
            <a:spLocks noChangeArrowheads="1"/>
          </p:cNvSpPr>
          <p:nvPr/>
        </p:nvSpPr>
        <p:spPr bwMode="gray">
          <a:xfrm>
            <a:off x="3352800" y="304800"/>
            <a:ext cx="5508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b="1">
                <a:latin typeface="Arial" charset="0"/>
              </a:rPr>
              <a:t>Add your company slogan</a:t>
            </a:r>
          </a:p>
        </p:txBody>
      </p:sp>
      <p:sp>
        <p:nvSpPr>
          <p:cNvPr id="1106" name="Text Box 82"/>
          <p:cNvSpPr txBox="1">
            <a:spLocks noChangeArrowheads="1"/>
          </p:cNvSpPr>
          <p:nvPr/>
        </p:nvSpPr>
        <p:spPr bwMode="white">
          <a:xfrm>
            <a:off x="7848600" y="61722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>
                <a:solidFill>
                  <a:schemeClr val="accent2"/>
                </a:solidFill>
                <a:latin typeface="Arial" charset="0"/>
              </a:rPr>
              <a:t>LOGO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slam.tomsk.ru/nauch_relig_imgs/nauchnaya_religiya.gif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biochem.bio.msu.ru/assets/images/content/conferences/lomonosov_konf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hyperlink" Target="http://www.dfait-maeci.gc.ca/continental/assets/images/Figure-10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30.jpeg"/><Relationship Id="rId4" Type="http://schemas.openxmlformats.org/officeDocument/2006/relationships/hyperlink" Target="http://www.childrenpedia.org/2/9.files/image003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33.jpeg"/><Relationship Id="rId4" Type="http://schemas.openxmlformats.org/officeDocument/2006/relationships/hyperlink" Target="http://www.sedmitza.ru/data/371/468/1234/10540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eter_the_Great_(disambiguation)" TargetMode="External"/><Relationship Id="rId7" Type="http://schemas.openxmlformats.org/officeDocument/2006/relationships/image" Target="../media/image12.jpeg"/><Relationship Id="rId2" Type="http://schemas.openxmlformats.org/officeDocument/2006/relationships/hyperlink" Target="http://en.wikipedia.org/wiki/Belinsky_(disambiguation)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jpeg"/><Relationship Id="rId5" Type="http://schemas.openxmlformats.org/officeDocument/2006/relationships/hyperlink" Target="http://burdelov.narod.ru/Belinskij.jpg" TargetMode="External"/><Relationship Id="rId4" Type="http://schemas.openxmlformats.org/officeDocument/2006/relationships/image" Target="../media/image3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hyperlink" Target="http://findmapplaces.com/bphoto/6/swedish-academy--svenska-akademien_60365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37.jpeg"/><Relationship Id="rId4" Type="http://schemas.openxmlformats.org/officeDocument/2006/relationships/hyperlink" Target="http://referat.obolon.info/images/articles/20100217231500199_1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biographera.net/biographies/lomonosov_m_v/mogila_lomonosova.jpg" TargetMode="External"/><Relationship Id="rId7" Type="http://schemas.openxmlformats.org/officeDocument/2006/relationships/image" Target="../media/image12.jpeg"/><Relationship Id="rId2" Type="http://schemas.openxmlformats.org/officeDocument/2006/relationships/hyperlink" Target="http://en.wikipedia.org/wiki/St_Petersbur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jpeg"/><Relationship Id="rId5" Type="http://schemas.openxmlformats.org/officeDocument/2006/relationships/hyperlink" Target="http://days.pravoslavie.ru/Images/ib2601.jpg" TargetMode="External"/><Relationship Id="rId4" Type="http://schemas.openxmlformats.org/officeDocument/2006/relationships/image" Target="../media/image38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40.jpeg"/><Relationship Id="rId7" Type="http://schemas.openxmlformats.org/officeDocument/2006/relationships/image" Target="../media/image42.jpeg"/><Relationship Id="rId2" Type="http://schemas.openxmlformats.org/officeDocument/2006/relationships/hyperlink" Target="http://img0.liveinternet.ru/images/attach/b/3/27/653/27653276_lomonosov_L_copy.gi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cspb.ru/image.php?file=big%2f2803992519.jpg" TargetMode="External"/><Relationship Id="rId5" Type="http://schemas.openxmlformats.org/officeDocument/2006/relationships/image" Target="../media/image41.jpeg"/><Relationship Id="rId4" Type="http://schemas.openxmlformats.org/officeDocument/2006/relationships/hyperlink" Target="http://www.ras.ru/fstorage/download.aspx?id=e39b7c78-3c21-4d5b-995a-9a9c25a6e325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hyperlink" Target="http://muzey.mitht.ru/pictures/pages/lomonosov/3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g-fotki.yandex.ru/get/34/azias.10/0_154bb_d263f59a_XL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useum.lomic.ru/img/18_21.jpg" TargetMode="External"/><Relationship Id="rId7" Type="http://schemas.openxmlformats.org/officeDocument/2006/relationships/image" Target="../media/image12.jpeg"/><Relationship Id="rId2" Type="http://schemas.openxmlformats.org/officeDocument/2006/relationships/hyperlink" Target="http://en.wikipedia.org/wiki/Leonty_Magnitsky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hyperlink" Target="http://museum.lomic.ru/img/18_11.jpg" TargetMode="External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useum.lomic.ru/img/zal3_img1.jpg" TargetMode="External"/><Relationship Id="rId2" Type="http://schemas.openxmlformats.org/officeDocument/2006/relationships/hyperlink" Target="http://en.wikipedia.org/wiki/Slavic_Greek_Latin_Academy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runivers.ru/images/date/2009_november/06/s_428.jpg" TargetMode="External"/><Relationship Id="rId3" Type="http://schemas.openxmlformats.org/officeDocument/2006/relationships/hyperlink" Target="http://en.wikipedia.org/wiki/Poetry" TargetMode="External"/><Relationship Id="rId7" Type="http://schemas.openxmlformats.org/officeDocument/2006/relationships/image" Target="../media/image23.jpeg"/><Relationship Id="rId2" Type="http://schemas.openxmlformats.org/officeDocument/2006/relationships/hyperlink" Target="http://en.wikipedia.org/wiki/University_of_Marbu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hotos.streamphoto.ru/5/0/d/dd37fa9a5183031bd45e712b6fc69d05.jpg" TargetMode="External"/><Relationship Id="rId5" Type="http://schemas.openxmlformats.org/officeDocument/2006/relationships/image" Target="../media/image22.jpeg"/><Relationship Id="rId4" Type="http://schemas.openxmlformats.org/officeDocument/2006/relationships/image" Target="../media/image21.jpeg"/><Relationship Id="rId9" Type="http://schemas.openxmlformats.org/officeDocument/2006/relationships/image" Target="../media/image2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sag.maths.ox.ac.uk/samath/mgu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26.jpeg"/><Relationship Id="rId4" Type="http://schemas.openxmlformats.org/officeDocument/2006/relationships/hyperlink" Target="http://www.kunstkamera.ru/images/floor/3_XIV_01b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www.spbrc.nw.ru/Upload/_users/1/_images/lomonosov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28.jpeg"/><Relationship Id="rId4" Type="http://schemas.openxmlformats.org/officeDocument/2006/relationships/hyperlink" Target="http://www.stihi.ru/pics/2010/05/02/1377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771775" y="5157788"/>
            <a:ext cx="4248150" cy="1368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               </a:t>
            </a:r>
            <a:r>
              <a:rPr lang="ru-RU" smtClean="0"/>
              <a:t> </a:t>
            </a:r>
            <a:endParaRPr lang="en-US" smtClean="0"/>
          </a:p>
        </p:txBody>
      </p:sp>
      <p:grpSp>
        <p:nvGrpSpPr>
          <p:cNvPr id="3075" name="Group 7"/>
          <p:cNvGrpSpPr>
            <a:grpSpLocks/>
          </p:cNvGrpSpPr>
          <p:nvPr/>
        </p:nvGrpSpPr>
        <p:grpSpPr bwMode="auto">
          <a:xfrm>
            <a:off x="2590800" y="2819400"/>
            <a:ext cx="533400" cy="609600"/>
            <a:chOff x="4128" y="1920"/>
            <a:chExt cx="1010" cy="1104"/>
          </a:xfrm>
        </p:grpSpPr>
        <p:sp>
          <p:nvSpPr>
            <p:cNvPr id="3097" name="Freeform 8"/>
            <p:cNvSpPr>
              <a:spLocks/>
            </p:cNvSpPr>
            <p:nvPr/>
          </p:nvSpPr>
          <p:spPr bwMode="gray">
            <a:xfrm>
              <a:off x="4128" y="1920"/>
              <a:ext cx="528" cy="530"/>
            </a:xfrm>
            <a:custGeom>
              <a:avLst/>
              <a:gdLst>
                <a:gd name="T0" fmla="*/ 0 w 528"/>
                <a:gd name="T1" fmla="*/ 0 h 530"/>
                <a:gd name="T2" fmla="*/ 0 w 528"/>
                <a:gd name="T3" fmla="*/ 192 h 530"/>
                <a:gd name="T4" fmla="*/ 340 w 528"/>
                <a:gd name="T5" fmla="*/ 530 h 530"/>
                <a:gd name="T6" fmla="*/ 528 w 528"/>
                <a:gd name="T7" fmla="*/ 528 h 530"/>
                <a:gd name="T8" fmla="*/ 528 w 528"/>
                <a:gd name="T9" fmla="*/ 336 h 530"/>
                <a:gd name="T10" fmla="*/ 196 w 528"/>
                <a:gd name="T11" fmla="*/ 0 h 530"/>
                <a:gd name="T12" fmla="*/ 0 w 528"/>
                <a:gd name="T13" fmla="*/ 0 h 5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8"/>
                <a:gd name="T22" fmla="*/ 0 h 530"/>
                <a:gd name="T23" fmla="*/ 528 w 528"/>
                <a:gd name="T24" fmla="*/ 530 h 5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8" h="530">
                  <a:moveTo>
                    <a:pt x="0" y="0"/>
                  </a:moveTo>
                  <a:lnTo>
                    <a:pt x="0" y="192"/>
                  </a:lnTo>
                  <a:lnTo>
                    <a:pt x="340" y="530"/>
                  </a:lnTo>
                  <a:lnTo>
                    <a:pt x="528" y="528"/>
                  </a:lnTo>
                  <a:lnTo>
                    <a:pt x="528" y="336"/>
                  </a:lnTo>
                  <a:lnTo>
                    <a:pt x="1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8" name="Freeform 9"/>
            <p:cNvSpPr>
              <a:spLocks/>
            </p:cNvSpPr>
            <p:nvPr/>
          </p:nvSpPr>
          <p:spPr bwMode="gray">
            <a:xfrm rot="5400000">
              <a:off x="4129" y="2495"/>
              <a:ext cx="528" cy="530"/>
            </a:xfrm>
            <a:custGeom>
              <a:avLst/>
              <a:gdLst>
                <a:gd name="T0" fmla="*/ 0 w 528"/>
                <a:gd name="T1" fmla="*/ 0 h 530"/>
                <a:gd name="T2" fmla="*/ 0 w 528"/>
                <a:gd name="T3" fmla="*/ 192 h 530"/>
                <a:gd name="T4" fmla="*/ 340 w 528"/>
                <a:gd name="T5" fmla="*/ 530 h 530"/>
                <a:gd name="T6" fmla="*/ 528 w 528"/>
                <a:gd name="T7" fmla="*/ 528 h 530"/>
                <a:gd name="T8" fmla="*/ 528 w 528"/>
                <a:gd name="T9" fmla="*/ 336 h 530"/>
                <a:gd name="T10" fmla="*/ 196 w 528"/>
                <a:gd name="T11" fmla="*/ 0 h 530"/>
                <a:gd name="T12" fmla="*/ 0 w 528"/>
                <a:gd name="T13" fmla="*/ 0 h 5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8"/>
                <a:gd name="T22" fmla="*/ 0 h 530"/>
                <a:gd name="T23" fmla="*/ 528 w 528"/>
                <a:gd name="T24" fmla="*/ 530 h 5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8" h="530">
                  <a:moveTo>
                    <a:pt x="0" y="0"/>
                  </a:moveTo>
                  <a:lnTo>
                    <a:pt x="0" y="192"/>
                  </a:lnTo>
                  <a:lnTo>
                    <a:pt x="340" y="530"/>
                  </a:lnTo>
                  <a:lnTo>
                    <a:pt x="528" y="528"/>
                  </a:lnTo>
                  <a:lnTo>
                    <a:pt x="528" y="336"/>
                  </a:lnTo>
                  <a:lnTo>
                    <a:pt x="1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9" name="Freeform 10"/>
            <p:cNvSpPr>
              <a:spLocks/>
            </p:cNvSpPr>
            <p:nvPr/>
          </p:nvSpPr>
          <p:spPr bwMode="gray">
            <a:xfrm>
              <a:off x="4608" y="1920"/>
              <a:ext cx="528" cy="530"/>
            </a:xfrm>
            <a:custGeom>
              <a:avLst/>
              <a:gdLst>
                <a:gd name="T0" fmla="*/ 0 w 528"/>
                <a:gd name="T1" fmla="*/ 0 h 530"/>
                <a:gd name="T2" fmla="*/ 0 w 528"/>
                <a:gd name="T3" fmla="*/ 192 h 530"/>
                <a:gd name="T4" fmla="*/ 340 w 528"/>
                <a:gd name="T5" fmla="*/ 530 h 530"/>
                <a:gd name="T6" fmla="*/ 528 w 528"/>
                <a:gd name="T7" fmla="*/ 528 h 530"/>
                <a:gd name="T8" fmla="*/ 528 w 528"/>
                <a:gd name="T9" fmla="*/ 336 h 530"/>
                <a:gd name="T10" fmla="*/ 196 w 528"/>
                <a:gd name="T11" fmla="*/ 0 h 530"/>
                <a:gd name="T12" fmla="*/ 0 w 528"/>
                <a:gd name="T13" fmla="*/ 0 h 5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8"/>
                <a:gd name="T22" fmla="*/ 0 h 530"/>
                <a:gd name="T23" fmla="*/ 528 w 528"/>
                <a:gd name="T24" fmla="*/ 530 h 5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8" h="530">
                  <a:moveTo>
                    <a:pt x="0" y="0"/>
                  </a:moveTo>
                  <a:lnTo>
                    <a:pt x="0" y="192"/>
                  </a:lnTo>
                  <a:lnTo>
                    <a:pt x="340" y="530"/>
                  </a:lnTo>
                  <a:lnTo>
                    <a:pt x="528" y="528"/>
                  </a:lnTo>
                  <a:lnTo>
                    <a:pt x="528" y="336"/>
                  </a:lnTo>
                  <a:lnTo>
                    <a:pt x="1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0" name="Freeform 11"/>
            <p:cNvSpPr>
              <a:spLocks/>
            </p:cNvSpPr>
            <p:nvPr/>
          </p:nvSpPr>
          <p:spPr bwMode="gray">
            <a:xfrm rot="5400000">
              <a:off x="4609" y="2495"/>
              <a:ext cx="528" cy="530"/>
            </a:xfrm>
            <a:custGeom>
              <a:avLst/>
              <a:gdLst>
                <a:gd name="T0" fmla="*/ 0 w 528"/>
                <a:gd name="T1" fmla="*/ 0 h 530"/>
                <a:gd name="T2" fmla="*/ 0 w 528"/>
                <a:gd name="T3" fmla="*/ 192 h 530"/>
                <a:gd name="T4" fmla="*/ 340 w 528"/>
                <a:gd name="T5" fmla="*/ 530 h 530"/>
                <a:gd name="T6" fmla="*/ 528 w 528"/>
                <a:gd name="T7" fmla="*/ 528 h 530"/>
                <a:gd name="T8" fmla="*/ 528 w 528"/>
                <a:gd name="T9" fmla="*/ 336 h 530"/>
                <a:gd name="T10" fmla="*/ 196 w 528"/>
                <a:gd name="T11" fmla="*/ 0 h 530"/>
                <a:gd name="T12" fmla="*/ 0 w 528"/>
                <a:gd name="T13" fmla="*/ 0 h 5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8"/>
                <a:gd name="T22" fmla="*/ 0 h 530"/>
                <a:gd name="T23" fmla="*/ 528 w 528"/>
                <a:gd name="T24" fmla="*/ 530 h 5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8" h="530">
                  <a:moveTo>
                    <a:pt x="0" y="0"/>
                  </a:moveTo>
                  <a:lnTo>
                    <a:pt x="0" y="192"/>
                  </a:lnTo>
                  <a:lnTo>
                    <a:pt x="340" y="530"/>
                  </a:lnTo>
                  <a:lnTo>
                    <a:pt x="528" y="528"/>
                  </a:lnTo>
                  <a:lnTo>
                    <a:pt x="528" y="336"/>
                  </a:lnTo>
                  <a:lnTo>
                    <a:pt x="1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3076" name="Picture 23" descr="news-lomonosov_200808191843590_middl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35375" y="260350"/>
            <a:ext cx="3265488" cy="362743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3077" name="AutoShape 33"/>
          <p:cNvSpPr>
            <a:spLocks noChangeArrowheads="1"/>
          </p:cNvSpPr>
          <p:nvPr/>
        </p:nvSpPr>
        <p:spPr bwMode="auto">
          <a:xfrm>
            <a:off x="4643438" y="0"/>
            <a:ext cx="914400" cy="914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8" name="AutoShape 34"/>
          <p:cNvSpPr>
            <a:spLocks noChangeArrowheads="1"/>
          </p:cNvSpPr>
          <p:nvPr/>
        </p:nvSpPr>
        <p:spPr bwMode="auto">
          <a:xfrm>
            <a:off x="4932363" y="2997200"/>
            <a:ext cx="914400" cy="914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9" name="AutoShape 36"/>
          <p:cNvSpPr>
            <a:spLocks noChangeArrowheads="1"/>
          </p:cNvSpPr>
          <p:nvPr/>
        </p:nvSpPr>
        <p:spPr bwMode="auto">
          <a:xfrm>
            <a:off x="8229600" y="0"/>
            <a:ext cx="914400" cy="914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0" name="AutoShape 45"/>
          <p:cNvSpPr>
            <a:spLocks noChangeArrowheads="1"/>
          </p:cNvSpPr>
          <p:nvPr/>
        </p:nvSpPr>
        <p:spPr bwMode="auto">
          <a:xfrm>
            <a:off x="1763713" y="3716338"/>
            <a:ext cx="7127875" cy="108108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1" name="WordArt 50"/>
          <p:cNvSpPr>
            <a:spLocks noChangeArrowheads="1" noChangeShapeType="1" noTextEdit="1"/>
          </p:cNvSpPr>
          <p:nvPr/>
        </p:nvSpPr>
        <p:spPr bwMode="auto">
          <a:xfrm>
            <a:off x="3635375" y="3933825"/>
            <a:ext cx="3313113" cy="666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M.V.Lomonosov</a:t>
            </a:r>
            <a:endParaRPr lang="ru-RU" sz="3600" kern="10">
              <a:ln w="9525">
                <a:noFill/>
                <a:round/>
                <a:headEnd/>
                <a:tailEnd/>
              </a:ln>
              <a:solidFill>
                <a:schemeClr val="accent2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2756" name="Rectangle 52"/>
          <p:cNvSpPr>
            <a:spLocks noChangeArrowheads="1"/>
          </p:cNvSpPr>
          <p:nvPr/>
        </p:nvSpPr>
        <p:spPr bwMode="auto">
          <a:xfrm>
            <a:off x="684213" y="1079500"/>
            <a:ext cx="36004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spAutoFit/>
          </a:bodyPr>
          <a:lstStyle/>
          <a:p>
            <a:pPr algn="ctr">
              <a:defRPr/>
            </a:pPr>
            <a:endParaRPr lang="en-US" sz="2400" dirty="0">
              <a:solidFill>
                <a:schemeClr val="accent2"/>
              </a:solidFill>
              <a:latin typeface="Arial" charset="0"/>
            </a:endParaRPr>
          </a:p>
          <a:p>
            <a:pPr algn="ctr">
              <a:defRPr/>
            </a:pPr>
            <a:r>
              <a:rPr lang="en-US" sz="2400" dirty="0">
                <a:solidFill>
                  <a:srgbClr val="B8450C"/>
                </a:solidFill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                                                                                                 </a:t>
            </a:r>
          </a:p>
        </p:txBody>
      </p:sp>
      <p:sp>
        <p:nvSpPr>
          <p:cNvPr id="3083" name="AutoShape 53"/>
          <p:cNvSpPr>
            <a:spLocks noChangeArrowheads="1"/>
          </p:cNvSpPr>
          <p:nvPr/>
        </p:nvSpPr>
        <p:spPr bwMode="auto">
          <a:xfrm>
            <a:off x="2555875" y="3716338"/>
            <a:ext cx="914400" cy="914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4" name="AutoShape 54"/>
          <p:cNvSpPr>
            <a:spLocks noChangeArrowheads="1"/>
          </p:cNvSpPr>
          <p:nvPr/>
        </p:nvSpPr>
        <p:spPr bwMode="auto">
          <a:xfrm>
            <a:off x="7164388" y="3789363"/>
            <a:ext cx="914400" cy="914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085" name="Picture 58" descr="Картинка 136 из 640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019925" y="5084763"/>
            <a:ext cx="1654175" cy="1604962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086" name="Picture 60" descr="Картинка 34 из 640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39750" y="4868863"/>
            <a:ext cx="4105275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7" name="AutoShape 61"/>
          <p:cNvSpPr>
            <a:spLocks noChangeArrowheads="1"/>
          </p:cNvSpPr>
          <p:nvPr/>
        </p:nvSpPr>
        <p:spPr bwMode="auto">
          <a:xfrm>
            <a:off x="8229600" y="2852738"/>
            <a:ext cx="914400" cy="914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088" name="Picture 62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787900" y="18891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Picture 63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8388350" y="18891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Picture 64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076825" y="314166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Picture 65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8388350" y="306863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2" name="Picture 66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700338" y="3933825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3" name="Picture 67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308850" y="3933825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4" name="Picture 68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596188" y="55895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5" name="Picture 69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4213" y="400526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6" name="Picture 70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403350" y="285273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908050"/>
            <a:ext cx="83058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M.V.Lomonosov made many important discoveries in different fields of science: physics, chemistry, astronomy. The last  period of Lomonosov’s activity was connected with his scientific invesnigation in navigation. He tried to find a short sea route from the West to the East through  the Arctic Ocean. </a:t>
            </a:r>
            <a:endParaRPr lang="ru-RU" smtClean="0"/>
          </a:p>
        </p:txBody>
      </p:sp>
      <p:pic>
        <p:nvPicPr>
          <p:cNvPr id="12292" name="Picture 5" descr="Картинка 16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67400" y="4149725"/>
            <a:ext cx="2951163" cy="2428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2293" name="Picture 7" descr="Картинка 10 из 640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4213" y="4437063"/>
            <a:ext cx="1712912" cy="21320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2294" name="Picture 8" descr="i?id=65003735-05"/>
          <p:cNvPicPr>
            <a:picLocks noChangeAspect="1" noChangeArrowheads="1"/>
          </p:cNvPicPr>
          <p:nvPr>
            <p:ph type="title"/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516688" y="115888"/>
            <a:ext cx="2376487" cy="7747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His literary works remain one of the most significant pages of Russian literature in the     18 th century. </a:t>
            </a:r>
            <a:endParaRPr lang="ru-RU" smtClean="0"/>
          </a:p>
        </p:txBody>
      </p:sp>
      <p:pic>
        <p:nvPicPr>
          <p:cNvPr id="13316" name="Picture 5" descr="Полное собрание сочинений М. В. Ломоносова 1950-1959 гг.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35600" y="5373688"/>
            <a:ext cx="33909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7" descr="Работы М. В. Ломоносова &quot;Российская грамматика&quot; и &quot;Риторика&quot;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6013" y="4508500"/>
            <a:ext cx="1295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13" descr="Картинка 41 из 640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43213" y="3860800"/>
            <a:ext cx="2232025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3320" name="Picture 21" descr="i?id=65003735-05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516688" y="115888"/>
            <a:ext cx="2446337" cy="115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  </a:t>
            </a:r>
            <a:r>
              <a:rPr lang="en-US" smtClean="0"/>
              <a:t>  Russian critic </a:t>
            </a:r>
            <a:r>
              <a:rPr lang="ru-RU" smtClean="0">
                <a:hlinkClick r:id="rId2" tooltip="Belinsky (disambiguation)"/>
              </a:rPr>
              <a:t>Belinsky </a:t>
            </a:r>
            <a:r>
              <a:rPr lang="en-US" smtClean="0"/>
              <a:t>wrote of Lomonosov,</a:t>
            </a:r>
            <a:r>
              <a:rPr lang="ru-RU" smtClean="0"/>
              <a:t> </a:t>
            </a:r>
            <a:r>
              <a:rPr lang="en-US" smtClean="0"/>
              <a:t>«Our literature begins with Lomonosov; he was its father and mother,he was its </a:t>
            </a:r>
            <a:r>
              <a:rPr lang="ru-RU" smtClean="0">
                <a:hlinkClick r:id="rId3" tooltip="Peter the Great (disambiguation)"/>
              </a:rPr>
              <a:t>Peter the Great</a:t>
            </a:r>
            <a:r>
              <a:rPr lang="ru-RU" smtClean="0"/>
              <a:t> </a:t>
            </a:r>
            <a:r>
              <a:rPr lang="en-US" smtClean="0"/>
              <a:t>». </a:t>
            </a:r>
            <a:endParaRPr lang="ru-RU" smtClean="0"/>
          </a:p>
        </p:txBody>
      </p:sp>
      <p:pic>
        <p:nvPicPr>
          <p:cNvPr id="14340" name="Picture 7" descr="Lomon8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649913" y="2708275"/>
            <a:ext cx="3041650" cy="39608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4341" name="Picture 9" descr="Картинка 1 из 24575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860425" y="2781300"/>
            <a:ext cx="2947988" cy="38147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4342" name="Picture 10" descr="i?id=65003735-05"/>
          <p:cNvPicPr>
            <a:picLocks noChangeAspect="1" noChangeArrowheads="1"/>
          </p:cNvPicPr>
          <p:nvPr>
            <p:ph type="title"/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227763" y="260350"/>
            <a:ext cx="2736850" cy="7921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At the end of his life in 1764 Lomonosov  was  elected honorary member of  the Stocholm  and Bologna Academies</a:t>
            </a:r>
            <a:r>
              <a:rPr lang="ru-RU" smtClean="0"/>
              <a:t> </a:t>
            </a:r>
          </a:p>
        </p:txBody>
      </p:sp>
      <p:pic>
        <p:nvPicPr>
          <p:cNvPr id="15364" name="Picture 5" descr="Картинка 7 из 13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2835275"/>
            <a:ext cx="4249737" cy="318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Картинка 8 из 315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787900" y="4005263"/>
            <a:ext cx="4176713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 descr="i?id=65003735-05"/>
          <p:cNvPicPr>
            <a:picLocks noChangeAspect="1" noChangeArrowheads="1"/>
          </p:cNvPicPr>
          <p:nvPr>
            <p:ph type="title"/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300788" y="260350"/>
            <a:ext cx="2636837" cy="9366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3058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 In 1765, Lomonosov caught a cold and died on the 15 th of </a:t>
            </a:r>
            <a:r>
              <a:rPr lang="ru-RU" smtClean="0"/>
              <a:t>April 1765</a:t>
            </a:r>
            <a:r>
              <a:rPr lang="en-US" smtClean="0"/>
              <a:t> at age 54. He is buried in the cemetery of </a:t>
            </a:r>
            <a:r>
              <a:rPr lang="ru-RU" smtClean="0"/>
              <a:t>Alexander Nevsky Monastery </a:t>
            </a:r>
            <a:r>
              <a:rPr lang="en-US" smtClean="0"/>
              <a:t>in</a:t>
            </a:r>
            <a:r>
              <a:rPr lang="ru-RU" smtClean="0"/>
              <a:t> </a:t>
            </a:r>
            <a:r>
              <a:rPr lang="ru-RU" smtClean="0">
                <a:hlinkClick r:id="rId2" tooltip="St Petersburg"/>
              </a:rPr>
              <a:t>St Petersburg</a:t>
            </a:r>
            <a:r>
              <a:rPr lang="ru-RU" smtClean="0"/>
              <a:t> </a:t>
            </a:r>
            <a:r>
              <a:rPr lang="en-US" smtClean="0"/>
              <a:t>.</a:t>
            </a:r>
            <a:endParaRPr lang="ru-RU" smtClean="0"/>
          </a:p>
        </p:txBody>
      </p:sp>
      <p:pic>
        <p:nvPicPr>
          <p:cNvPr id="16388" name="Picture 5" descr="Картинка 25 из 640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56325" y="3141663"/>
            <a:ext cx="2587625" cy="344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9" descr="Картинка 1 из 1046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827088" y="3163888"/>
            <a:ext cx="493395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0" descr="i?id=65003735-05"/>
          <p:cNvPicPr>
            <a:picLocks noChangeAspect="1" noChangeArrowheads="1"/>
          </p:cNvPicPr>
          <p:nvPr>
            <p:ph type="title"/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372225" y="260350"/>
            <a:ext cx="2563813" cy="7826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Lomonosov is widely known and honoured in our country. The Russian Academy of Sciences awards Lomonosov honorary medals in scientific achievement - one to a Russian and one to a foreign scientist. </a:t>
            </a:r>
            <a:endParaRPr lang="ru-RU" smtClean="0"/>
          </a:p>
        </p:txBody>
      </p:sp>
      <p:pic>
        <p:nvPicPr>
          <p:cNvPr id="17412" name="Picture 5" descr="Картинка 21 из 111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950" y="4005263"/>
            <a:ext cx="1970088" cy="2636837"/>
          </a:xfrm>
          <a:prstGeom prst="rect">
            <a:avLst/>
          </a:prstGeom>
          <a:noFill/>
          <a:ln w="9525">
            <a:solidFill>
              <a:srgbClr val="B8450C"/>
            </a:solidFill>
            <a:miter lim="800000"/>
            <a:headEnd/>
            <a:tailEnd/>
          </a:ln>
        </p:spPr>
      </p:pic>
      <p:pic>
        <p:nvPicPr>
          <p:cNvPr id="17413" name="Picture 7" descr="Картинка 37 из 640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724525" y="4221163"/>
            <a:ext cx="3203575" cy="2398712"/>
          </a:xfrm>
          <a:prstGeom prst="rect">
            <a:avLst/>
          </a:prstGeom>
          <a:noFill/>
          <a:ln w="9525">
            <a:solidFill>
              <a:srgbClr val="B8450C"/>
            </a:solidFill>
            <a:miter lim="800000"/>
            <a:headEnd/>
            <a:tailEnd/>
          </a:ln>
        </p:spPr>
      </p:pic>
      <p:pic>
        <p:nvPicPr>
          <p:cNvPr id="17414" name="Picture 9" descr="Картинка 6 из 640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268538" y="4292600"/>
            <a:ext cx="3313112" cy="2343150"/>
          </a:xfrm>
          <a:prstGeom prst="rect">
            <a:avLst/>
          </a:prstGeom>
          <a:noFill/>
          <a:ln w="9525">
            <a:solidFill>
              <a:srgbClr val="B8450C"/>
            </a:solidFill>
            <a:miter lim="800000"/>
            <a:headEnd/>
            <a:tailEnd/>
          </a:ln>
        </p:spPr>
      </p:pic>
      <p:pic>
        <p:nvPicPr>
          <p:cNvPr id="17415" name="Picture 10" descr="i?id=65003735-05"/>
          <p:cNvPicPr>
            <a:picLocks noChangeAspect="1" noChangeArrowheads="1"/>
          </p:cNvPicPr>
          <p:nvPr>
            <p:ph type="title"/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156325" y="188913"/>
            <a:ext cx="2771775" cy="8683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After reading activities</a:t>
            </a:r>
            <a:endParaRPr lang="ru-RU" smtClean="0">
              <a:solidFill>
                <a:schemeClr val="tx1"/>
              </a:solidFill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 </a:t>
            </a:r>
            <a:r>
              <a:rPr lang="en-US" smtClean="0">
                <a:solidFill>
                  <a:schemeClr val="accent1"/>
                </a:solidFill>
              </a:rPr>
              <a:t>What are these historical dates  remarkable for?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1711; 1736;</a:t>
            </a:r>
            <a:r>
              <a:rPr lang="ru-RU" smtClean="0"/>
              <a:t> </a:t>
            </a:r>
            <a:r>
              <a:rPr lang="en-US" smtClean="0"/>
              <a:t>1755;</a:t>
            </a:r>
            <a:r>
              <a:rPr lang="ru-RU" smtClean="0"/>
              <a:t> </a:t>
            </a:r>
            <a:r>
              <a:rPr lang="en-US" smtClean="0"/>
              <a:t>1764; </a:t>
            </a:r>
            <a:r>
              <a:rPr lang="ru-RU" smtClean="0"/>
              <a:t>1765.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 </a:t>
            </a:r>
            <a:endParaRPr lang="ru-RU" smtClean="0"/>
          </a:p>
        </p:txBody>
      </p:sp>
      <p:pic>
        <p:nvPicPr>
          <p:cNvPr id="18437" name="Picture 4" descr="i?id=65003735-0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72225" y="260350"/>
            <a:ext cx="252095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7615237" cy="1008062"/>
          </a:xfrm>
          <a:solidFill>
            <a:schemeClr val="bg2"/>
          </a:solidFill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B8450C"/>
                </a:solidFill>
              </a:rPr>
              <a:t>Mikhail Vasilievich Lomonosov</a:t>
            </a:r>
            <a:endParaRPr lang="ru-RU" smtClean="0">
              <a:solidFill>
                <a:srgbClr val="B8450C"/>
              </a:solidFill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83058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    </a:t>
            </a:r>
            <a:r>
              <a:rPr lang="en-US" smtClean="0"/>
              <a:t>M. V. Lomonosov, is known as the father of Russian  science, an outstanding poet, founder of Russian literature and creator of the Russian language.</a:t>
            </a:r>
            <a:r>
              <a:rPr lang="ru-RU" smtClean="0"/>
              <a:t> </a:t>
            </a:r>
          </a:p>
        </p:txBody>
      </p:sp>
      <p:pic>
        <p:nvPicPr>
          <p:cNvPr id="4101" name="Picture 9" descr="Картинка 239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84588" y="3068638"/>
            <a:ext cx="2022475" cy="359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1" descr="Рукопись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24075" y="3284538"/>
            <a:ext cx="13716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3" descr="Избранные философские произведения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9413" y="4437063"/>
            <a:ext cx="1590675" cy="227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5" descr="Ломоносов Михаил Васильевич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156325" y="3429000"/>
            <a:ext cx="2681288" cy="321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6" descr="i?id=65003735-05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516688" y="333375"/>
            <a:ext cx="23749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8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443663" y="83661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9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0" y="476250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20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732588" y="0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21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9388" y="1412875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22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39750" y="981075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3" descr="3f188a9368494fddb0a2c546ab4bf5e8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8243888" y="134143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513"/>
            <a:ext cx="83058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 </a:t>
            </a:r>
            <a:r>
              <a:rPr lang="en-US" smtClean="0"/>
              <a:t>  </a:t>
            </a:r>
            <a:r>
              <a:rPr lang="ru-RU" smtClean="0"/>
              <a:t> </a:t>
            </a:r>
            <a:r>
              <a:rPr lang="en-US" smtClean="0"/>
              <a:t>M.V.</a:t>
            </a:r>
            <a:r>
              <a:rPr lang="ru-RU" smtClean="0"/>
              <a:t> </a:t>
            </a:r>
            <a:r>
              <a:rPr lang="en-US" smtClean="0"/>
              <a:t>Lomonosov was born on the 19th of November 1711 in a fisherman’s family near Kholmogory in the village of Denisovka </a:t>
            </a:r>
            <a:r>
              <a:rPr lang="ru-RU" smtClean="0"/>
              <a:t> (later renamed Lomonosovo in his honor) </a:t>
            </a:r>
            <a:r>
              <a:rPr lang="en-US" smtClean="0"/>
              <a:t>not far from </a:t>
            </a:r>
            <a:r>
              <a:rPr lang="ru-RU" smtClean="0"/>
              <a:t>Arkhangelsk </a:t>
            </a:r>
            <a:r>
              <a:rPr lang="en-US" smtClean="0"/>
              <a:t>.</a:t>
            </a:r>
            <a:endParaRPr lang="ru-RU" smtClean="0"/>
          </a:p>
        </p:txBody>
      </p:sp>
      <p:pic>
        <p:nvPicPr>
          <p:cNvPr id="5124" name="Picture 4" descr="slide0003_image00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3789363"/>
            <a:ext cx="4391025" cy="282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8" descr="Картинка 10 из 17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32363" y="3716338"/>
            <a:ext cx="3889375" cy="291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i?id=65003735-05"/>
          <p:cNvPicPr>
            <a:picLocks noChangeAspect="1" noChangeArrowheads="1"/>
          </p:cNvPicPr>
          <p:nvPr>
            <p:ph type="title"/>
          </p:nvPr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300788" y="188913"/>
            <a:ext cx="2590800" cy="8397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   Learning was </a:t>
            </a:r>
            <a:r>
              <a:rPr lang="en-US" smtClean="0"/>
              <a:t>his </a:t>
            </a:r>
            <a:r>
              <a:rPr lang="ru-RU" smtClean="0"/>
              <a:t>passion</a:t>
            </a:r>
            <a:r>
              <a:rPr lang="en-US" smtClean="0"/>
              <a:t>. At an early age Mikhail learned to read and write through church books. </a:t>
            </a:r>
            <a:r>
              <a:rPr lang="ru-RU" smtClean="0"/>
              <a:t>When he was fourteen Lomonosov was given copies of “Modern Church Slavonic</a:t>
            </a:r>
            <a:r>
              <a:rPr lang="en-US" smtClean="0"/>
              <a:t>”</a:t>
            </a:r>
            <a:r>
              <a:rPr lang="ru-RU" smtClean="0"/>
              <a:t> (a grammar book) and </a:t>
            </a:r>
            <a:r>
              <a:rPr lang="ru-RU" smtClean="0">
                <a:hlinkClick r:id="rId2" tooltip="Leonty Magnitsky"/>
              </a:rPr>
              <a:t>Leonty Magnitsky</a:t>
            </a:r>
            <a:r>
              <a:rPr lang="ru-RU" smtClean="0"/>
              <a:t>’s “Arthimetic.”</a:t>
            </a:r>
          </a:p>
        </p:txBody>
      </p:sp>
      <p:pic>
        <p:nvPicPr>
          <p:cNvPr id="6148" name="Picture 10" descr="&quot;Грамматика&quot; М. Смотрицкого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76375" y="4292600"/>
            <a:ext cx="2735263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2" descr="&quot;Арифметика&quot; Л. Магницкого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859338" y="4076700"/>
            <a:ext cx="2622550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8337" name="Group 33"/>
          <p:cNvGraphicFramePr>
            <a:graphicFrameLocks noGrp="1"/>
          </p:cNvGraphicFramePr>
          <p:nvPr/>
        </p:nvGraphicFramePr>
        <p:xfrm>
          <a:off x="3798888" y="3201988"/>
          <a:ext cx="1573530" cy="457200"/>
        </p:xfrm>
        <a:graphic>
          <a:graphicData uri="http://schemas.openxmlformats.org/drawingml/2006/table">
            <a:tbl>
              <a:tblPr/>
              <a:tblGrid>
                <a:gridCol w="1365250"/>
                <a:gridCol w="20828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53" name="Rectangle 35"/>
          <p:cNvSpPr>
            <a:spLocks noChangeArrowheads="1"/>
          </p:cNvSpPr>
          <p:nvPr/>
        </p:nvSpPr>
        <p:spPr bwMode="auto">
          <a:xfrm>
            <a:off x="5730875" y="57340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ru-RU">
              <a:latin typeface="Arial" charset="0"/>
            </a:endParaRPr>
          </a:p>
        </p:txBody>
      </p:sp>
      <p:pic>
        <p:nvPicPr>
          <p:cNvPr id="6154" name="Picture 47" descr="i?id=65003735-05"/>
          <p:cNvPicPr>
            <a:picLocks noChangeAspect="1" noChangeArrowheads="1"/>
          </p:cNvPicPr>
          <p:nvPr>
            <p:ph type="title"/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156325" y="188913"/>
            <a:ext cx="2881313" cy="9382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3058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   </a:t>
            </a:r>
            <a:r>
              <a:rPr lang="en-US" smtClean="0"/>
              <a:t>When he was 19, Lomonosov went on foot to Moscow where he entered the</a:t>
            </a:r>
            <a:r>
              <a:rPr lang="ru-RU" smtClean="0"/>
              <a:t> </a:t>
            </a:r>
            <a:r>
              <a:rPr lang="ru-RU" smtClean="0">
                <a:hlinkClick r:id="rId2" tooltip="Slavic Greek Latin Academy"/>
              </a:rPr>
              <a:t>Slavic Greek Latin Academy</a:t>
            </a:r>
            <a:r>
              <a:rPr lang="ru-RU" smtClean="0"/>
              <a:t>.</a:t>
            </a:r>
            <a:r>
              <a:rPr lang="en-US" smtClean="0"/>
              <a:t> The Academy was closed to peasants and Lomonosov had to hide his peasant origin. He pretended to be of noble birth. </a:t>
            </a:r>
            <a:endParaRPr lang="ru-RU" smtClean="0"/>
          </a:p>
        </p:txBody>
      </p:sp>
      <p:pic>
        <p:nvPicPr>
          <p:cNvPr id="7172" name="Picture 5" descr="&quot;Юноша Ломоносов на пути в Москву&quot; Художник Н. И. Кисляков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40425" y="3284538"/>
            <a:ext cx="2743200" cy="34290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7173" name="Picture 9" descr="путь в москву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495425" y="3141663"/>
            <a:ext cx="2851150" cy="360045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174" name="AutoShape 10"/>
          <p:cNvSpPr>
            <a:spLocks noChangeArrowheads="1"/>
          </p:cNvSpPr>
          <p:nvPr/>
        </p:nvSpPr>
        <p:spPr bwMode="auto">
          <a:xfrm>
            <a:off x="4356100" y="4149725"/>
            <a:ext cx="936625" cy="215900"/>
          </a:xfrm>
          <a:prstGeom prst="leftArrow">
            <a:avLst>
              <a:gd name="adj1" fmla="val 50000"/>
              <a:gd name="adj2" fmla="val 1084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175" name="AutoShape 11"/>
          <p:cNvSpPr>
            <a:spLocks noChangeArrowheads="1"/>
          </p:cNvSpPr>
          <p:nvPr/>
        </p:nvSpPr>
        <p:spPr bwMode="auto">
          <a:xfrm>
            <a:off x="468313" y="6381750"/>
            <a:ext cx="1008062" cy="215900"/>
          </a:xfrm>
          <a:prstGeom prst="rightArrow">
            <a:avLst>
              <a:gd name="adj1" fmla="val 50000"/>
              <a:gd name="adj2" fmla="val 116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3059113" y="3716338"/>
            <a:ext cx="1439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" charset="0"/>
              </a:rPr>
              <a:t>Kholmogory</a:t>
            </a:r>
            <a:endParaRPr lang="ru-RU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1476375" y="5897563"/>
            <a:ext cx="14335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" charset="0"/>
              </a:rPr>
              <a:t>Moscow</a:t>
            </a:r>
            <a:endParaRPr lang="ru-RU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7178" name="Picture 17" descr="i?id=65003735-05"/>
          <p:cNvPicPr>
            <a:picLocks noChangeAspect="1" noChangeArrowheads="1"/>
          </p:cNvPicPr>
          <p:nvPr>
            <p:ph type="title"/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516688" y="188913"/>
            <a:ext cx="2447925" cy="8683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3058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Here he studied Latin and mastered it in a short period of time. </a:t>
            </a:r>
            <a:r>
              <a:rPr lang="ru-RU" smtClean="0"/>
              <a:t>He completed a twelve-year study course in only five years, graduating at the top of his class</a:t>
            </a:r>
            <a:r>
              <a:rPr lang="en-US" smtClean="0"/>
              <a:t>.</a:t>
            </a:r>
            <a:endParaRPr lang="ru-RU" smtClean="0"/>
          </a:p>
        </p:txBody>
      </p:sp>
      <p:pic>
        <p:nvPicPr>
          <p:cNvPr id="8196" name="Picture 4" descr="Рисунок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6013" y="3644900"/>
            <a:ext cx="1939925" cy="30956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8197" name="Picture 5" descr="rkr-1-2857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6100" y="3573463"/>
            <a:ext cx="4418013" cy="31130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8198" name="Picture 6" descr="i?id=65003735-05"/>
          <p:cNvPicPr>
            <a:picLocks noChangeAspect="1" noChangeArrowheads="1"/>
          </p:cNvPicPr>
          <p:nvPr>
            <p:ph type="title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00788" y="188913"/>
            <a:ext cx="2663825" cy="7540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3058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 He was a brilliant pupil and in 1736 he was sent abroad </a:t>
            </a:r>
            <a:r>
              <a:rPr lang="ru-RU" smtClean="0"/>
              <a:t>at the </a:t>
            </a:r>
            <a:r>
              <a:rPr lang="ru-RU" smtClean="0">
                <a:hlinkClick r:id="rId2" tooltip="University of Marburg"/>
              </a:rPr>
              <a:t>University of Marburg</a:t>
            </a:r>
            <a:r>
              <a:rPr lang="ru-RU" smtClean="0"/>
              <a:t>. </a:t>
            </a:r>
            <a:r>
              <a:rPr lang="en-US" smtClean="0"/>
              <a:t>While abroad Lomonosov studied philosophy, physics, mathematics and foreign languages </a:t>
            </a:r>
            <a:r>
              <a:rPr lang="ru-RU" smtClean="0"/>
              <a:t>and even began writing </a:t>
            </a:r>
            <a:r>
              <a:rPr lang="ru-RU" smtClean="0">
                <a:hlinkClick r:id="rId3" tooltip="Poetry"/>
              </a:rPr>
              <a:t>poetry</a:t>
            </a:r>
            <a:r>
              <a:rPr lang="ru-RU" smtClean="0"/>
              <a:t>. He also developed an interest in German literature. </a:t>
            </a:r>
          </a:p>
        </p:txBody>
      </p:sp>
      <p:pic>
        <p:nvPicPr>
          <p:cNvPr id="9220" name="Picture 4" descr="slide0012_image02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08400" y="3789363"/>
            <a:ext cx="1768475" cy="288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7" descr="Полное собрание сочинений М. В. Ломоносова 1950-1959 гг.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56325" y="115888"/>
            <a:ext cx="2886075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9" descr="Картинка 28 из 349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827088" y="3789363"/>
            <a:ext cx="23622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1" descr="Картинка 8 из 349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795963" y="4103688"/>
            <a:ext cx="3348037" cy="252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Lomonosov founded  Moscow State University in 1755. This university, officially named after Lomonosov, is at the apex of the Russian system of higher education.</a:t>
            </a:r>
            <a:r>
              <a:rPr lang="ru-RU" smtClean="0"/>
              <a:t> </a:t>
            </a:r>
          </a:p>
        </p:txBody>
      </p:sp>
      <p:pic>
        <p:nvPicPr>
          <p:cNvPr id="10244" name="Picture 10" descr="Картинка 8 из 35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8313" y="3500438"/>
            <a:ext cx="4824412" cy="317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3" descr="Картинка 49 из 35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11875" y="3573463"/>
            <a:ext cx="2573338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14" descr="i?id=65003735-05"/>
          <p:cNvPicPr>
            <a:picLocks noChangeAspect="1" noChangeArrowheads="1"/>
          </p:cNvPicPr>
          <p:nvPr>
            <p:ph type="title"/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443663" y="188913"/>
            <a:ext cx="2520950" cy="8604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 A. Pushkin said about Lomonosov: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«Lomonosov was a great man…. He founded the first Russian university: or to express it more correctly he himself was our first  university».</a:t>
            </a:r>
            <a:endParaRPr lang="ru-RU" smtClean="0"/>
          </a:p>
        </p:txBody>
      </p:sp>
      <p:pic>
        <p:nvPicPr>
          <p:cNvPr id="11268" name="Picture 9" descr="lomonosov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67400" y="3284538"/>
            <a:ext cx="2773363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12" descr="Картинка 29 из 7477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971550" y="3284538"/>
            <a:ext cx="28209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13" descr="i?id=65003735-05"/>
          <p:cNvPicPr>
            <a:picLocks noChangeAspect="1" noChangeArrowheads="1"/>
          </p:cNvPicPr>
          <p:nvPr>
            <p:ph type="title"/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156325" y="268288"/>
            <a:ext cx="2851150" cy="7842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212gl">
  <a:themeElements>
    <a:clrScheme name="cdb2004212gl 1">
      <a:dk1>
        <a:srgbClr val="000000"/>
      </a:dk1>
      <a:lt1>
        <a:srgbClr val="FFFFFF"/>
      </a:lt1>
      <a:dk2>
        <a:srgbClr val="4B546F"/>
      </a:dk2>
      <a:lt2>
        <a:srgbClr val="C0C0C0"/>
      </a:lt2>
      <a:accent1>
        <a:srgbClr val="4987E3"/>
      </a:accent1>
      <a:accent2>
        <a:srgbClr val="D9520F"/>
      </a:accent2>
      <a:accent3>
        <a:srgbClr val="FFFFFF"/>
      </a:accent3>
      <a:accent4>
        <a:srgbClr val="000000"/>
      </a:accent4>
      <a:accent5>
        <a:srgbClr val="B1C3EF"/>
      </a:accent5>
      <a:accent6>
        <a:srgbClr val="C4490C"/>
      </a:accent6>
      <a:hlink>
        <a:srgbClr val="36A1B6"/>
      </a:hlink>
      <a:folHlink>
        <a:srgbClr val="9CC769"/>
      </a:folHlink>
    </a:clrScheme>
    <a:fontScheme name="cdb2004212g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212gl 1">
        <a:dk1>
          <a:srgbClr val="000000"/>
        </a:dk1>
        <a:lt1>
          <a:srgbClr val="FFFFFF"/>
        </a:lt1>
        <a:dk2>
          <a:srgbClr val="4B546F"/>
        </a:dk2>
        <a:lt2>
          <a:srgbClr val="C0C0C0"/>
        </a:lt2>
        <a:accent1>
          <a:srgbClr val="4987E3"/>
        </a:accent1>
        <a:accent2>
          <a:srgbClr val="D9520F"/>
        </a:accent2>
        <a:accent3>
          <a:srgbClr val="FFFFFF"/>
        </a:accent3>
        <a:accent4>
          <a:srgbClr val="000000"/>
        </a:accent4>
        <a:accent5>
          <a:srgbClr val="B1C3EF"/>
        </a:accent5>
        <a:accent6>
          <a:srgbClr val="C4490C"/>
        </a:accent6>
        <a:hlink>
          <a:srgbClr val="36A1B6"/>
        </a:hlink>
        <a:folHlink>
          <a:srgbClr val="9CC7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212gl 2">
        <a:dk1>
          <a:srgbClr val="000000"/>
        </a:dk1>
        <a:lt1>
          <a:srgbClr val="FFFFFF"/>
        </a:lt1>
        <a:dk2>
          <a:srgbClr val="135377"/>
        </a:dk2>
        <a:lt2>
          <a:srgbClr val="969696"/>
        </a:lt2>
        <a:accent1>
          <a:srgbClr val="2AA08A"/>
        </a:accent1>
        <a:accent2>
          <a:srgbClr val="9C88E6"/>
        </a:accent2>
        <a:accent3>
          <a:srgbClr val="FFFFFF"/>
        </a:accent3>
        <a:accent4>
          <a:srgbClr val="000000"/>
        </a:accent4>
        <a:accent5>
          <a:srgbClr val="ACCDC4"/>
        </a:accent5>
        <a:accent6>
          <a:srgbClr val="8D7BD0"/>
        </a:accent6>
        <a:hlink>
          <a:srgbClr val="7D96D3"/>
        </a:hlink>
        <a:folHlink>
          <a:srgbClr val="DEDB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212gl 3">
        <a:dk1>
          <a:srgbClr val="000000"/>
        </a:dk1>
        <a:lt1>
          <a:srgbClr val="FFFFFF"/>
        </a:lt1>
        <a:dk2>
          <a:srgbClr val="351155"/>
        </a:dk2>
        <a:lt2>
          <a:srgbClr val="969696"/>
        </a:lt2>
        <a:accent1>
          <a:srgbClr val="117AC1"/>
        </a:accent1>
        <a:accent2>
          <a:srgbClr val="38B890"/>
        </a:accent2>
        <a:accent3>
          <a:srgbClr val="FFFFFF"/>
        </a:accent3>
        <a:accent4>
          <a:srgbClr val="000000"/>
        </a:accent4>
        <a:accent5>
          <a:srgbClr val="AABEDD"/>
        </a:accent5>
        <a:accent6>
          <a:srgbClr val="32A682"/>
        </a:accent6>
        <a:hlink>
          <a:srgbClr val="D17FB6"/>
        </a:hlink>
        <a:folHlink>
          <a:srgbClr val="E398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cdb2004212gl</Template>
  <TotalTime>1871</TotalTime>
  <Words>538</Words>
  <Application>Microsoft Office PowerPoint</Application>
  <PresentationFormat>Экран (4:3)</PresentationFormat>
  <Paragraphs>46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 Black</vt:lpstr>
      <vt:lpstr>Arial</vt:lpstr>
      <vt:lpstr>Wingdings</vt:lpstr>
      <vt:lpstr>Calibri</vt:lpstr>
      <vt:lpstr>Verdana</vt:lpstr>
      <vt:lpstr>cdb2004212gl</vt:lpstr>
      <vt:lpstr>Слайд 1</vt:lpstr>
      <vt:lpstr>Mikhail Vasilievich Lomonosov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After reading activities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M.Lomonosov</dc:title>
  <dc:creator>Соловьева Жанна Викторовна</dc:creator>
  <dc:description>Коллекция презентаций http://ppt.3dn.ru</dc:description>
  <cp:lastModifiedBy>revaz</cp:lastModifiedBy>
  <cp:revision>39</cp:revision>
  <dcterms:created xsi:type="dcterms:W3CDTF">2010-10-16T17:51:44Z</dcterms:created>
  <dcterms:modified xsi:type="dcterms:W3CDTF">2013-01-14T19:09:51Z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0008000e16000000000001023620</vt:lpwstr>
  </property>
</Properties>
</file>