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73" r:id="rId5"/>
    <p:sldId id="259" r:id="rId6"/>
    <p:sldId id="260" r:id="rId7"/>
    <p:sldId id="274" r:id="rId8"/>
    <p:sldId id="261" r:id="rId9"/>
    <p:sldId id="262" r:id="rId10"/>
    <p:sldId id="279" r:id="rId11"/>
    <p:sldId id="280" r:id="rId12"/>
    <p:sldId id="281" r:id="rId13"/>
    <p:sldId id="282" r:id="rId14"/>
    <p:sldId id="275" r:id="rId15"/>
    <p:sldId id="276" r:id="rId16"/>
    <p:sldId id="277" r:id="rId17"/>
    <p:sldId id="27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FFDA71"/>
    <a:srgbClr val="D28C00"/>
    <a:srgbClr val="A87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1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0">
                <a:solidFill>
                  <a:srgbClr val="454545"/>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43DB89-60FD-4DA7-9CD8-EFB70082CE0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6CE551-DED6-4EBE-A83D-3DBEAC00253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7EA415-6D26-4DFA-8103-1FB0187096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89FB60-A5DF-4C33-96B4-A83A248D40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65142C-EE8B-4D18-A5D4-15E30CCD3F9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14414" y="1600200"/>
            <a:ext cx="32813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829D5E-044A-4472-98AD-C477DC18195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357290" y="1535113"/>
            <a:ext cx="31400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357290" y="2174875"/>
            <a:ext cx="31400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B637F0A-B063-4D57-9095-1B797B93AC2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4AE1BC0-B969-4D4A-8BAD-64579CE701E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9A2E821-8A81-4932-AE0F-9210EE7A6F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000240"/>
            <a:ext cx="2365371"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071538" y="3214686"/>
            <a:ext cx="2393975" cy="2911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33B62E-C4C1-44B0-866B-D1E3398714E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7C1DAD-993D-4E1B-A20A-81B5639C478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74638"/>
            <a:ext cx="7900987"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85000"/>
                  </a:schemeClr>
                </a:solidFill>
                <a:cs typeface="Arial" charset="0"/>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85000"/>
                  </a:schemeClr>
                </a:solidFill>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85000"/>
                  </a:schemeClr>
                </a:solidFill>
                <a:cs typeface="Arial" charset="0"/>
              </a:defRPr>
            </a:lvl1pPr>
          </a:lstStyle>
          <a:p>
            <a:pPr>
              <a:defRPr/>
            </a:pPr>
            <a:fld id="{EA57F8BF-EF63-4BAD-8EFB-A9C44A1C1CD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6000" b="1" kern="1200">
          <a:solidFill>
            <a:srgbClr val="C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6000" b="1">
          <a:solidFill>
            <a:srgbClr val="C00000"/>
          </a:solidFill>
          <a:latin typeface="ArtScript"/>
        </a:defRPr>
      </a:lvl2pPr>
      <a:lvl3pPr algn="ctr" rtl="0" eaLnBrk="0" fontAlgn="base" hangingPunct="0">
        <a:spcBef>
          <a:spcPct val="0"/>
        </a:spcBef>
        <a:spcAft>
          <a:spcPct val="0"/>
        </a:spcAft>
        <a:defRPr sz="6000" b="1">
          <a:solidFill>
            <a:srgbClr val="C00000"/>
          </a:solidFill>
          <a:latin typeface="ArtScript"/>
        </a:defRPr>
      </a:lvl3pPr>
      <a:lvl4pPr algn="ctr" rtl="0" eaLnBrk="0" fontAlgn="base" hangingPunct="0">
        <a:spcBef>
          <a:spcPct val="0"/>
        </a:spcBef>
        <a:spcAft>
          <a:spcPct val="0"/>
        </a:spcAft>
        <a:defRPr sz="6000" b="1">
          <a:solidFill>
            <a:srgbClr val="C00000"/>
          </a:solidFill>
          <a:latin typeface="ArtScript"/>
        </a:defRPr>
      </a:lvl4pPr>
      <a:lvl5pPr algn="ctr" rtl="0" eaLnBrk="0" fontAlgn="base" hangingPunct="0">
        <a:spcBef>
          <a:spcPct val="0"/>
        </a:spcBef>
        <a:spcAft>
          <a:spcPct val="0"/>
        </a:spcAft>
        <a:defRPr sz="6000" b="1">
          <a:solidFill>
            <a:srgbClr val="C00000"/>
          </a:solidFill>
          <a:latin typeface="ArtScript"/>
        </a:defRPr>
      </a:lvl5pPr>
      <a:lvl6pPr marL="457200" algn="ctr" rtl="0" fontAlgn="base">
        <a:spcBef>
          <a:spcPct val="0"/>
        </a:spcBef>
        <a:spcAft>
          <a:spcPct val="0"/>
        </a:spcAft>
        <a:defRPr sz="6000" b="1">
          <a:solidFill>
            <a:srgbClr val="C00000"/>
          </a:solidFill>
          <a:latin typeface="ArtScript"/>
        </a:defRPr>
      </a:lvl6pPr>
      <a:lvl7pPr marL="914400" algn="ctr" rtl="0" fontAlgn="base">
        <a:spcBef>
          <a:spcPct val="0"/>
        </a:spcBef>
        <a:spcAft>
          <a:spcPct val="0"/>
        </a:spcAft>
        <a:defRPr sz="6000" b="1">
          <a:solidFill>
            <a:srgbClr val="C00000"/>
          </a:solidFill>
          <a:latin typeface="ArtScript"/>
        </a:defRPr>
      </a:lvl7pPr>
      <a:lvl8pPr marL="1371600" algn="ctr" rtl="0" fontAlgn="base">
        <a:spcBef>
          <a:spcPct val="0"/>
        </a:spcBef>
        <a:spcAft>
          <a:spcPct val="0"/>
        </a:spcAft>
        <a:defRPr sz="6000" b="1">
          <a:solidFill>
            <a:srgbClr val="C00000"/>
          </a:solidFill>
          <a:latin typeface="ArtScript"/>
        </a:defRPr>
      </a:lvl8pPr>
      <a:lvl9pPr marL="1828800" algn="ctr" rtl="0" fontAlgn="base">
        <a:spcBef>
          <a:spcPct val="0"/>
        </a:spcBef>
        <a:spcAft>
          <a:spcPct val="0"/>
        </a:spcAft>
        <a:defRPr sz="6000" b="1">
          <a:solidFill>
            <a:srgbClr val="C00000"/>
          </a:solidFill>
          <a:latin typeface="ArtScript"/>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68475"/>
            <a:ext cx="7772400" cy="2574925"/>
          </a:xfrm>
        </p:spPr>
        <p:txBody>
          <a:bodyPr>
            <a:normAutofit fontScale="90000"/>
          </a:bodyPr>
          <a:lstStyle/>
          <a:p>
            <a:pPr eaLnBrk="1" fontAlgn="auto" hangingPunct="1">
              <a:spcAft>
                <a:spcPts val="0"/>
              </a:spcAft>
              <a:defRPr/>
            </a:pPr>
            <a:r>
              <a:rPr lang="en-US" dirty="0">
                <a:solidFill>
                  <a:srgbClr val="FFC000"/>
                </a:solidFill>
              </a:rPr>
              <a:t>The Golden Age </a:t>
            </a:r>
            <a:br>
              <a:rPr lang="en-US" dirty="0">
                <a:solidFill>
                  <a:srgbClr val="FFC000"/>
                </a:solidFill>
              </a:rPr>
            </a:br>
            <a:r>
              <a:rPr lang="en-US" dirty="0">
                <a:solidFill>
                  <a:srgbClr val="FFC000"/>
                </a:solidFill>
              </a:rPr>
              <a:t>of </a:t>
            </a:r>
            <a:br>
              <a:rPr lang="en-US" dirty="0">
                <a:solidFill>
                  <a:srgbClr val="FFC000"/>
                </a:solidFill>
              </a:rPr>
            </a:br>
            <a:r>
              <a:rPr lang="en-US" dirty="0">
                <a:solidFill>
                  <a:srgbClr val="FFC000"/>
                </a:solidFill>
              </a:rPr>
              <a:t>Russian Literature </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762000" y="381000"/>
            <a:ext cx="7900988" cy="1143000"/>
          </a:xfrm>
        </p:spPr>
        <p:txBody>
          <a:bodyPr>
            <a:normAutofit fontScale="90000"/>
          </a:bodyPr>
          <a:lstStyle/>
          <a:p>
            <a:pPr eaLnBrk="1" fontAlgn="auto" hangingPunct="1">
              <a:spcAft>
                <a:spcPts val="0"/>
              </a:spcAft>
              <a:defRPr/>
            </a:pPr>
            <a:r>
              <a:rPr lang="en-US" dirty="0">
                <a:solidFill>
                  <a:srgbClr val="D28C00"/>
                </a:solidFill>
              </a:rPr>
              <a:t>Ivan Turgenev </a:t>
            </a:r>
            <a:r>
              <a:rPr lang="ru-RU" dirty="0" smtClean="0">
                <a:solidFill>
                  <a:srgbClr val="D28C00"/>
                </a:solidFill>
              </a:rPr>
              <a:t/>
            </a:r>
            <a:br>
              <a:rPr lang="ru-RU" dirty="0" smtClean="0">
                <a:solidFill>
                  <a:srgbClr val="D28C00"/>
                </a:solidFill>
              </a:rPr>
            </a:br>
            <a:r>
              <a:rPr lang="en-US" dirty="0" smtClean="0">
                <a:solidFill>
                  <a:srgbClr val="D28C00"/>
                </a:solidFill>
              </a:rPr>
              <a:t>(</a:t>
            </a:r>
            <a:r>
              <a:rPr lang="en-US" dirty="0">
                <a:solidFill>
                  <a:srgbClr val="D28C00"/>
                </a:solidFill>
              </a:rPr>
              <a:t>1818  - 1883) </a:t>
            </a:r>
            <a:endParaRPr lang="ru-RU" dirty="0">
              <a:solidFill>
                <a:srgbClr val="D28C00"/>
              </a:solidFill>
            </a:endParaRPr>
          </a:p>
        </p:txBody>
      </p:sp>
      <p:pic>
        <p:nvPicPr>
          <p:cNvPr id="11267" name="Picture 8" descr="turgenev_200704231600320"/>
          <p:cNvPicPr>
            <a:picLocks noGrp="1" noChangeAspect="1" noChangeArrowheads="1"/>
          </p:cNvPicPr>
          <p:nvPr>
            <p:ph idx="1"/>
          </p:nvPr>
        </p:nvPicPr>
        <p:blipFill>
          <a:blip r:embed="rId2" cstate="email"/>
          <a:srcRect/>
          <a:stretch>
            <a:fillRect/>
          </a:stretch>
        </p:blipFill>
        <p:spPr>
          <a:xfrm>
            <a:off x="3657600" y="2819400"/>
            <a:ext cx="4392613" cy="3294063"/>
          </a:xfrm>
          <a:noFill/>
          <a:ln w="57150">
            <a:solidFill>
              <a:srgbClr val="FFDA7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295400" y="1905000"/>
            <a:ext cx="7162800" cy="3540125"/>
          </a:xfrm>
          <a:prstGeom prst="rect">
            <a:avLst/>
          </a:prstGeom>
          <a:noFill/>
          <a:ln w="9525">
            <a:noFill/>
            <a:miter lim="800000"/>
            <a:headEnd/>
            <a:tailEnd/>
          </a:ln>
        </p:spPr>
        <p:txBody>
          <a:bodyPr>
            <a:spAutoFit/>
          </a:bodyPr>
          <a:lstStyle/>
          <a:p>
            <a:pPr indent="722313" algn="just">
              <a:spcBef>
                <a:spcPct val="50000"/>
              </a:spcBef>
            </a:pPr>
            <a:r>
              <a:rPr lang="en-US" sz="2800">
                <a:solidFill>
                  <a:srgbClr val="700000"/>
                </a:solidFill>
                <a:latin typeface="Times New Roman" pitchFamily="18" charset="0"/>
              </a:rPr>
              <a:t>Novels of </a:t>
            </a:r>
            <a:r>
              <a:rPr lang="en-US" sz="2800" b="1">
                <a:solidFill>
                  <a:srgbClr val="700000"/>
                </a:solidFill>
                <a:latin typeface="Times New Roman" pitchFamily="18" charset="0"/>
              </a:rPr>
              <a:t>Ivan Turgenev</a:t>
            </a:r>
            <a:r>
              <a:rPr lang="en-US" sz="2800">
                <a:solidFill>
                  <a:srgbClr val="700000"/>
                </a:solidFill>
                <a:latin typeface="Times New Roman" pitchFamily="18" charset="0"/>
              </a:rPr>
              <a:t> were translated into several languages long before the works of any other Russian writer. His first published work </a:t>
            </a:r>
            <a:r>
              <a:rPr lang="en-US" sz="2800" i="1">
                <a:solidFill>
                  <a:srgbClr val="700000"/>
                </a:solidFill>
                <a:latin typeface="Times New Roman" pitchFamily="18" charset="0"/>
              </a:rPr>
              <a:t>Sportsman's Sketches,</a:t>
            </a:r>
            <a:r>
              <a:rPr lang="en-US" sz="2800">
                <a:solidFill>
                  <a:srgbClr val="700000"/>
                </a:solidFill>
                <a:latin typeface="Times New Roman" pitchFamily="18" charset="0"/>
              </a:rPr>
              <a:t> demonstrated the author's gift for depicting Russian nature and characters. Turgenev became famous with his </a:t>
            </a:r>
            <a:r>
              <a:rPr lang="en-US" sz="2800" i="1">
                <a:solidFill>
                  <a:srgbClr val="700000"/>
                </a:solidFill>
                <a:latin typeface="Times New Roman" pitchFamily="18" charset="0"/>
              </a:rPr>
              <a:t>Nest of Gentlefolk</a:t>
            </a:r>
            <a:r>
              <a:rPr lang="en-US" sz="2800">
                <a:solidFill>
                  <a:srgbClr val="700000"/>
                </a:solidFill>
                <a:latin typeface="Times New Roman" pitchFamily="18" charset="0"/>
              </a:rPr>
              <a:t> and his masterpiece </a:t>
            </a:r>
            <a:r>
              <a:rPr lang="en-US" sz="2800" i="1">
                <a:solidFill>
                  <a:srgbClr val="700000"/>
                </a:solidFill>
                <a:latin typeface="Times New Roman" pitchFamily="18" charset="0"/>
              </a:rPr>
              <a:t>Fathers and Sons.</a:t>
            </a:r>
            <a:endParaRPr lang="ru-RU" sz="2800" i="1">
              <a:solidFill>
                <a:srgbClr val="700000"/>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228600"/>
            <a:ext cx="8686800" cy="1143000"/>
          </a:xfrm>
        </p:spPr>
        <p:txBody>
          <a:bodyPr>
            <a:noAutofit/>
          </a:bodyPr>
          <a:lstStyle/>
          <a:p>
            <a:pPr eaLnBrk="1" fontAlgn="auto" hangingPunct="1">
              <a:spcAft>
                <a:spcPts val="0"/>
              </a:spcAft>
              <a:defRPr/>
            </a:pPr>
            <a:r>
              <a:rPr lang="en-US" sz="5400" dirty="0">
                <a:solidFill>
                  <a:srgbClr val="D28C00"/>
                </a:solidFill>
              </a:rPr>
              <a:t>Feodor Dostoevsky </a:t>
            </a:r>
            <a:r>
              <a:rPr lang="ru-RU" sz="5400" dirty="0" smtClean="0">
                <a:solidFill>
                  <a:srgbClr val="D28C00"/>
                </a:solidFill>
              </a:rPr>
              <a:t/>
            </a:r>
            <a:br>
              <a:rPr lang="ru-RU" sz="5400" dirty="0" smtClean="0">
                <a:solidFill>
                  <a:srgbClr val="D28C00"/>
                </a:solidFill>
              </a:rPr>
            </a:br>
            <a:r>
              <a:rPr lang="en-US" sz="5400" dirty="0" smtClean="0">
                <a:solidFill>
                  <a:srgbClr val="D28C00"/>
                </a:solidFill>
              </a:rPr>
              <a:t>(</a:t>
            </a:r>
            <a:r>
              <a:rPr lang="en-US" sz="5400" dirty="0">
                <a:solidFill>
                  <a:srgbClr val="D28C00"/>
                </a:solidFill>
              </a:rPr>
              <a:t>1821 – 1881)</a:t>
            </a:r>
            <a:r>
              <a:rPr lang="ru-RU" sz="5400" dirty="0">
                <a:solidFill>
                  <a:srgbClr val="D28C00"/>
                </a:solidFill>
              </a:rPr>
              <a:t> </a:t>
            </a:r>
          </a:p>
        </p:txBody>
      </p:sp>
      <p:pic>
        <p:nvPicPr>
          <p:cNvPr id="13315" name="Picture 8" descr="D2_004"/>
          <p:cNvPicPr>
            <a:picLocks noGrp="1" noChangeAspect="1" noChangeArrowheads="1"/>
          </p:cNvPicPr>
          <p:nvPr>
            <p:ph idx="1"/>
          </p:nvPr>
        </p:nvPicPr>
        <p:blipFill>
          <a:blip r:embed="rId2" cstate="email"/>
          <a:srcRect/>
          <a:stretch>
            <a:fillRect/>
          </a:stretch>
        </p:blipFill>
        <p:spPr>
          <a:xfrm>
            <a:off x="2971800" y="1905000"/>
            <a:ext cx="3098800" cy="4614863"/>
          </a:xfrm>
          <a:noFill/>
          <a:ln w="57150">
            <a:solidFill>
              <a:srgbClr val="FFDA7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85800" y="1295400"/>
            <a:ext cx="7772400" cy="4524375"/>
          </a:xfrm>
          <a:prstGeom prst="rect">
            <a:avLst/>
          </a:prstGeom>
          <a:noFill/>
          <a:ln w="9525">
            <a:noFill/>
            <a:miter lim="800000"/>
            <a:headEnd/>
            <a:tailEnd/>
          </a:ln>
        </p:spPr>
        <p:txBody>
          <a:bodyPr>
            <a:spAutoFit/>
          </a:bodyPr>
          <a:lstStyle/>
          <a:p>
            <a:pPr indent="722313" algn="just">
              <a:spcBef>
                <a:spcPct val="50000"/>
              </a:spcBef>
            </a:pPr>
            <a:r>
              <a:rPr lang="en-US" sz="3200" b="1">
                <a:solidFill>
                  <a:srgbClr val="700000"/>
                </a:solidFill>
                <a:latin typeface="Times New Roman" pitchFamily="18" charset="0"/>
              </a:rPr>
              <a:t>Feodor Dostoevsky</a:t>
            </a:r>
            <a:r>
              <a:rPr lang="en-US" sz="3200">
                <a:solidFill>
                  <a:srgbClr val="700000"/>
                </a:solidFill>
                <a:latin typeface="Times New Roman" pitchFamily="18" charset="0"/>
              </a:rPr>
              <a:t> established his name in the literature with his novel </a:t>
            </a:r>
            <a:r>
              <a:rPr lang="en-US" sz="3200" i="1">
                <a:solidFill>
                  <a:srgbClr val="700000"/>
                </a:solidFill>
                <a:latin typeface="Times New Roman" pitchFamily="18" charset="0"/>
              </a:rPr>
              <a:t>Crime and Punishment,</a:t>
            </a:r>
            <a:r>
              <a:rPr lang="en-US" sz="3200">
                <a:solidFill>
                  <a:srgbClr val="700000"/>
                </a:solidFill>
                <a:latin typeface="Times New Roman" pitchFamily="18" charset="0"/>
              </a:rPr>
              <a:t> published in 1866. This novel made him famous not only at home but also in the whole world. In this work, Dostoevsky gave the brilliant analysis of the Russian character. The hero, Raskolnikov, after committing a crime, experienced deep feeling of repentance. </a:t>
            </a:r>
            <a:endParaRPr lang="ru-RU" sz="3200">
              <a:solidFill>
                <a:srgbClr val="7000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dirty="0">
                <a:solidFill>
                  <a:srgbClr val="D28C00"/>
                </a:solidFill>
              </a:rPr>
              <a:t>Leo </a:t>
            </a:r>
            <a:r>
              <a:rPr lang="en-US" dirty="0" smtClean="0">
                <a:solidFill>
                  <a:srgbClr val="D28C00"/>
                </a:solidFill>
              </a:rPr>
              <a:t>Tolstoy</a:t>
            </a:r>
            <a:r>
              <a:rPr lang="ru-RU" dirty="0" smtClean="0">
                <a:solidFill>
                  <a:srgbClr val="D28C00"/>
                </a:solidFill>
              </a:rPr>
              <a:t/>
            </a:r>
            <a:br>
              <a:rPr lang="ru-RU" dirty="0" smtClean="0">
                <a:solidFill>
                  <a:srgbClr val="D28C00"/>
                </a:solidFill>
              </a:rPr>
            </a:br>
            <a:r>
              <a:rPr lang="en-US" dirty="0" smtClean="0">
                <a:solidFill>
                  <a:srgbClr val="D28C00"/>
                </a:solidFill>
              </a:rPr>
              <a:t> </a:t>
            </a:r>
            <a:r>
              <a:rPr lang="en-US" dirty="0">
                <a:solidFill>
                  <a:srgbClr val="D28C00"/>
                </a:solidFill>
              </a:rPr>
              <a:t>(1828  - 1910) </a:t>
            </a:r>
            <a:endParaRPr lang="ru-RU" dirty="0">
              <a:solidFill>
                <a:srgbClr val="D28C00"/>
              </a:solidFill>
            </a:endParaRPr>
          </a:p>
        </p:txBody>
      </p:sp>
      <p:pic>
        <p:nvPicPr>
          <p:cNvPr id="15363" name="Picture 8" descr="photo_11"/>
          <p:cNvPicPr>
            <a:picLocks noGrp="1" noChangeAspect="1" noChangeArrowheads="1"/>
          </p:cNvPicPr>
          <p:nvPr>
            <p:ph idx="1"/>
          </p:nvPr>
        </p:nvPicPr>
        <p:blipFill>
          <a:blip r:embed="rId2" cstate="email"/>
          <a:srcRect/>
          <a:stretch>
            <a:fillRect/>
          </a:stretch>
        </p:blipFill>
        <p:spPr>
          <a:xfrm>
            <a:off x="3048000" y="2057400"/>
            <a:ext cx="3489325" cy="4495800"/>
          </a:xfrm>
          <a:noFill/>
          <a:ln w="57150">
            <a:solidFill>
              <a:srgbClr val="FFDA7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381000"/>
            <a:ext cx="8534400" cy="2678113"/>
          </a:xfrm>
          <a:prstGeom prst="rect">
            <a:avLst/>
          </a:prstGeom>
          <a:noFill/>
          <a:ln w="9525">
            <a:noFill/>
            <a:miter lim="800000"/>
            <a:headEnd/>
            <a:tailEnd/>
          </a:ln>
        </p:spPr>
        <p:txBody>
          <a:bodyPr>
            <a:spAutoFit/>
          </a:bodyPr>
          <a:lstStyle/>
          <a:p>
            <a:pPr indent="722313"/>
            <a:r>
              <a:rPr lang="en-US" sz="2400">
                <a:solidFill>
                  <a:srgbClr val="700000"/>
                </a:solidFill>
                <a:latin typeface="Times New Roman" pitchFamily="18" charset="0"/>
              </a:rPr>
              <a:t>Dostoevsky, the real master of psychological prose, is often compared with </a:t>
            </a:r>
            <a:r>
              <a:rPr lang="en-US" sz="2400" b="1">
                <a:solidFill>
                  <a:srgbClr val="700000"/>
                </a:solidFill>
                <a:latin typeface="Times New Roman" pitchFamily="18" charset="0"/>
              </a:rPr>
              <a:t>Leo Tolstoy</a:t>
            </a:r>
            <a:r>
              <a:rPr lang="en-US" sz="2400">
                <a:solidFill>
                  <a:srgbClr val="700000"/>
                </a:solidFill>
                <a:latin typeface="Times New Roman" pitchFamily="18" charset="0"/>
              </a:rPr>
              <a:t>. Tolstoy is the greatest Russian thinker and one of the world's supreme novelists. The secret of Tolstoy's literary success lays in his truthfulness to life.</a:t>
            </a:r>
          </a:p>
          <a:p>
            <a:pPr indent="722313" algn="just"/>
            <a:r>
              <a:rPr lang="en-US" sz="2400">
                <a:solidFill>
                  <a:srgbClr val="700000"/>
                </a:solidFill>
                <a:latin typeface="Times New Roman" pitchFamily="18" charset="0"/>
              </a:rPr>
              <a:t>Tolstoy was born in 1828 at the family estate in Yasnaya Polyana. As a young man, he served in the army in the Caucasus and in the Crimea. </a:t>
            </a:r>
          </a:p>
        </p:txBody>
      </p:sp>
      <p:pic>
        <p:nvPicPr>
          <p:cNvPr id="16387" name="Picture 3"/>
          <p:cNvPicPr>
            <a:picLocks noChangeAspect="1" noChangeArrowheads="1"/>
          </p:cNvPicPr>
          <p:nvPr/>
        </p:nvPicPr>
        <p:blipFill>
          <a:blip r:embed="rId2" cstate="email"/>
          <a:srcRect/>
          <a:stretch>
            <a:fillRect/>
          </a:stretch>
        </p:blipFill>
        <p:spPr bwMode="auto">
          <a:xfrm>
            <a:off x="3124200" y="2895600"/>
            <a:ext cx="2605088"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914400" y="457200"/>
            <a:ext cx="7315200" cy="2678113"/>
          </a:xfrm>
          <a:prstGeom prst="rect">
            <a:avLst/>
          </a:prstGeom>
          <a:noFill/>
          <a:ln w="9525">
            <a:noFill/>
            <a:miter lim="800000"/>
            <a:headEnd/>
            <a:tailEnd/>
          </a:ln>
        </p:spPr>
        <p:txBody>
          <a:bodyPr>
            <a:spAutoFit/>
          </a:bodyPr>
          <a:lstStyle/>
          <a:p>
            <a:pPr algn="just"/>
            <a:r>
              <a:rPr lang="en-US" sz="2800">
                <a:solidFill>
                  <a:srgbClr val="700000"/>
                </a:solidFill>
                <a:latin typeface="Times New Roman" pitchFamily="18" charset="0"/>
              </a:rPr>
              <a:t>There he wrote his first </a:t>
            </a:r>
            <a:r>
              <a:rPr lang="en-US" sz="2800" i="1">
                <a:solidFill>
                  <a:srgbClr val="700000"/>
                </a:solidFill>
                <a:latin typeface="Times New Roman" pitchFamily="18" charset="0"/>
              </a:rPr>
              <a:t>Sevastopol's Stories.</a:t>
            </a:r>
            <a:r>
              <a:rPr lang="en-US" sz="2800">
                <a:solidFill>
                  <a:srgbClr val="700000"/>
                </a:solidFill>
                <a:latin typeface="Times New Roman" pitchFamily="18" charset="0"/>
              </a:rPr>
              <a:t> After marriage to Sophia Behrs in 1862, he spent the next fifteen years in the countryside where he finished his War </a:t>
            </a:r>
            <a:r>
              <a:rPr lang="en-US" sz="2800" i="1">
                <a:solidFill>
                  <a:srgbClr val="700000"/>
                </a:solidFill>
                <a:latin typeface="Times New Roman" pitchFamily="18" charset="0"/>
              </a:rPr>
              <a:t>and Peace</a:t>
            </a:r>
            <a:r>
              <a:rPr lang="en-US" sz="2800">
                <a:solidFill>
                  <a:srgbClr val="700000"/>
                </a:solidFill>
                <a:latin typeface="Times New Roman" pitchFamily="18" charset="0"/>
              </a:rPr>
              <a:t> in 1869 and </a:t>
            </a:r>
            <a:r>
              <a:rPr lang="en-US" sz="2800" i="1">
                <a:solidFill>
                  <a:srgbClr val="700000"/>
                </a:solidFill>
                <a:latin typeface="Times New Roman" pitchFamily="18" charset="0"/>
              </a:rPr>
              <a:t>Anna Karenina</a:t>
            </a:r>
            <a:r>
              <a:rPr lang="en-US" sz="2800">
                <a:solidFill>
                  <a:srgbClr val="700000"/>
                </a:solidFill>
                <a:latin typeface="Times New Roman" pitchFamily="18" charset="0"/>
              </a:rPr>
              <a:t> in 1877. Two years later he came to deep spiritual crisis, described in his </a:t>
            </a:r>
            <a:r>
              <a:rPr lang="en-US" sz="2800" i="1">
                <a:solidFill>
                  <a:srgbClr val="700000"/>
                </a:solidFill>
                <a:latin typeface="Times New Roman" pitchFamily="18" charset="0"/>
              </a:rPr>
              <a:t>Confession.</a:t>
            </a:r>
            <a:r>
              <a:rPr lang="en-US" sz="2800">
                <a:solidFill>
                  <a:srgbClr val="700000"/>
                </a:solidFill>
                <a:latin typeface="Times New Roman" pitchFamily="18" charset="0"/>
              </a:rPr>
              <a:t> </a:t>
            </a:r>
          </a:p>
        </p:txBody>
      </p:sp>
      <p:pic>
        <p:nvPicPr>
          <p:cNvPr id="17411" name="Picture 3"/>
          <p:cNvPicPr>
            <a:picLocks noChangeAspect="1" noChangeArrowheads="1"/>
          </p:cNvPicPr>
          <p:nvPr/>
        </p:nvPicPr>
        <p:blipFill>
          <a:blip r:embed="rId2" cstate="email"/>
          <a:srcRect/>
          <a:stretch>
            <a:fillRect/>
          </a:stretch>
        </p:blipFill>
        <p:spPr bwMode="auto">
          <a:xfrm>
            <a:off x="3276600" y="3281363"/>
            <a:ext cx="2743200" cy="321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914400" y="1828800"/>
            <a:ext cx="7239000" cy="4032250"/>
          </a:xfrm>
          <a:prstGeom prst="rect">
            <a:avLst/>
          </a:prstGeom>
          <a:noFill/>
          <a:ln w="9525">
            <a:noFill/>
            <a:miter lim="800000"/>
            <a:headEnd/>
            <a:tailEnd/>
          </a:ln>
        </p:spPr>
        <p:txBody>
          <a:bodyPr>
            <a:spAutoFit/>
          </a:bodyPr>
          <a:lstStyle/>
          <a:p>
            <a:pPr algn="just"/>
            <a:r>
              <a:rPr lang="en-US" sz="3200">
                <a:solidFill>
                  <a:srgbClr val="700000"/>
                </a:solidFill>
                <a:latin typeface="Times New Roman" pitchFamily="18" charset="0"/>
              </a:rPr>
              <a:t>Rejecting the inventions of urban civilization, Tolstoy declared a return to the simplicity of primitive agricultural life. He was deeply unhappy about the fact that he was living in conditions of luxury while surrounded by poverty. In the end of his life Tolstoy left Yasnaya Polyana forever at the age of eighty-two.</a:t>
            </a:r>
            <a:endParaRPr lang="ru-RU" sz="3200">
              <a:solidFill>
                <a:srgbClr val="7000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1"/>
          <p:cNvSpPr>
            <a:spLocks noGrp="1" noChangeArrowheads="1"/>
          </p:cNvSpPr>
          <p:nvPr>
            <p:ph type="title"/>
          </p:nvPr>
        </p:nvSpPr>
        <p:spPr>
          <a:xfrm>
            <a:off x="152400" y="228600"/>
            <a:ext cx="8991600" cy="1143000"/>
          </a:xfrm>
        </p:spPr>
        <p:txBody>
          <a:bodyPr>
            <a:normAutofit fontScale="90000"/>
          </a:bodyPr>
          <a:lstStyle/>
          <a:p>
            <a:pPr eaLnBrk="1" fontAlgn="auto" hangingPunct="1">
              <a:spcAft>
                <a:spcPts val="0"/>
              </a:spcAft>
              <a:defRPr/>
            </a:pPr>
            <a:r>
              <a:rPr lang="en-US" sz="4000" dirty="0">
                <a:solidFill>
                  <a:srgbClr val="D28C00"/>
                </a:solidFill>
              </a:rPr>
              <a:t>Alexander </a:t>
            </a:r>
            <a:r>
              <a:rPr lang="en-US" sz="4000" dirty="0" smtClean="0">
                <a:solidFill>
                  <a:srgbClr val="D28C00"/>
                </a:solidFill>
              </a:rPr>
              <a:t>Pushkin</a:t>
            </a:r>
            <a:r>
              <a:rPr lang="ru-RU" sz="4000" dirty="0" smtClean="0">
                <a:solidFill>
                  <a:srgbClr val="D28C00"/>
                </a:solidFill>
              </a:rPr>
              <a:t/>
            </a:r>
            <a:br>
              <a:rPr lang="ru-RU" sz="4000" dirty="0" smtClean="0">
                <a:solidFill>
                  <a:srgbClr val="D28C00"/>
                </a:solidFill>
              </a:rPr>
            </a:br>
            <a:r>
              <a:rPr lang="en-US" sz="4000" dirty="0" smtClean="0">
                <a:solidFill>
                  <a:srgbClr val="D28C00"/>
                </a:solidFill>
              </a:rPr>
              <a:t> </a:t>
            </a:r>
            <a:r>
              <a:rPr lang="en-US" sz="4000" dirty="0">
                <a:solidFill>
                  <a:srgbClr val="D28C00"/>
                </a:solidFill>
              </a:rPr>
              <a:t>(1799 - 1837)</a:t>
            </a:r>
            <a:endParaRPr lang="ru-RU" sz="4000" dirty="0">
              <a:solidFill>
                <a:srgbClr val="D28C00"/>
              </a:solidFill>
            </a:endParaRPr>
          </a:p>
        </p:txBody>
      </p:sp>
      <p:pic>
        <p:nvPicPr>
          <p:cNvPr id="3075" name="Picture 8" descr="pushkin_03"/>
          <p:cNvPicPr>
            <a:picLocks noChangeAspect="1" noChangeArrowheads="1"/>
          </p:cNvPicPr>
          <p:nvPr>
            <p:ph idx="4294967295"/>
          </p:nvPr>
        </p:nvPicPr>
        <p:blipFill>
          <a:blip r:embed="rId2" cstate="email"/>
          <a:srcRect/>
          <a:stretch>
            <a:fillRect/>
          </a:stretch>
        </p:blipFill>
        <p:spPr>
          <a:xfrm>
            <a:off x="2819400" y="1600200"/>
            <a:ext cx="3821113" cy="4546600"/>
          </a:xfrm>
          <a:noFill/>
          <a:ln w="57150">
            <a:solidFill>
              <a:srgbClr val="FFDA71"/>
            </a:solidFill>
          </a:ln>
        </p:spPr>
      </p:pic>
      <p:pic>
        <p:nvPicPr>
          <p:cNvPr id="3076" name="Picture 11" descr="http://www.spbfoto.spb.ru/foto/data/media/28/DSC_0370.jpg"/>
          <p:cNvPicPr>
            <a:picLocks noChangeAspect="1" noChangeArrowheads="1"/>
          </p:cNvPicPr>
          <p:nvPr/>
        </p:nvPicPr>
        <p:blipFill>
          <a:blip r:embed="rId3" cstate="email"/>
          <a:srcRect/>
          <a:stretch>
            <a:fillRect/>
          </a:stretch>
        </p:blipFill>
        <p:spPr bwMode="auto">
          <a:xfrm>
            <a:off x="76200" y="3505200"/>
            <a:ext cx="2590800" cy="3254375"/>
          </a:xfrm>
          <a:prstGeom prst="rect">
            <a:avLst/>
          </a:prstGeom>
          <a:noFill/>
          <a:ln w="9525">
            <a:noFill/>
            <a:miter lim="800000"/>
            <a:headEnd/>
            <a:tailEnd/>
          </a:ln>
        </p:spPr>
      </p:pic>
      <p:pic>
        <p:nvPicPr>
          <p:cNvPr id="3077" name="Picture 15" descr="http://www.kozma.ru/images/classics/pushkin/pushkin-2.jpg"/>
          <p:cNvPicPr>
            <a:picLocks noChangeAspect="1" noChangeArrowheads="1"/>
          </p:cNvPicPr>
          <p:nvPr/>
        </p:nvPicPr>
        <p:blipFill>
          <a:blip r:embed="rId4" cstate="email"/>
          <a:srcRect/>
          <a:stretch>
            <a:fillRect/>
          </a:stretch>
        </p:blipFill>
        <p:spPr bwMode="auto">
          <a:xfrm>
            <a:off x="6705600" y="304800"/>
            <a:ext cx="23177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371600" y="304800"/>
            <a:ext cx="7391400" cy="3046413"/>
          </a:xfrm>
          <a:prstGeom prst="rect">
            <a:avLst/>
          </a:prstGeom>
          <a:noFill/>
          <a:ln w="9525">
            <a:noFill/>
            <a:miter lim="800000"/>
            <a:headEnd/>
            <a:tailEnd/>
          </a:ln>
        </p:spPr>
        <p:txBody>
          <a:bodyPr>
            <a:spAutoFit/>
          </a:bodyPr>
          <a:lstStyle/>
          <a:p>
            <a:pPr algn="just">
              <a:spcBef>
                <a:spcPct val="50000"/>
              </a:spcBef>
            </a:pPr>
            <a:r>
              <a:rPr lang="ru-RU" sz="3200" b="1">
                <a:solidFill>
                  <a:srgbClr val="A87000"/>
                </a:solidFill>
                <a:latin typeface="Times New Roman" pitchFamily="18" charset="0"/>
              </a:rPr>
              <a:t>    </a:t>
            </a:r>
            <a:r>
              <a:rPr lang="en-US" sz="3200" b="1">
                <a:solidFill>
                  <a:srgbClr val="700000"/>
                </a:solidFill>
                <a:latin typeface="Times New Roman" pitchFamily="18" charset="0"/>
              </a:rPr>
              <a:t>Alexander Pushkin</a:t>
            </a:r>
            <a:r>
              <a:rPr lang="en-US" sz="3200">
                <a:solidFill>
                  <a:srgbClr val="700000"/>
                </a:solidFill>
                <a:latin typeface="Times New Roman" pitchFamily="18" charset="0"/>
              </a:rPr>
              <a:t>, the father of Russian letters, was the author of over seven hundred lyric poems. He wrote also the volumes of narrative poetry, dramatic works, short stories, and made adaptations of Russian fairy tales</a:t>
            </a:r>
            <a:r>
              <a:rPr lang="ru-RU" sz="3200">
                <a:solidFill>
                  <a:srgbClr val="700000"/>
                </a:solidFill>
                <a:latin typeface="Times New Roman" pitchFamily="18" charset="0"/>
              </a:rPr>
              <a:t>.</a:t>
            </a:r>
          </a:p>
        </p:txBody>
      </p:sp>
      <p:pic>
        <p:nvPicPr>
          <p:cNvPr id="4099" name="Picture 5" descr="http://t2.gstatic.com/images?q=tbn:ANd9GcTWWMKbKtPsPMeTV7yvSXy6-dvp6gSg7ceOwzcChXX7KbFp4Mxc"/>
          <p:cNvPicPr>
            <a:picLocks noChangeAspect="1" noChangeArrowheads="1"/>
          </p:cNvPicPr>
          <p:nvPr/>
        </p:nvPicPr>
        <p:blipFill>
          <a:blip r:embed="rId2" cstate="email"/>
          <a:srcRect/>
          <a:stretch>
            <a:fillRect/>
          </a:stretch>
        </p:blipFill>
        <p:spPr bwMode="auto">
          <a:xfrm>
            <a:off x="990600" y="3657600"/>
            <a:ext cx="2209800" cy="2667000"/>
          </a:xfrm>
          <a:prstGeom prst="rect">
            <a:avLst/>
          </a:prstGeom>
          <a:noFill/>
          <a:ln w="9525">
            <a:noFill/>
            <a:miter lim="800000"/>
            <a:headEnd/>
            <a:tailEnd/>
          </a:ln>
        </p:spPr>
      </p:pic>
      <p:pic>
        <p:nvPicPr>
          <p:cNvPr id="4100" name="Picture 7" descr="http://pushkin.niv.ru/images/pushkin/pushkin_02.jpg"/>
          <p:cNvPicPr>
            <a:picLocks noChangeAspect="1" noChangeArrowheads="1"/>
          </p:cNvPicPr>
          <p:nvPr/>
        </p:nvPicPr>
        <p:blipFill>
          <a:blip r:embed="rId3" cstate="email"/>
          <a:srcRect/>
          <a:stretch>
            <a:fillRect/>
          </a:stretch>
        </p:blipFill>
        <p:spPr bwMode="auto">
          <a:xfrm>
            <a:off x="3352800" y="3581400"/>
            <a:ext cx="5334000"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990600" y="2286000"/>
            <a:ext cx="7400925" cy="2209800"/>
          </a:xfrm>
        </p:spPr>
        <p:txBody>
          <a:bodyPr/>
          <a:lstStyle/>
          <a:p>
            <a:r>
              <a:rPr lang="en-US" smtClean="0">
                <a:solidFill>
                  <a:srgbClr val="700000"/>
                </a:solidFill>
                <a:latin typeface="Times New Roman" pitchFamily="18" charset="0"/>
              </a:rPr>
              <a:t>It is one of the Russia's tragedies that Pushkin, involved by the court into a duel over his wife's honour, died when he was only 37 years old.</a:t>
            </a:r>
            <a:endParaRPr lang="ru-RU" smtClean="0">
              <a:solidFill>
                <a:srgbClr val="700000"/>
              </a:solidFill>
            </a:endParaRPr>
          </a:p>
        </p:txBody>
      </p:sp>
      <p:pic>
        <p:nvPicPr>
          <p:cNvPr id="5123" name="Picture 2" descr="http://t3.gstatic.com/images?q=tbn:ANd9GcSEq_VDPL6sRDvPMfyW0XCkUm01q0RaP2Bw7mevIsIXc756s4Rw"/>
          <p:cNvPicPr>
            <a:picLocks noChangeAspect="1" noChangeArrowheads="1"/>
          </p:cNvPicPr>
          <p:nvPr/>
        </p:nvPicPr>
        <p:blipFill>
          <a:blip r:embed="rId2" cstate="email"/>
          <a:srcRect/>
          <a:stretch>
            <a:fillRect/>
          </a:stretch>
        </p:blipFill>
        <p:spPr bwMode="auto">
          <a:xfrm>
            <a:off x="838200" y="152400"/>
            <a:ext cx="1611313" cy="2198688"/>
          </a:xfrm>
          <a:prstGeom prst="rect">
            <a:avLst/>
          </a:prstGeom>
          <a:noFill/>
          <a:ln w="9525">
            <a:noFill/>
            <a:miter lim="800000"/>
            <a:headEnd/>
            <a:tailEnd/>
          </a:ln>
        </p:spPr>
      </p:pic>
      <p:pic>
        <p:nvPicPr>
          <p:cNvPr id="5124" name="Picture 6" descr="http://img1.liveinternet.ru/images/attach/b/3/15/512/15512250_Duyel_Pushkina.jpg"/>
          <p:cNvPicPr>
            <a:picLocks noChangeAspect="1" noChangeArrowheads="1"/>
          </p:cNvPicPr>
          <p:nvPr/>
        </p:nvPicPr>
        <p:blipFill>
          <a:blip r:embed="rId3" cstate="email"/>
          <a:srcRect/>
          <a:stretch>
            <a:fillRect/>
          </a:stretch>
        </p:blipFill>
        <p:spPr bwMode="auto">
          <a:xfrm>
            <a:off x="4648200" y="3962400"/>
            <a:ext cx="3998913"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Grp="1" noChangeArrowheads="1"/>
          </p:cNvSpPr>
          <p:nvPr>
            <p:ph type="title"/>
          </p:nvPr>
        </p:nvSpPr>
        <p:spPr>
          <a:xfrm>
            <a:off x="457200" y="228600"/>
            <a:ext cx="8686800" cy="1143000"/>
          </a:xfrm>
        </p:spPr>
        <p:txBody>
          <a:bodyPr>
            <a:normAutofit fontScale="90000"/>
          </a:bodyPr>
          <a:lstStyle/>
          <a:p>
            <a:pPr eaLnBrk="1" fontAlgn="auto" hangingPunct="1">
              <a:spcAft>
                <a:spcPts val="0"/>
              </a:spcAft>
              <a:defRPr/>
            </a:pPr>
            <a:r>
              <a:rPr lang="en-US" sz="4000" dirty="0">
                <a:solidFill>
                  <a:srgbClr val="D28C00"/>
                </a:solidFill>
              </a:rPr>
              <a:t>Mikhail </a:t>
            </a:r>
            <a:r>
              <a:rPr lang="en-US" sz="4000" dirty="0" smtClean="0">
                <a:solidFill>
                  <a:srgbClr val="D28C00"/>
                </a:solidFill>
              </a:rPr>
              <a:t>Lermontov</a:t>
            </a:r>
            <a:r>
              <a:rPr lang="ru-RU" sz="4000" dirty="0" smtClean="0">
                <a:solidFill>
                  <a:srgbClr val="D28C00"/>
                </a:solidFill>
              </a:rPr>
              <a:t/>
            </a:r>
            <a:br>
              <a:rPr lang="ru-RU" sz="4000" dirty="0" smtClean="0">
                <a:solidFill>
                  <a:srgbClr val="D28C00"/>
                </a:solidFill>
              </a:rPr>
            </a:br>
            <a:r>
              <a:rPr lang="en-US" sz="4000" dirty="0" smtClean="0">
                <a:solidFill>
                  <a:srgbClr val="D28C00"/>
                </a:solidFill>
              </a:rPr>
              <a:t> </a:t>
            </a:r>
            <a:r>
              <a:rPr lang="en-US" sz="4000" dirty="0">
                <a:solidFill>
                  <a:srgbClr val="D28C00"/>
                </a:solidFill>
              </a:rPr>
              <a:t>(1814 - 1841) </a:t>
            </a:r>
            <a:endParaRPr lang="ru-RU" sz="4000" dirty="0">
              <a:solidFill>
                <a:srgbClr val="D28C00"/>
              </a:solidFill>
            </a:endParaRPr>
          </a:p>
        </p:txBody>
      </p:sp>
      <p:pic>
        <p:nvPicPr>
          <p:cNvPr id="6147" name="Picture 7" descr="http://lermontov.org/pic/pamyatnik.jpg"/>
          <p:cNvPicPr>
            <a:picLocks noChangeAspect="1" noChangeArrowheads="1"/>
          </p:cNvPicPr>
          <p:nvPr/>
        </p:nvPicPr>
        <p:blipFill>
          <a:blip r:embed="rId2" cstate="email"/>
          <a:srcRect/>
          <a:stretch>
            <a:fillRect/>
          </a:stretch>
        </p:blipFill>
        <p:spPr bwMode="auto">
          <a:xfrm>
            <a:off x="304800" y="3200400"/>
            <a:ext cx="2474913" cy="3467100"/>
          </a:xfrm>
          <a:prstGeom prst="rect">
            <a:avLst/>
          </a:prstGeom>
          <a:noFill/>
          <a:ln w="9525">
            <a:noFill/>
            <a:miter lim="800000"/>
            <a:headEnd/>
            <a:tailEnd/>
          </a:ln>
        </p:spPr>
      </p:pic>
      <p:pic>
        <p:nvPicPr>
          <p:cNvPr id="6148" name="Picture 11" descr="http://rufact.org/media/attachments/wakawaka_wikipage/695/%D0%9B%D0%B5%D1%80%D0%BC%D0%BE%D0%BD%D1%82%D0%BE%D0%B2%20%D0%9C%D0%B8%D1%85%D0%B0%D0%B8%D0%BB%20%D0%AE%D1%80%D1%8C%D0%B5%D0%B2%D0%B8%D1%87.jpg"/>
          <p:cNvPicPr>
            <a:picLocks noChangeAspect="1" noChangeArrowheads="1"/>
          </p:cNvPicPr>
          <p:nvPr/>
        </p:nvPicPr>
        <p:blipFill>
          <a:blip r:embed="rId3" cstate="email"/>
          <a:srcRect/>
          <a:stretch>
            <a:fillRect/>
          </a:stretch>
        </p:blipFill>
        <p:spPr bwMode="auto">
          <a:xfrm>
            <a:off x="2895600" y="1524000"/>
            <a:ext cx="4038600" cy="4673600"/>
          </a:xfrm>
          <a:prstGeom prst="rect">
            <a:avLst/>
          </a:prstGeom>
          <a:noFill/>
          <a:ln w="9525">
            <a:noFill/>
            <a:miter lim="800000"/>
            <a:headEnd/>
            <a:tailEnd/>
          </a:ln>
        </p:spPr>
      </p:pic>
      <p:pic>
        <p:nvPicPr>
          <p:cNvPr id="6149" name="Picture 13" descr="http://www.zoroastrian.ru/files/lermontov.jpg"/>
          <p:cNvPicPr>
            <a:picLocks noChangeAspect="1" noChangeArrowheads="1"/>
          </p:cNvPicPr>
          <p:nvPr/>
        </p:nvPicPr>
        <p:blipFill>
          <a:blip r:embed="rId4" cstate="email"/>
          <a:srcRect/>
          <a:stretch>
            <a:fillRect/>
          </a:stretch>
        </p:blipFill>
        <p:spPr bwMode="auto">
          <a:xfrm>
            <a:off x="7010400" y="228600"/>
            <a:ext cx="20431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219200" y="228600"/>
            <a:ext cx="7620000" cy="3170238"/>
          </a:xfrm>
          <a:prstGeom prst="rect">
            <a:avLst/>
          </a:prstGeom>
          <a:noFill/>
          <a:ln w="9525">
            <a:noFill/>
            <a:miter lim="800000"/>
            <a:headEnd/>
            <a:tailEnd/>
          </a:ln>
        </p:spPr>
        <p:txBody>
          <a:bodyPr>
            <a:spAutoFit/>
          </a:bodyPr>
          <a:lstStyle/>
          <a:p>
            <a:pPr algn="just">
              <a:spcBef>
                <a:spcPct val="50000"/>
              </a:spcBef>
            </a:pPr>
            <a:r>
              <a:rPr lang="ru-RU" sz="3200">
                <a:latin typeface="Times New Roman" pitchFamily="18" charset="0"/>
              </a:rPr>
              <a:t>     </a:t>
            </a:r>
            <a:r>
              <a:rPr lang="en-US" sz="2800">
                <a:solidFill>
                  <a:srgbClr val="700000"/>
                </a:solidFill>
                <a:latin typeface="Times New Roman" pitchFamily="18" charset="0"/>
              </a:rPr>
              <a:t>A young hussar officer, </a:t>
            </a:r>
            <a:r>
              <a:rPr lang="en-US" sz="2800" b="1">
                <a:solidFill>
                  <a:srgbClr val="700000"/>
                </a:solidFill>
                <a:latin typeface="Times New Roman" pitchFamily="18" charset="0"/>
              </a:rPr>
              <a:t>Mikhail Lermontov</a:t>
            </a:r>
            <a:r>
              <a:rPr lang="en-US" sz="2800">
                <a:solidFill>
                  <a:srgbClr val="700000"/>
                </a:solidFill>
                <a:latin typeface="Times New Roman" pitchFamily="18" charset="0"/>
              </a:rPr>
              <a:t>, expressing his wrath against the society and his sorrow about Pushkin's death, wrote the verses </a:t>
            </a:r>
            <a:r>
              <a:rPr lang="en-US" sz="2800" i="1">
                <a:solidFill>
                  <a:srgbClr val="700000"/>
                </a:solidFill>
                <a:latin typeface="Times New Roman" pitchFamily="18" charset="0"/>
              </a:rPr>
              <a:t>The Death of the Poet.</a:t>
            </a:r>
            <a:r>
              <a:rPr lang="en-US" sz="2800">
                <a:solidFill>
                  <a:srgbClr val="700000"/>
                </a:solidFill>
                <a:latin typeface="Times New Roman" pitchFamily="18" charset="0"/>
              </a:rPr>
              <a:t> Lermontov was arrested for his apparent call for freedom and exiled to the Caucasus. In Caucasus, he started writing his most celebrated work, </a:t>
            </a:r>
            <a:r>
              <a:rPr lang="en-US" sz="2800" i="1">
                <a:solidFill>
                  <a:srgbClr val="700000"/>
                </a:solidFill>
                <a:latin typeface="Times New Roman" pitchFamily="18" charset="0"/>
              </a:rPr>
              <a:t>A Hero of Our Time.</a:t>
            </a:r>
            <a:r>
              <a:rPr lang="en-US" sz="2800">
                <a:solidFill>
                  <a:srgbClr val="700000"/>
                </a:solidFill>
                <a:latin typeface="Times New Roman" pitchFamily="18" charset="0"/>
              </a:rPr>
              <a:t> </a:t>
            </a:r>
            <a:endParaRPr lang="ru-RU" sz="2800">
              <a:solidFill>
                <a:srgbClr val="700000"/>
              </a:solidFill>
              <a:latin typeface="Times New Roman" pitchFamily="18" charset="0"/>
            </a:endParaRPr>
          </a:p>
        </p:txBody>
      </p:sp>
      <p:pic>
        <p:nvPicPr>
          <p:cNvPr id="7171" name="Picture 4" descr="http://t3.gstatic.com/images?q=tbn:ANd9GcTE2AWAZcuGQkapPtlRhHuTVm99qzgriTfHkWq7DAuAFg7Lx7pJVMo8gliSZg"/>
          <p:cNvPicPr>
            <a:picLocks noChangeAspect="1" noChangeArrowheads="1"/>
          </p:cNvPicPr>
          <p:nvPr/>
        </p:nvPicPr>
        <p:blipFill>
          <a:blip r:embed="rId2" cstate="email"/>
          <a:srcRect/>
          <a:stretch>
            <a:fillRect/>
          </a:stretch>
        </p:blipFill>
        <p:spPr bwMode="auto">
          <a:xfrm>
            <a:off x="2667000" y="3733800"/>
            <a:ext cx="3970338"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1143000" y="152400"/>
            <a:ext cx="7400925" cy="2819400"/>
          </a:xfrm>
        </p:spPr>
        <p:txBody>
          <a:bodyPr/>
          <a:lstStyle/>
          <a:p>
            <a:r>
              <a:rPr lang="en-US" smtClean="0">
                <a:solidFill>
                  <a:srgbClr val="700000"/>
                </a:solidFill>
                <a:latin typeface="Times New Roman" pitchFamily="18" charset="0"/>
              </a:rPr>
              <a:t>So remarkable is his craftsmanship that Anton Chekhov recommended anyone to read the first chapter of this novel in order to learn how to write. In 1841, the rebellious poet was also killed in a duel.</a:t>
            </a:r>
            <a:r>
              <a:rPr lang="ru-RU" smtClean="0">
                <a:solidFill>
                  <a:srgbClr val="700000"/>
                </a:solidFill>
                <a:latin typeface="Times New Roman" pitchFamily="18" charset="0"/>
              </a:rPr>
              <a:t> </a:t>
            </a:r>
          </a:p>
          <a:p>
            <a:endParaRPr lang="ru-RU" smtClean="0"/>
          </a:p>
        </p:txBody>
      </p:sp>
      <p:pic>
        <p:nvPicPr>
          <p:cNvPr id="8195" name="Picture 2" descr="http://j.livelib.ru/auface/000447/l/6fdd/Mihail_Lermontov.jpg"/>
          <p:cNvPicPr>
            <a:picLocks noChangeAspect="1" noChangeArrowheads="1"/>
          </p:cNvPicPr>
          <p:nvPr/>
        </p:nvPicPr>
        <p:blipFill>
          <a:blip r:embed="rId2" cstate="email"/>
          <a:srcRect/>
          <a:stretch>
            <a:fillRect/>
          </a:stretch>
        </p:blipFill>
        <p:spPr bwMode="auto">
          <a:xfrm>
            <a:off x="3048000" y="2743200"/>
            <a:ext cx="2971800" cy="3892550"/>
          </a:xfrm>
          <a:prstGeom prst="rect">
            <a:avLst/>
          </a:prstGeom>
          <a:noFill/>
          <a:ln w="9525">
            <a:noFill/>
            <a:miter lim="800000"/>
            <a:headEnd/>
            <a:tailEnd/>
          </a:ln>
        </p:spPr>
      </p:pic>
      <p:pic>
        <p:nvPicPr>
          <p:cNvPr id="8196" name="Picture 4" descr="http://pics.livejournal.com/green_3mii/pic/0002f2t5"/>
          <p:cNvPicPr>
            <a:picLocks noChangeAspect="1" noChangeArrowheads="1"/>
          </p:cNvPicPr>
          <p:nvPr/>
        </p:nvPicPr>
        <p:blipFill>
          <a:blip r:embed="rId3" cstate="email"/>
          <a:srcRect/>
          <a:stretch>
            <a:fillRect/>
          </a:stretch>
        </p:blipFill>
        <p:spPr bwMode="auto">
          <a:xfrm>
            <a:off x="381000" y="3962400"/>
            <a:ext cx="2438400" cy="2209800"/>
          </a:xfrm>
          <a:prstGeom prst="rect">
            <a:avLst/>
          </a:prstGeom>
          <a:noFill/>
          <a:ln w="9525">
            <a:noFill/>
            <a:miter lim="800000"/>
            <a:headEnd/>
            <a:tailEnd/>
          </a:ln>
        </p:spPr>
      </p:pic>
      <p:pic>
        <p:nvPicPr>
          <p:cNvPr id="8197" name="Picture 6" descr="http://img-fotki.yandex.ru/get/3813/denba7676.12/0_2bd05_e5a564e9_L.jpg"/>
          <p:cNvPicPr>
            <a:picLocks noChangeAspect="1" noChangeArrowheads="1"/>
          </p:cNvPicPr>
          <p:nvPr/>
        </p:nvPicPr>
        <p:blipFill>
          <a:blip r:embed="rId4" cstate="email"/>
          <a:srcRect/>
          <a:stretch>
            <a:fillRect/>
          </a:stretch>
        </p:blipFill>
        <p:spPr bwMode="auto">
          <a:xfrm>
            <a:off x="6172200" y="3048000"/>
            <a:ext cx="254317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838200" y="381000"/>
            <a:ext cx="7900988" cy="1143000"/>
          </a:xfrm>
        </p:spPr>
        <p:txBody>
          <a:bodyPr>
            <a:noAutofit/>
          </a:bodyPr>
          <a:lstStyle/>
          <a:p>
            <a:pPr eaLnBrk="1" fontAlgn="auto" hangingPunct="1">
              <a:spcAft>
                <a:spcPts val="0"/>
              </a:spcAft>
              <a:defRPr/>
            </a:pPr>
            <a:r>
              <a:rPr lang="en-US" sz="3600" dirty="0" err="1">
                <a:solidFill>
                  <a:srgbClr val="D28C00"/>
                </a:solidFill>
              </a:rPr>
              <a:t>Nicholai</a:t>
            </a:r>
            <a:r>
              <a:rPr lang="en-US" sz="3600" dirty="0">
                <a:solidFill>
                  <a:srgbClr val="D28C00"/>
                </a:solidFill>
              </a:rPr>
              <a:t> </a:t>
            </a:r>
            <a:r>
              <a:rPr lang="en-US" sz="3600" dirty="0" smtClean="0">
                <a:solidFill>
                  <a:srgbClr val="D28C00"/>
                </a:solidFill>
              </a:rPr>
              <a:t>Gogol</a:t>
            </a:r>
            <a:r>
              <a:rPr lang="ru-RU" sz="3600" dirty="0" smtClean="0">
                <a:solidFill>
                  <a:srgbClr val="D28C00"/>
                </a:solidFill>
              </a:rPr>
              <a:t/>
            </a:r>
            <a:br>
              <a:rPr lang="ru-RU" sz="3600" dirty="0" smtClean="0">
                <a:solidFill>
                  <a:srgbClr val="D28C00"/>
                </a:solidFill>
              </a:rPr>
            </a:br>
            <a:r>
              <a:rPr lang="en-US" sz="3600" dirty="0" smtClean="0">
                <a:solidFill>
                  <a:srgbClr val="D28C00"/>
                </a:solidFill>
              </a:rPr>
              <a:t> </a:t>
            </a:r>
            <a:r>
              <a:rPr lang="en-US" sz="3600" dirty="0">
                <a:solidFill>
                  <a:srgbClr val="D28C00"/>
                </a:solidFill>
              </a:rPr>
              <a:t>(1809 - 1852).</a:t>
            </a:r>
            <a:r>
              <a:rPr lang="ru-RU" sz="3600" dirty="0">
                <a:solidFill>
                  <a:srgbClr val="D28C00"/>
                </a:solidFill>
              </a:rPr>
              <a:t> </a:t>
            </a:r>
          </a:p>
        </p:txBody>
      </p:sp>
      <p:pic>
        <p:nvPicPr>
          <p:cNvPr id="9219" name="Picture 5" descr="http://www.hrono.ru/img/portrety/gogol.jpg"/>
          <p:cNvPicPr>
            <a:picLocks noChangeAspect="1" noChangeArrowheads="1"/>
          </p:cNvPicPr>
          <p:nvPr/>
        </p:nvPicPr>
        <p:blipFill>
          <a:blip r:embed="rId2" cstate="email"/>
          <a:srcRect/>
          <a:stretch>
            <a:fillRect/>
          </a:stretch>
        </p:blipFill>
        <p:spPr bwMode="auto">
          <a:xfrm>
            <a:off x="3200400" y="1676400"/>
            <a:ext cx="3152775" cy="3810000"/>
          </a:xfrm>
          <a:prstGeom prst="rect">
            <a:avLst/>
          </a:prstGeom>
          <a:noFill/>
          <a:ln w="9525">
            <a:noFill/>
            <a:miter lim="800000"/>
            <a:headEnd/>
            <a:tailEnd/>
          </a:ln>
        </p:spPr>
      </p:pic>
      <p:pic>
        <p:nvPicPr>
          <p:cNvPr id="9220" name="Picture 7" descr="http://all-about-moscow.ru/files/2010/01/Nikolay_Gogol_monument_in_Moscow_shot_01.jpg"/>
          <p:cNvPicPr>
            <a:picLocks noChangeAspect="1" noChangeArrowheads="1"/>
          </p:cNvPicPr>
          <p:nvPr/>
        </p:nvPicPr>
        <p:blipFill>
          <a:blip r:embed="rId3" cstate="email"/>
          <a:srcRect/>
          <a:stretch>
            <a:fillRect/>
          </a:stretch>
        </p:blipFill>
        <p:spPr bwMode="auto">
          <a:xfrm>
            <a:off x="228600" y="2667000"/>
            <a:ext cx="2514600" cy="4144963"/>
          </a:xfrm>
          <a:prstGeom prst="rect">
            <a:avLst/>
          </a:prstGeom>
          <a:noFill/>
          <a:ln w="9525">
            <a:noFill/>
            <a:miter lim="800000"/>
            <a:headEnd/>
            <a:tailEnd/>
          </a:ln>
        </p:spPr>
      </p:pic>
      <p:pic>
        <p:nvPicPr>
          <p:cNvPr id="9221" name="Picture 9" descr="http://upload.wikimedia.org/wikipedia/commons/c/cc/%D0%9F%D0%B0%D0%BC%D1%8F%D1%82%D0%BD%D0%B8%D0%BA_%D0%93%D0%BE%D0%B3%D0%BE%D0%BB%D1%8E_3.jpg"/>
          <p:cNvPicPr>
            <a:picLocks noChangeAspect="1" noChangeArrowheads="1"/>
          </p:cNvPicPr>
          <p:nvPr/>
        </p:nvPicPr>
        <p:blipFill>
          <a:blip r:embed="rId4" cstate="email"/>
          <a:srcRect/>
          <a:stretch>
            <a:fillRect/>
          </a:stretch>
        </p:blipFill>
        <p:spPr bwMode="auto">
          <a:xfrm>
            <a:off x="6629400" y="228600"/>
            <a:ext cx="21018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838200" y="381000"/>
            <a:ext cx="7924800" cy="3540125"/>
          </a:xfrm>
          <a:prstGeom prst="rect">
            <a:avLst/>
          </a:prstGeom>
          <a:noFill/>
          <a:ln w="9525">
            <a:noFill/>
            <a:miter lim="800000"/>
            <a:headEnd/>
            <a:tailEnd/>
          </a:ln>
        </p:spPr>
        <p:txBody>
          <a:bodyPr>
            <a:spAutoFit/>
          </a:bodyPr>
          <a:lstStyle/>
          <a:p>
            <a:pPr indent="530225" algn="just">
              <a:spcBef>
                <a:spcPct val="50000"/>
              </a:spcBef>
            </a:pPr>
            <a:r>
              <a:rPr lang="en-US" sz="3200">
                <a:solidFill>
                  <a:srgbClr val="700000"/>
                </a:solidFill>
                <a:latin typeface="Times New Roman" pitchFamily="18" charset="0"/>
              </a:rPr>
              <a:t>The real master of the art of satire was </a:t>
            </a:r>
            <a:r>
              <a:rPr lang="en-US" sz="3200" b="1">
                <a:solidFill>
                  <a:srgbClr val="700000"/>
                </a:solidFill>
                <a:latin typeface="Times New Roman" pitchFamily="18" charset="0"/>
              </a:rPr>
              <a:t>Nicholai Gogol</a:t>
            </a:r>
            <a:r>
              <a:rPr lang="en-US" sz="3200">
                <a:solidFill>
                  <a:srgbClr val="700000"/>
                </a:solidFill>
                <a:latin typeface="Times New Roman" pitchFamily="18" charset="0"/>
              </a:rPr>
              <a:t>. When he arrived to St. Petersburg Pushkin encouraged him as a writer. Gogol is best known as the author of </a:t>
            </a:r>
            <a:r>
              <a:rPr lang="en-US" sz="3200" i="1">
                <a:solidFill>
                  <a:srgbClr val="700000"/>
                </a:solidFill>
                <a:latin typeface="Times New Roman" pitchFamily="18" charset="0"/>
              </a:rPr>
              <a:t>The Government Inspector</a:t>
            </a:r>
            <a:r>
              <a:rPr lang="en-US" sz="3200">
                <a:solidFill>
                  <a:srgbClr val="700000"/>
                </a:solidFill>
                <a:latin typeface="Times New Roman" pitchFamily="18" charset="0"/>
              </a:rPr>
              <a:t> and </a:t>
            </a:r>
            <a:r>
              <a:rPr lang="en-US" sz="3200" i="1">
                <a:solidFill>
                  <a:srgbClr val="700000"/>
                </a:solidFill>
                <a:latin typeface="Times New Roman" pitchFamily="18" charset="0"/>
              </a:rPr>
              <a:t>Dead Souls.</a:t>
            </a:r>
            <a:r>
              <a:rPr lang="en-US" sz="3200">
                <a:solidFill>
                  <a:srgbClr val="700000"/>
                </a:solidFill>
                <a:latin typeface="Times New Roman" pitchFamily="18" charset="0"/>
              </a:rPr>
              <a:t> He is famous for telling bitter truths about Russia's troubles.</a:t>
            </a:r>
            <a:endParaRPr lang="ru-RU" sz="3200">
              <a:solidFill>
                <a:srgbClr val="700000"/>
              </a:solidFill>
              <a:latin typeface="Times New Roman" pitchFamily="18" charset="0"/>
            </a:endParaRPr>
          </a:p>
        </p:txBody>
      </p:sp>
      <p:pic>
        <p:nvPicPr>
          <p:cNvPr id="10243" name="Picture 4" descr="http://chron.eduhmao.ru/img_3_20_0_0.jpeg"/>
          <p:cNvPicPr>
            <a:picLocks noChangeAspect="1" noChangeArrowheads="1"/>
          </p:cNvPicPr>
          <p:nvPr/>
        </p:nvPicPr>
        <p:blipFill>
          <a:blip r:embed="rId2" cstate="email"/>
          <a:srcRect/>
          <a:stretch>
            <a:fillRect/>
          </a:stretch>
        </p:blipFill>
        <p:spPr bwMode="auto">
          <a:xfrm>
            <a:off x="3200400" y="3505200"/>
            <a:ext cx="2590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3">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эт">
      <a:majorFont>
        <a:latin typeface="ArtScript"/>
        <a:ea typeface=""/>
        <a:cs typeface=""/>
      </a:majorFont>
      <a:minorFont>
        <a:latin typeface="Cansellaris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Template>
  <TotalTime>167</TotalTime>
  <Words>545</Words>
  <Application>Microsoft Office PowerPoint</Application>
  <PresentationFormat>Экран (4:3)</PresentationFormat>
  <Paragraphs>18</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Tahoma</vt:lpstr>
      <vt:lpstr>Arial</vt:lpstr>
      <vt:lpstr>ArtScript</vt:lpstr>
      <vt:lpstr>Cansellarist</vt:lpstr>
      <vt:lpstr>Calibri</vt:lpstr>
      <vt:lpstr>Times New Roman</vt:lpstr>
      <vt:lpstr>Тема3</vt:lpstr>
      <vt:lpstr>The Golden Age  of  Russian Literature </vt:lpstr>
      <vt:lpstr>Alexander Pushkin  (1799 - 1837)</vt:lpstr>
      <vt:lpstr>Слайд 3</vt:lpstr>
      <vt:lpstr>Слайд 4</vt:lpstr>
      <vt:lpstr>Mikhail Lermontov  (1814 - 1841) </vt:lpstr>
      <vt:lpstr>Слайд 6</vt:lpstr>
      <vt:lpstr>Слайд 7</vt:lpstr>
      <vt:lpstr>Nicholai Gogol  (1809 - 1852). </vt:lpstr>
      <vt:lpstr>Слайд 9</vt:lpstr>
      <vt:lpstr>Ivan Turgenev  (1818  - 1883) </vt:lpstr>
      <vt:lpstr>Слайд 11</vt:lpstr>
      <vt:lpstr>Feodor Dostoevsky  (1821 – 1881) </vt:lpstr>
      <vt:lpstr>Слайд 13</vt:lpstr>
      <vt:lpstr>Leo Tolstoy  (1828  - 1910) </vt:lpstr>
      <vt:lpstr>Слайд 15</vt:lpstr>
      <vt:lpstr>Слайд 16</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revaz</cp:lastModifiedBy>
  <cp:revision>18</cp:revision>
  <cp:lastPrinted>1601-01-01T00:00:00Z</cp:lastPrinted>
  <dcterms:created xsi:type="dcterms:W3CDTF">1601-01-01T00:00:00Z</dcterms:created>
  <dcterms:modified xsi:type="dcterms:W3CDTF">2013-01-14T19:10:56Z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