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95" r:id="rId3"/>
    <p:sldId id="294" r:id="rId4"/>
    <p:sldId id="290" r:id="rId5"/>
    <p:sldId id="289" r:id="rId6"/>
    <p:sldId id="297" r:id="rId7"/>
    <p:sldId id="29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2"/>
        </a:solidFill>
        <a:latin typeface="Arbat-Bold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7D7D7D"/>
    <a:srgbClr val="C0C0C0"/>
    <a:srgbClr val="993366"/>
    <a:srgbClr val="FFCC66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98" autoAdjust="0"/>
  </p:normalViewPr>
  <p:slideViewPr>
    <p:cSldViewPr>
      <p:cViewPr varScale="1">
        <p:scale>
          <a:sx n="53" d="100"/>
          <a:sy n="53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FCB3E-FFE2-43C9-BCAE-F6AE9BB56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E4151-5857-41DB-999E-42EC81BD7B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E9181-0465-4CAF-816E-CC58FF67CF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782A5-679E-4B34-8EF1-6FF7D2259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D7BCD-0E3A-4053-B833-2D760D6D3B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CD6CE-2EE2-4EB9-A942-D123C9978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4F66B-3C99-4FBA-AC7E-ABEFDD13EF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08382-2528-495E-BAFE-DCF2B2D6C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9E515-54A3-464B-A464-D08AE39D5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7B817-46AF-4F13-A378-D548B8E29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75E50-02E6-4554-AEC7-ECBD54217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 shadeToTitle="1">
        <a:gradFill rotWithShape="0">
          <a:gsLst>
            <a:gs pos="0">
              <a:srgbClr val="00B0F0"/>
            </a:gs>
            <a:gs pos="100000">
              <a:srgbClr val="59595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15402F0-E62D-44FC-8FEB-7FBC42199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90650" y="4648200"/>
            <a:ext cx="151923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600000">
            <a:off x="3109913" y="4632325"/>
            <a:ext cx="161925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34313" y="4953000"/>
            <a:ext cx="13096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lomo.jpg"/>
          <p:cNvPicPr>
            <a:picLocks noChangeAspect="1"/>
          </p:cNvPicPr>
          <p:nvPr>
            <p:ph type="title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179388" y="188913"/>
            <a:ext cx="1549400" cy="2087562"/>
          </a:xfrm>
          <a:noFill/>
        </p:spPr>
      </p:pic>
      <p:sp>
        <p:nvSpPr>
          <p:cNvPr id="2054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1619250" y="1628775"/>
            <a:ext cx="67691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3200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sz="3200" b="1" smtClean="0">
                <a:latin typeface="Monotype Corsiva" pitchFamily="66" charset="0"/>
              </a:rPr>
              <a:t>                     </a:t>
            </a:r>
            <a:endParaRPr lang="ru-RU" sz="4400" b="1" u="sng" smtClean="0">
              <a:latin typeface="Monotype Corsiva" pitchFamily="66" charset="0"/>
            </a:endParaRPr>
          </a:p>
          <a:p>
            <a:pPr algn="ctr" eaLnBrk="1" hangingPunct="1">
              <a:buFontTx/>
              <a:buNone/>
            </a:pPr>
            <a:r>
              <a:rPr lang="ru-RU" sz="4800" b="1" smtClean="0">
                <a:latin typeface="Tahoma" pitchFamily="34" charset="0"/>
              </a:rPr>
              <a:t> </a:t>
            </a:r>
            <a:r>
              <a:rPr lang="en-US" sz="4800" b="1" smtClean="0">
                <a:latin typeface="Tahoma" pitchFamily="34" charset="0"/>
              </a:rPr>
              <a:t>The way to</a:t>
            </a:r>
          </a:p>
          <a:p>
            <a:pPr algn="ctr" eaLnBrk="1" hangingPunct="1">
              <a:buFontTx/>
              <a:buNone/>
            </a:pPr>
            <a:r>
              <a:rPr lang="en-US" sz="4800" b="1" smtClean="0">
                <a:latin typeface="Tahoma" pitchFamily="34" charset="0"/>
              </a:rPr>
              <a:t> success</a:t>
            </a:r>
            <a:endParaRPr lang="ru-RU" sz="3200" b="1" smtClean="0">
              <a:latin typeface="Tahoma" pitchFamily="34" charset="0"/>
            </a:endParaRPr>
          </a:p>
        </p:txBody>
      </p:sp>
      <p:pic>
        <p:nvPicPr>
          <p:cNvPr id="2055" name="Picture 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0825" y="2565400"/>
            <a:ext cx="16573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сканирование0009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600000">
            <a:off x="1727200" y="298450"/>
            <a:ext cx="1458913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1" descr="сканирование0010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0" y="4953000"/>
            <a:ext cx="12573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2" descr="сканирование0005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756525" y="2057400"/>
            <a:ext cx="1387475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2" descr="http://img.beta.rian.ru/images/15416/58/154165804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203575" y="404813"/>
            <a:ext cx="188118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Содержимое 4" descr="x_9d91a07b.jpg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 rot="600000">
            <a:off x="5181600" y="4876800"/>
            <a:ext cx="2362200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5" descr="57ac59a77a72153be11639c9fc3_prev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6553200" y="0"/>
            <a:ext cx="2590800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Рисунок 3" descr="091656649fe3c0895d240d8d0773be7f.jpe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5219700" y="188913"/>
            <a:ext cx="158908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Impact" pitchFamily="34" charset="0"/>
              </a:rPr>
              <a:t>Our goals today:</a:t>
            </a:r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chemeClr val="hlink"/>
              </a:buClr>
            </a:pPr>
            <a:endParaRPr lang="ru-RU" sz="3600" b="1" smtClean="0">
              <a:latin typeface="Century Gothic" pitchFamily="34" charset="0"/>
            </a:endParaRPr>
          </a:p>
          <a:p>
            <a:pPr lvl="1">
              <a:buClr>
                <a:schemeClr val="hlink"/>
              </a:buClr>
            </a:pPr>
            <a:r>
              <a:rPr lang="en-US" sz="3600" b="1" smtClean="0">
                <a:latin typeface="Century Gothic" pitchFamily="34" charset="0"/>
              </a:rPr>
              <a:t>to practice the vocabulary on the topic;</a:t>
            </a:r>
          </a:p>
          <a:p>
            <a:pPr lvl="1">
              <a:buClr>
                <a:schemeClr val="hlink"/>
              </a:buClr>
            </a:pPr>
            <a:r>
              <a:rPr lang="en-US" sz="3600" b="1" smtClean="0">
                <a:latin typeface="Century Gothic" pitchFamily="34" charset="0"/>
              </a:rPr>
              <a:t>to develop speaking abilities; </a:t>
            </a:r>
          </a:p>
          <a:p>
            <a:pPr lvl="1">
              <a:buClr>
                <a:schemeClr val="hlink"/>
              </a:buClr>
            </a:pPr>
            <a:r>
              <a:rPr lang="en-US" sz="3600" b="1" smtClean="0">
                <a:latin typeface="Century Gothic" pitchFamily="34" charset="0"/>
              </a:rPr>
              <a:t>to practice reading &amp; listening for gist.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B0F0"/>
            </a:gs>
            <a:gs pos="100000">
              <a:srgbClr val="59595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Active vocabulary practice</a:t>
            </a:r>
            <a:endParaRPr lang="ru-RU" smtClean="0"/>
          </a:p>
        </p:txBody>
      </p:sp>
      <p:sp>
        <p:nvSpPr>
          <p:cNvPr id="4099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mtClean="0"/>
              <a:t>Beautiful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Successful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Talented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Handsome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Well-known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Famous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Great</a:t>
            </a:r>
          </a:p>
          <a:p>
            <a:pPr marL="514350" indent="-514350"/>
            <a:endParaRPr lang="ru-RU" smtClean="0"/>
          </a:p>
        </p:txBody>
      </p:sp>
      <p:sp>
        <p:nvSpPr>
          <p:cNvPr id="4100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Tx/>
              <a:buAutoNum type="alphaLcPeriod"/>
            </a:pPr>
            <a:r>
              <a:rPr lang="en-US" smtClean="0"/>
              <a:t>athlete</a:t>
            </a:r>
          </a:p>
          <a:p>
            <a:pPr marL="514350" indent="-514350">
              <a:buFontTx/>
              <a:buAutoNum type="alphaLcPeriod"/>
            </a:pPr>
            <a:r>
              <a:rPr lang="en-US" smtClean="0"/>
              <a:t>writer</a:t>
            </a:r>
          </a:p>
          <a:p>
            <a:pPr marL="514350" indent="-514350">
              <a:buFontTx/>
              <a:buAutoNum type="alphaLcPeriod"/>
            </a:pPr>
            <a:r>
              <a:rPr lang="en-US" smtClean="0"/>
              <a:t>actor</a:t>
            </a:r>
          </a:p>
          <a:p>
            <a:pPr marL="514350" indent="-514350">
              <a:buFontTx/>
              <a:buAutoNum type="alphaLcPeriod"/>
            </a:pPr>
            <a:r>
              <a:rPr lang="en-US" smtClean="0"/>
              <a:t>artist</a:t>
            </a:r>
          </a:p>
          <a:p>
            <a:pPr marL="514350" indent="-514350">
              <a:buFontTx/>
              <a:buAutoNum type="alphaLcPeriod"/>
            </a:pPr>
            <a:r>
              <a:rPr lang="en-US" smtClean="0"/>
              <a:t>performer</a:t>
            </a:r>
          </a:p>
          <a:p>
            <a:pPr marL="514350" indent="-514350">
              <a:buFontTx/>
              <a:buAutoNum type="alphaLcPeriod"/>
            </a:pPr>
            <a:r>
              <a:rPr lang="en-US" smtClean="0"/>
              <a:t>politician</a:t>
            </a:r>
          </a:p>
          <a:p>
            <a:pPr marL="514350" indent="-514350">
              <a:buFontTx/>
              <a:buAutoNum type="alphaLcPeriod"/>
            </a:pPr>
            <a:r>
              <a:rPr lang="en-US" smtClean="0"/>
              <a:t>actress</a:t>
            </a:r>
          </a:p>
          <a:p>
            <a:pPr marL="514350" indent="-514350">
              <a:buFontTx/>
              <a:buAutoNum type="alphaLcPeriod"/>
            </a:pPr>
            <a:endParaRPr lang="en-US" smtClean="0"/>
          </a:p>
          <a:p>
            <a:pPr marL="514350" indent="-514350"/>
            <a:endParaRPr lang="en-US" smtClean="0"/>
          </a:p>
          <a:p>
            <a:pPr marL="514350" indent="-514350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37368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 </a:t>
            </a:r>
            <a:endParaRPr lang="ru-RU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424863" cy="5649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                             </a:t>
            </a:r>
            <a:endParaRPr lang="en-US" sz="24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mic Sans MS" pitchFamily="66" charset="0"/>
              </a:rPr>
              <a:t> hardworking               lazy                 clever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US" sz="24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mic Sans MS" pitchFamily="66" charset="0"/>
              </a:rPr>
              <a:t>   talented          to become famous        creative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mic Sans MS" pitchFamily="66" charset="0"/>
              </a:rPr>
              <a:t>                    you should/shouldn’t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mic Sans MS" pitchFamily="66" charset="0"/>
              </a:rPr>
              <a:t>                               be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latin typeface="Comic Sans MS" pitchFamily="66" charset="0"/>
              </a:rPr>
              <a:t>                                                     rich</a:t>
            </a:r>
          </a:p>
          <a:p>
            <a:pPr eaLnBrk="1" hangingPunct="1">
              <a:buFontTx/>
              <a:buNone/>
            </a:pPr>
            <a:endParaRPr lang="en-US" sz="24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US" sz="2400" b="1" smtClean="0">
                <a:latin typeface="Comic Sans MS" pitchFamily="66" charset="0"/>
              </a:rPr>
              <a:t>   beautiful               brave               active</a:t>
            </a:r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2916238" y="1989138"/>
            <a:ext cx="3384550" cy="1800225"/>
          </a:xfrm>
          <a:prstGeom prst="ellips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95288" y="981075"/>
            <a:ext cx="2232025" cy="792163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300788" y="836613"/>
            <a:ext cx="2447925" cy="792162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588125" y="2276475"/>
            <a:ext cx="2232025" cy="9144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6588125" y="3500438"/>
            <a:ext cx="2232025" cy="720725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6156325" y="4365625"/>
            <a:ext cx="2665413" cy="98583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95288" y="4437063"/>
            <a:ext cx="2232025" cy="985837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348038" y="4437063"/>
            <a:ext cx="2376487" cy="985837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3348038" y="765175"/>
            <a:ext cx="2232025" cy="769938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323850" y="2205038"/>
            <a:ext cx="2232025" cy="1150937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 flipV="1">
            <a:off x="4500563" y="1557338"/>
            <a:ext cx="714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4500563" y="37893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V="1">
            <a:off x="5364163" y="1196975"/>
            <a:ext cx="936625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V="1">
            <a:off x="6300788" y="278130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5292725" y="3716338"/>
            <a:ext cx="863600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5867400" y="3500438"/>
            <a:ext cx="7207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H="1" flipV="1">
            <a:off x="2627313" y="1412875"/>
            <a:ext cx="11525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2555875" y="29241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H="1">
            <a:off x="2484438" y="3644900"/>
            <a:ext cx="1081087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143" name="Picture 23" descr="MC900345667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050" y="4868863"/>
            <a:ext cx="1860550" cy="18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24" descr="MC900297891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43663" y="5589588"/>
            <a:ext cx="1790700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ChangeArrowheads="1"/>
          </p:cNvSpPr>
          <p:nvPr/>
        </p:nvSpPr>
        <p:spPr bwMode="auto">
          <a:xfrm>
            <a:off x="1476375" y="692150"/>
            <a:ext cx="6110288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800">
                <a:solidFill>
                  <a:srgbClr val="FFFFCC"/>
                </a:solidFill>
                <a:latin typeface="Comic Sans MS" pitchFamily="66" charset="0"/>
              </a:rPr>
              <a:t>Do you want to be famous? Why?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800">
                <a:solidFill>
                  <a:srgbClr val="FFFFCC"/>
                </a:solidFill>
                <a:latin typeface="Comic Sans MS" pitchFamily="66" charset="0"/>
              </a:rPr>
              <a:t>What do you do to be famous?</a:t>
            </a:r>
          </a:p>
        </p:txBody>
      </p:sp>
      <p:pic>
        <p:nvPicPr>
          <p:cNvPr id="6147" name="Picture 10" descr="MC900232133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16238" y="2133600"/>
            <a:ext cx="2806700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Listening </a:t>
            </a:r>
            <a:endParaRPr lang="ru-RU" smtClean="0"/>
          </a:p>
        </p:txBody>
      </p:sp>
      <p:pic>
        <p:nvPicPr>
          <p:cNvPr id="7171" name="Picture 7" descr="http://im7-tub-ru.yandex.net/i?id=444187260-25-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3800" y="2708275"/>
            <a:ext cx="3097213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9" descr="http://im3-tub-ru.yandex.net/i?id=127127082-66-7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75463" y="1196975"/>
            <a:ext cx="1716087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3" descr="http://im6-tub-ru.yandex.net/i?id=364676934-22-7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450" y="908050"/>
            <a:ext cx="180022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5" descr="http://im4-tub-ru.yandex.net/i?id=109340600-22-7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051050" y="3284538"/>
            <a:ext cx="2305050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Feedback</a:t>
            </a:r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>
              <a:latin typeface="Comic Sans MS" pitchFamily="66" charset="0"/>
            </a:endParaRPr>
          </a:p>
          <a:p>
            <a:r>
              <a:rPr lang="en-US" smtClean="0">
                <a:latin typeface="Comic Sans MS" pitchFamily="66" charset="0"/>
              </a:rPr>
              <a:t>What have you learned today?</a:t>
            </a:r>
          </a:p>
          <a:p>
            <a:r>
              <a:rPr lang="en-US" smtClean="0">
                <a:latin typeface="Comic Sans MS" pitchFamily="66" charset="0"/>
              </a:rPr>
              <a:t>What was difficult</a:t>
            </a:r>
            <a:r>
              <a:rPr lang="ru-RU" smtClean="0">
                <a:latin typeface="Comic Sans MS" pitchFamily="66" charset="0"/>
              </a:rPr>
              <a:t> </a:t>
            </a:r>
            <a:r>
              <a:rPr lang="en-US" smtClean="0">
                <a:latin typeface="Comic Sans MS" pitchFamily="66" charset="0"/>
              </a:rPr>
              <a:t>(interesting) for you today?</a:t>
            </a:r>
          </a:p>
          <a:p>
            <a:r>
              <a:rPr lang="en-US" smtClean="0">
                <a:latin typeface="Comic Sans MS" pitchFamily="66" charset="0"/>
              </a:rPr>
              <a:t>Estimate you classmates’ work at the lesson.</a:t>
            </a:r>
          </a:p>
          <a:p>
            <a:pPr>
              <a:buFontTx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bat-Bold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bat-Bold" pitchFamily="2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6485</TotalTime>
  <Words>116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Arbat-Bold</vt:lpstr>
      <vt:lpstr>Arial</vt:lpstr>
      <vt:lpstr>Calibri</vt:lpstr>
      <vt:lpstr>Tahoma</vt:lpstr>
      <vt:lpstr>Monotype Corsiva</vt:lpstr>
      <vt:lpstr>Impact</vt:lpstr>
      <vt:lpstr>Century Gothic</vt:lpstr>
      <vt:lpstr>Comic Sans MS</vt:lpstr>
      <vt:lpstr>Оформление по умолчанию</vt:lpstr>
      <vt:lpstr>Слайд 1</vt:lpstr>
      <vt:lpstr>Our goals today:</vt:lpstr>
      <vt:lpstr>Active vocabulary practice</vt:lpstr>
      <vt:lpstr> </vt:lpstr>
      <vt:lpstr>Слайд 5</vt:lpstr>
      <vt:lpstr>Listening </vt:lpstr>
      <vt:lpstr>Feedback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life</dc:title>
  <dc:creator>Риску Диску</dc:creator>
  <cp:lastModifiedBy>revaz</cp:lastModifiedBy>
  <cp:revision>85</cp:revision>
  <dcterms:created xsi:type="dcterms:W3CDTF">2007-10-09T12:56:38Z</dcterms:created>
  <dcterms:modified xsi:type="dcterms:W3CDTF">2013-01-14T19:08:42Z</dcterms:modified>
</cp:coreProperties>
</file>