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Lst>
  <p:sldIdLst>
    <p:sldId id="256" r:id="rId2"/>
    <p:sldId id="257" r:id="rId3"/>
    <p:sldId id="260" r:id="rId4"/>
    <p:sldId id="259" r:id="rId5"/>
    <p:sldId id="261" r:id="rId6"/>
    <p:sldId id="262" r:id="rId7"/>
    <p:sldId id="263" r:id="rId8"/>
    <p:sldId id="264" r:id="rId9"/>
    <p:sldId id="265" r:id="rId10"/>
    <p:sldId id="266" r:id="rId11"/>
    <p:sldId id="277" r:id="rId12"/>
    <p:sldId id="267" r:id="rId13"/>
    <p:sldId id="268" r:id="rId14"/>
    <p:sldId id="269" r:id="rId15"/>
    <p:sldId id="272" r:id="rId16"/>
    <p:sldId id="271" r:id="rId17"/>
    <p:sldId id="270" r:id="rId18"/>
    <p:sldId id="273" r:id="rId19"/>
    <p:sldId id="274" r:id="rId20"/>
    <p:sldId id="278" r:id="rId21"/>
    <p:sldId id="276" r:id="rId22"/>
  </p:sldIdLst>
  <p:sldSz cx="9144000" cy="6858000" type="screen4x3"/>
  <p:notesSz cx="6858000" cy="9144000"/>
  <p:defaultTextStyle>
    <a:defPPr>
      <a:defRPr lang="ru-RU"/>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2" autoAdjust="0"/>
    <p:restoredTop sz="94660"/>
  </p:normalViewPr>
  <p:slideViewPr>
    <p:cSldViewPr>
      <p:cViewPr varScale="1">
        <p:scale>
          <a:sx n="45" d="100"/>
          <a:sy n="45" d="100"/>
        </p:scale>
        <p:origin x="-13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33794" name="Group 2"/>
          <p:cNvGrpSpPr>
            <a:grpSpLocks/>
          </p:cNvGrpSpPr>
          <p:nvPr/>
        </p:nvGrpSpPr>
        <p:grpSpPr bwMode="auto">
          <a:xfrm>
            <a:off x="319088" y="1752600"/>
            <a:ext cx="8824912" cy="5129213"/>
            <a:chOff x="201" y="1104"/>
            <a:chExt cx="5559" cy="3231"/>
          </a:xfrm>
        </p:grpSpPr>
        <p:sp>
          <p:nvSpPr>
            <p:cNvPr id="33795" name="Freeform 3"/>
            <p:cNvSpPr>
              <a:spLocks/>
            </p:cNvSpPr>
            <p:nvPr/>
          </p:nvSpPr>
          <p:spPr bwMode="ltGray">
            <a:xfrm>
              <a:off x="210" y="1104"/>
              <a:ext cx="5550" cy="3216"/>
            </a:xfrm>
            <a:custGeom>
              <a:avLst/>
              <a:gdLst/>
              <a:ahLst/>
              <a:cxnLst>
                <a:cxn ang="0">
                  <a:pos x="335" y="0"/>
                </a:cxn>
                <a:cxn ang="0">
                  <a:pos x="333" y="1290"/>
                </a:cxn>
                <a:cxn ang="0">
                  <a:pos x="0" y="1290"/>
                </a:cxn>
                <a:cxn ang="0">
                  <a:pos x="6" y="3210"/>
                </a:cxn>
                <a:cxn ang="0">
                  <a:pos x="5550" y="3216"/>
                </a:cxn>
                <a:cxn ang="0">
                  <a:pos x="5550" y="0"/>
                </a:cxn>
                <a:cxn ang="0">
                  <a:pos x="335" y="0"/>
                </a:cxn>
                <a:cxn ang="0">
                  <a:pos x="335" y="0"/>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w="9525">
              <a:noFill/>
              <a:round/>
              <a:headEnd/>
              <a:tailEnd/>
            </a:ln>
          </p:spPr>
          <p:txBody>
            <a:bodyPr/>
            <a:lstStyle/>
            <a:p>
              <a:endParaRPr lang="ru-RU"/>
            </a:p>
          </p:txBody>
        </p:sp>
        <p:sp>
          <p:nvSpPr>
            <p:cNvPr id="33796" name="Freeform 4"/>
            <p:cNvSpPr>
              <a:spLocks/>
            </p:cNvSpPr>
            <p:nvPr/>
          </p:nvSpPr>
          <p:spPr bwMode="ltGray">
            <a:xfrm>
              <a:off x="528" y="2400"/>
              <a:ext cx="5232" cy="1920"/>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endParaRPr lang="ru-RU"/>
            </a:p>
          </p:txBody>
        </p:sp>
        <p:sp>
          <p:nvSpPr>
            <p:cNvPr id="33797" name="Freeform 5"/>
            <p:cNvSpPr>
              <a:spLocks/>
            </p:cNvSpPr>
            <p:nvPr/>
          </p:nvSpPr>
          <p:spPr bwMode="ltGray">
            <a:xfrm>
              <a:off x="201" y="2377"/>
              <a:ext cx="3455"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ru-RU"/>
            </a:p>
          </p:txBody>
        </p:sp>
        <p:sp>
          <p:nvSpPr>
            <p:cNvPr id="33798" name="Freeform 6"/>
            <p:cNvSpPr>
              <a:spLocks/>
            </p:cNvSpPr>
            <p:nvPr/>
          </p:nvSpPr>
          <p:spPr bwMode="ltGray">
            <a:xfrm>
              <a:off x="528" y="1104"/>
              <a:ext cx="4894"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ru-RU"/>
            </a:p>
          </p:txBody>
        </p:sp>
        <p:sp>
          <p:nvSpPr>
            <p:cNvPr id="33799" name="Freeform 7"/>
            <p:cNvSpPr>
              <a:spLocks/>
            </p:cNvSpPr>
            <p:nvPr/>
          </p:nvSpPr>
          <p:spPr bwMode="ltGray">
            <a:xfrm>
              <a:off x="201" y="2377"/>
              <a:ext cx="30" cy="1958"/>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ru-RU"/>
            </a:p>
          </p:txBody>
        </p:sp>
        <p:sp>
          <p:nvSpPr>
            <p:cNvPr id="33800" name="Freeform 8"/>
            <p:cNvSpPr>
              <a:spLocks/>
            </p:cNvSpPr>
            <p:nvPr/>
          </p:nvSpPr>
          <p:spPr bwMode="ltGray">
            <a:xfrm>
              <a:off x="528" y="1104"/>
              <a:ext cx="29" cy="322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ru-RU"/>
            </a:p>
          </p:txBody>
        </p:sp>
      </p:grpSp>
      <p:sp>
        <p:nvSpPr>
          <p:cNvPr id="33801" name="Rectangle 9"/>
          <p:cNvSpPr>
            <a:spLocks noGrp="1" noChangeArrowheads="1"/>
          </p:cNvSpPr>
          <p:nvPr>
            <p:ph type="ctrTitle" sz="quarter"/>
          </p:nvPr>
        </p:nvSpPr>
        <p:spPr>
          <a:xfrm>
            <a:off x="990600" y="1905000"/>
            <a:ext cx="7772400" cy="1736725"/>
          </a:xfrm>
        </p:spPr>
        <p:txBody>
          <a:bodyPr anchor="t"/>
          <a:lstStyle>
            <a:lvl1pPr>
              <a:defRPr sz="5400"/>
            </a:lvl1pPr>
          </a:lstStyle>
          <a:p>
            <a:r>
              <a:rPr lang="ru-RU"/>
              <a:t>Образец заголовка</a:t>
            </a:r>
          </a:p>
        </p:txBody>
      </p:sp>
      <p:sp>
        <p:nvSpPr>
          <p:cNvPr id="33802"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r>
              <a:rPr lang="ru-RU"/>
              <a:t>Образец подзаголовка</a:t>
            </a:r>
          </a:p>
        </p:txBody>
      </p:sp>
      <p:sp>
        <p:nvSpPr>
          <p:cNvPr id="33803" name="Rectangle 11"/>
          <p:cNvSpPr>
            <a:spLocks noGrp="1" noChangeArrowheads="1"/>
          </p:cNvSpPr>
          <p:nvPr>
            <p:ph type="dt" sz="quarter" idx="2"/>
          </p:nvPr>
        </p:nvSpPr>
        <p:spPr>
          <a:xfrm>
            <a:off x="990600" y="6245225"/>
            <a:ext cx="1901825" cy="476250"/>
          </a:xfrm>
        </p:spPr>
        <p:txBody>
          <a:bodyPr/>
          <a:lstStyle>
            <a:lvl1pPr>
              <a:defRPr/>
            </a:lvl1pPr>
          </a:lstStyle>
          <a:p>
            <a:endParaRPr lang="ru-RU"/>
          </a:p>
        </p:txBody>
      </p:sp>
      <p:sp>
        <p:nvSpPr>
          <p:cNvPr id="33804" name="Rectangle 12"/>
          <p:cNvSpPr>
            <a:spLocks noGrp="1" noChangeArrowheads="1"/>
          </p:cNvSpPr>
          <p:nvPr>
            <p:ph type="ftr" sz="quarter" idx="3"/>
          </p:nvPr>
        </p:nvSpPr>
        <p:spPr>
          <a:xfrm>
            <a:off x="3468688" y="6245225"/>
            <a:ext cx="2895600" cy="476250"/>
          </a:xfrm>
        </p:spPr>
        <p:txBody>
          <a:bodyPr/>
          <a:lstStyle>
            <a:lvl1pPr>
              <a:defRPr/>
            </a:lvl1pPr>
          </a:lstStyle>
          <a:p>
            <a:endParaRPr lang="ru-RU"/>
          </a:p>
        </p:txBody>
      </p:sp>
      <p:sp>
        <p:nvSpPr>
          <p:cNvPr id="33805" name="Rectangle 13"/>
          <p:cNvSpPr>
            <a:spLocks noGrp="1" noChangeArrowheads="1"/>
          </p:cNvSpPr>
          <p:nvPr>
            <p:ph type="sldNum" sz="quarter" idx="4"/>
          </p:nvPr>
        </p:nvSpPr>
        <p:spPr/>
        <p:txBody>
          <a:bodyPr/>
          <a:lstStyle>
            <a:lvl1pPr>
              <a:defRPr/>
            </a:lvl1pPr>
          </a:lstStyle>
          <a:p>
            <a:fld id="{FE607132-6D12-4FD4-BF4D-13DA43CBA21D}"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002555AF-970C-46FB-85FE-233A7243E3E0}"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48463" y="244475"/>
            <a:ext cx="2097087"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44475"/>
            <a:ext cx="6138863"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63EB64E1-2435-4472-AEC8-EB34A05B3DF9}"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0600A5C-F5AA-4052-8FBC-3FAD080C523C}"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DF9D9FA4-D0D0-4A64-828E-5E4042B5CAD5}"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000940F0-B280-4D8C-B83C-2C3D1606B19C}"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A3F061B2-A6DD-464D-97E0-6E9F8C626089}"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6902ED7D-CA58-4CB8-BE52-2F0701E99904}"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7357254A-925E-4F0C-ACA4-D85B8BF4F151}"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8ABFE7E-9E84-4661-A8A6-62B0EE389598}"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E6C71229-D699-41C3-A0E8-A56952BDCC76}"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32770" name="Group 2"/>
          <p:cNvGrpSpPr>
            <a:grpSpLocks/>
          </p:cNvGrpSpPr>
          <p:nvPr/>
        </p:nvGrpSpPr>
        <p:grpSpPr bwMode="auto">
          <a:xfrm>
            <a:off x="319088" y="1828800"/>
            <a:ext cx="8824912" cy="5029200"/>
            <a:chOff x="201" y="1152"/>
            <a:chExt cx="5559" cy="3168"/>
          </a:xfrm>
        </p:grpSpPr>
        <p:sp>
          <p:nvSpPr>
            <p:cNvPr id="32771" name="Freeform 3"/>
            <p:cNvSpPr>
              <a:spLocks/>
            </p:cNvSpPr>
            <p:nvPr/>
          </p:nvSpPr>
          <p:spPr bwMode="ltGray">
            <a:xfrm>
              <a:off x="528" y="2909"/>
              <a:ext cx="5232" cy="1411"/>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endParaRPr lang="ru-RU"/>
            </a:p>
          </p:txBody>
        </p:sp>
        <p:sp>
          <p:nvSpPr>
            <p:cNvPr id="32772" name="Freeform 4"/>
            <p:cNvSpPr>
              <a:spLocks/>
            </p:cNvSpPr>
            <p:nvPr/>
          </p:nvSpPr>
          <p:spPr bwMode="ltGray">
            <a:xfrm>
              <a:off x="210" y="1152"/>
              <a:ext cx="5550" cy="3168"/>
            </a:xfrm>
            <a:custGeom>
              <a:avLst/>
              <a:gdLst/>
              <a:ahLst/>
              <a:cxnLst>
                <a:cxn ang="0">
                  <a:pos x="330" y="1764"/>
                </a:cxn>
                <a:cxn ang="0">
                  <a:pos x="0" y="1764"/>
                </a:cxn>
                <a:cxn ang="0">
                  <a:pos x="0" y="3168"/>
                </a:cxn>
                <a:cxn ang="0">
                  <a:pos x="5550" y="3168"/>
                </a:cxn>
                <a:cxn ang="0">
                  <a:pos x="5550" y="0"/>
                </a:cxn>
                <a:cxn ang="0">
                  <a:pos x="330" y="0"/>
                </a:cxn>
                <a:cxn ang="0">
                  <a:pos x="330" y="1764"/>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w="9525">
              <a:noFill/>
              <a:round/>
              <a:headEnd/>
              <a:tailEnd/>
            </a:ln>
          </p:spPr>
          <p:txBody>
            <a:bodyPr/>
            <a:lstStyle/>
            <a:p>
              <a:endParaRPr lang="ru-RU"/>
            </a:p>
          </p:txBody>
        </p:sp>
        <p:sp>
          <p:nvSpPr>
            <p:cNvPr id="32773" name="Freeform 5"/>
            <p:cNvSpPr>
              <a:spLocks/>
            </p:cNvSpPr>
            <p:nvPr/>
          </p:nvSpPr>
          <p:spPr bwMode="ltGray">
            <a:xfrm>
              <a:off x="528" y="2932"/>
              <a:ext cx="5232" cy="1388"/>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w="9525">
              <a:noFill/>
              <a:round/>
              <a:headEnd/>
              <a:tailEnd/>
            </a:ln>
          </p:spPr>
          <p:txBody>
            <a:bodyPr/>
            <a:lstStyle/>
            <a:p>
              <a:endParaRPr lang="ru-RU"/>
            </a:p>
          </p:txBody>
        </p:sp>
        <p:sp>
          <p:nvSpPr>
            <p:cNvPr id="32774"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ru-RU"/>
            </a:p>
          </p:txBody>
        </p:sp>
        <p:sp>
          <p:nvSpPr>
            <p:cNvPr id="32775"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ru-RU"/>
            </a:p>
          </p:txBody>
        </p:sp>
        <p:sp>
          <p:nvSpPr>
            <p:cNvPr id="32776"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ru-RU"/>
            </a:p>
          </p:txBody>
        </p:sp>
        <p:sp>
          <p:nvSpPr>
            <p:cNvPr id="32777"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ru-RU"/>
            </a:p>
          </p:txBody>
        </p:sp>
        <p:sp>
          <p:nvSpPr>
            <p:cNvPr id="32778"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endParaRPr lang="ru-RU"/>
            </a:p>
          </p:txBody>
        </p:sp>
      </p:grpSp>
      <p:sp>
        <p:nvSpPr>
          <p:cNvPr id="32779" name="Rectangle 11"/>
          <p:cNvSpPr>
            <a:spLocks noGrp="1" noChangeArrowheads="1"/>
          </p:cNvSpPr>
          <p:nvPr>
            <p:ph type="dt" sz="half" idx="2"/>
          </p:nvPr>
        </p:nvSpPr>
        <p:spPr bwMode="auto">
          <a:xfrm>
            <a:off x="838200"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ffectLst>
                  <a:outerShdw blurRad="38100" dist="38100" dir="2700000" algn="tl">
                    <a:srgbClr val="000000"/>
                  </a:outerShdw>
                </a:effectLst>
              </a:defRPr>
            </a:lvl1pPr>
          </a:lstStyle>
          <a:p>
            <a:endParaRPr lang="ru-RU"/>
          </a:p>
        </p:txBody>
      </p:sp>
      <p:sp>
        <p:nvSpPr>
          <p:cNvPr id="32780" name="Rectangle 12"/>
          <p:cNvSpPr>
            <a:spLocks noGrp="1" noChangeArrowheads="1"/>
          </p:cNvSpPr>
          <p:nvPr>
            <p:ph type="ftr" sz="quarter" idx="3"/>
          </p:nvPr>
        </p:nvSpPr>
        <p:spPr bwMode="auto">
          <a:xfrm>
            <a:off x="34290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ffectLst>
                  <a:outerShdw blurRad="38100" dist="38100" dir="2700000" algn="tl">
                    <a:srgbClr val="000000"/>
                  </a:outerShdw>
                </a:effectLst>
              </a:defRPr>
            </a:lvl1pPr>
          </a:lstStyle>
          <a:p>
            <a:endParaRPr lang="ru-RU"/>
          </a:p>
        </p:txBody>
      </p:sp>
      <p:sp>
        <p:nvSpPr>
          <p:cNvPr id="32781" name="Rectangle 13"/>
          <p:cNvSpPr>
            <a:spLocks noGrp="1" noChangeArrowheads="1"/>
          </p:cNvSpPr>
          <p:nvPr>
            <p:ph type="sldNum" sz="quarter" idx="4"/>
          </p:nvPr>
        </p:nvSpPr>
        <p:spPr bwMode="auto">
          <a:xfrm>
            <a:off x="6937375"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ffectLst>
                  <a:outerShdw blurRad="38100" dist="38100" dir="2700000" algn="tl">
                    <a:srgbClr val="000000"/>
                  </a:outerShdw>
                </a:effectLst>
              </a:defRPr>
            </a:lvl1pPr>
          </a:lstStyle>
          <a:p>
            <a:fld id="{6429A4A7-85FA-4018-9BA0-16972B7ED62F}" type="slidenum">
              <a:rPr lang="ru-RU"/>
              <a:pPr/>
              <a:t>‹#›</a:t>
            </a:fld>
            <a:endParaRPr lang="ru-RU"/>
          </a:p>
        </p:txBody>
      </p:sp>
      <p:sp>
        <p:nvSpPr>
          <p:cNvPr id="32782" name="Rectangle 14"/>
          <p:cNvSpPr>
            <a:spLocks noGrp="1" noRot="1" noChangeArrowheads="1"/>
          </p:cNvSpPr>
          <p:nvPr>
            <p:ph type="title"/>
          </p:nvPr>
        </p:nvSpPr>
        <p:spPr bwMode="auto">
          <a:xfrm>
            <a:off x="457200" y="244475"/>
            <a:ext cx="83851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32783" name="Rectangle 15"/>
          <p:cNvSpPr>
            <a:spLocks noGrp="1" noRot="1" noChangeArrowheads="1"/>
          </p:cNvSpPr>
          <p:nvPr>
            <p:ph type="body" idx="1"/>
          </p:nvPr>
        </p:nvSpPr>
        <p:spPr bwMode="auto">
          <a:xfrm>
            <a:off x="838200" y="1905000"/>
            <a:ext cx="800735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Tree>
  </p:cSld>
  <p:clrMap bg1="dk2" tx1="lt1" bg2="dk1" tx2="lt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9pPr>
    </p:titleStyle>
    <p:bodyStyle>
      <a:lvl1pPr marL="342900" indent="-342900" algn="l" rtl="0" fontAlgn="base">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http://www.pasternakmuseum.ru/img/kartinka_muzeya.jpg" TargetMode="External"/><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ru-RU"/>
              <a:t>БОРИС  ПАСТЕРНАК</a:t>
            </a:r>
          </a:p>
        </p:txBody>
      </p:sp>
      <p:sp>
        <p:nvSpPr>
          <p:cNvPr id="2051" name="Rectangle 3"/>
          <p:cNvSpPr>
            <a:spLocks noGrp="1" noChangeArrowheads="1"/>
          </p:cNvSpPr>
          <p:nvPr>
            <p:ph type="subTitle" idx="1"/>
          </p:nvPr>
        </p:nvSpPr>
        <p:spPr/>
        <p:txBody>
          <a:bodyPr/>
          <a:lstStyle/>
          <a:p>
            <a:pPr algn="ctr"/>
            <a:r>
              <a:rPr lang="ru-RU" sz="4000"/>
              <a:t>1890-1960</a:t>
            </a:r>
          </a:p>
          <a:p>
            <a:pPr algn="ctr"/>
            <a:r>
              <a:rPr lang="ru-RU" sz="4000"/>
              <a:t>Очерк жизни и творчества</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rrowheads="1"/>
          </p:cNvSpPr>
          <p:nvPr>
            <p:ph type="title"/>
          </p:nvPr>
        </p:nvSpPr>
        <p:spPr/>
        <p:txBody>
          <a:bodyPr/>
          <a:lstStyle/>
          <a:p>
            <a:pPr algn="ctr"/>
            <a:r>
              <a:rPr lang="ru-RU"/>
              <a:t>  </a:t>
            </a:r>
            <a:r>
              <a:rPr lang="ru-RU" sz="4000">
                <a:latin typeface="Arial" charset="0"/>
              </a:rPr>
              <a:t>Революция в творчестве Б.Пастернака</a:t>
            </a:r>
          </a:p>
        </p:txBody>
      </p:sp>
      <p:sp>
        <p:nvSpPr>
          <p:cNvPr id="45059" name="Rectangle 3"/>
          <p:cNvSpPr>
            <a:spLocks noGrp="1" noRot="1" noChangeArrowheads="1"/>
          </p:cNvSpPr>
          <p:nvPr>
            <p:ph type="body" idx="1"/>
          </p:nvPr>
        </p:nvSpPr>
        <p:spPr/>
        <p:txBody>
          <a:bodyPr/>
          <a:lstStyle/>
          <a:p>
            <a:pPr marL="609600" indent="-609600">
              <a:lnSpc>
                <a:spcPct val="90000"/>
              </a:lnSpc>
              <a:buFont typeface="Wingdings" pitchFamily="2" charset="2"/>
              <a:buAutoNum type="arabicPeriod"/>
            </a:pPr>
            <a:r>
              <a:rPr lang="ru-RU"/>
              <a:t>«Высокая болезнь»;</a:t>
            </a:r>
          </a:p>
          <a:p>
            <a:pPr marL="609600" indent="-609600">
              <a:lnSpc>
                <a:spcPct val="90000"/>
              </a:lnSpc>
              <a:buFont typeface="Wingdings" pitchFamily="2" charset="2"/>
              <a:buAutoNum type="arabicPeriod"/>
            </a:pPr>
            <a:r>
              <a:rPr lang="ru-RU"/>
              <a:t>«Девятьсот пятый год»;</a:t>
            </a:r>
          </a:p>
          <a:p>
            <a:pPr marL="609600" indent="-609600">
              <a:lnSpc>
                <a:spcPct val="90000"/>
              </a:lnSpc>
              <a:buFont typeface="Wingdings" pitchFamily="2" charset="2"/>
              <a:buAutoNum type="arabicPeriod"/>
            </a:pPr>
            <a:r>
              <a:rPr lang="ru-RU"/>
              <a:t>«Спекторский»;</a:t>
            </a:r>
          </a:p>
          <a:p>
            <a:pPr marL="609600" indent="-609600">
              <a:lnSpc>
                <a:spcPct val="90000"/>
              </a:lnSpc>
              <a:buFont typeface="Wingdings" pitchFamily="2" charset="2"/>
              <a:buAutoNum type="arabicPeriod"/>
            </a:pPr>
            <a:r>
              <a:rPr lang="ru-RU"/>
              <a:t>«Лейтенант Шмидт».</a:t>
            </a:r>
          </a:p>
          <a:p>
            <a:pPr marL="609600" indent="-609600">
              <a:lnSpc>
                <a:spcPct val="90000"/>
              </a:lnSpc>
              <a:buFont typeface="Wingdings" pitchFamily="2" charset="2"/>
              <a:buNone/>
            </a:pPr>
            <a:endParaRPr lang="ru-RU"/>
          </a:p>
          <a:p>
            <a:pPr marL="609600" indent="-609600">
              <a:lnSpc>
                <a:spcPct val="90000"/>
              </a:lnSpc>
              <a:buFont typeface="Wingdings" pitchFamily="2" charset="2"/>
              <a:buNone/>
            </a:pPr>
            <a:r>
              <a:rPr lang="ru-RU"/>
              <a:t>        В поэмах революция предстает  как исторический путь не только России, но и Европы.</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rrowheads="1"/>
          </p:cNvSpPr>
          <p:nvPr>
            <p:ph type="title"/>
          </p:nvPr>
        </p:nvSpPr>
        <p:spPr>
          <a:xfrm>
            <a:off x="468313" y="260350"/>
            <a:ext cx="8385175" cy="1431925"/>
          </a:xfrm>
        </p:spPr>
        <p:txBody>
          <a:bodyPr/>
          <a:lstStyle/>
          <a:p>
            <a:pPr algn="ctr"/>
            <a:r>
              <a:rPr lang="ru-RU" sz="4000">
                <a:latin typeface="Arial" charset="0"/>
              </a:rPr>
              <a:t>Борис Пастернак и</a:t>
            </a:r>
            <a:r>
              <a:rPr lang="ru-RU"/>
              <a:t> </a:t>
            </a:r>
            <a:br>
              <a:rPr lang="ru-RU"/>
            </a:br>
            <a:r>
              <a:rPr lang="ru-RU" sz="4000">
                <a:latin typeface="Arial" charset="0"/>
              </a:rPr>
              <a:t>Владимир Маяковский</a:t>
            </a:r>
          </a:p>
        </p:txBody>
      </p:sp>
      <p:pic>
        <p:nvPicPr>
          <p:cNvPr id="56323" name="Picture 3"/>
          <p:cNvPicPr>
            <a:picLocks noChangeAspect="1" noChangeArrowheads="1"/>
          </p:cNvPicPr>
          <p:nvPr>
            <p:ph type="body" idx="1"/>
          </p:nvPr>
        </p:nvPicPr>
        <p:blipFill>
          <a:blip r:embed="rId2" cstate="print"/>
          <a:srcRect/>
          <a:stretch>
            <a:fillRect/>
          </a:stretch>
        </p:blipFill>
        <p:spPr>
          <a:xfrm>
            <a:off x="1116013" y="2420938"/>
            <a:ext cx="3313112" cy="3654425"/>
          </a:xfrm>
        </p:spPr>
      </p:pic>
      <p:pic>
        <p:nvPicPr>
          <p:cNvPr id="56324" name="Picture 4"/>
          <p:cNvPicPr>
            <a:picLocks noChangeAspect="1" noChangeArrowheads="1"/>
          </p:cNvPicPr>
          <p:nvPr/>
        </p:nvPicPr>
        <p:blipFill>
          <a:blip r:embed="rId3" cstate="print"/>
          <a:srcRect/>
          <a:stretch>
            <a:fillRect/>
          </a:stretch>
        </p:blipFill>
        <p:spPr bwMode="auto">
          <a:xfrm>
            <a:off x="5364163" y="2420938"/>
            <a:ext cx="3300412" cy="3671887"/>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rrowheads="1"/>
          </p:cNvSpPr>
          <p:nvPr>
            <p:ph type="title"/>
          </p:nvPr>
        </p:nvSpPr>
        <p:spPr/>
        <p:txBody>
          <a:bodyPr/>
          <a:lstStyle/>
          <a:p>
            <a:pPr algn="ctr"/>
            <a:r>
              <a:rPr lang="ru-RU"/>
              <a:t>    </a:t>
            </a:r>
            <a:br>
              <a:rPr lang="ru-RU"/>
            </a:br>
            <a:r>
              <a:rPr lang="ru-RU" sz="4000">
                <a:latin typeface="Arial" charset="0"/>
              </a:rPr>
              <a:t>Творчество Б.Пастернака</a:t>
            </a:r>
            <a:br>
              <a:rPr lang="ru-RU" sz="4000">
                <a:latin typeface="Arial" charset="0"/>
              </a:rPr>
            </a:br>
            <a:r>
              <a:rPr lang="ru-RU" sz="4000">
                <a:latin typeface="Arial" charset="0"/>
              </a:rPr>
              <a:t> в 30-е годы      </a:t>
            </a:r>
          </a:p>
        </p:txBody>
      </p:sp>
      <p:sp>
        <p:nvSpPr>
          <p:cNvPr id="46083" name="Rectangle 3"/>
          <p:cNvSpPr>
            <a:spLocks noGrp="1" noRot="1" noChangeArrowheads="1"/>
          </p:cNvSpPr>
          <p:nvPr>
            <p:ph type="body" idx="1"/>
          </p:nvPr>
        </p:nvSpPr>
        <p:spPr/>
        <p:txBody>
          <a:bodyPr/>
          <a:lstStyle/>
          <a:p>
            <a:pPr>
              <a:buFont typeface="Wingdings" pitchFamily="2" charset="2"/>
              <a:buNone/>
            </a:pPr>
            <a:r>
              <a:rPr lang="ru-RU" sz="2800"/>
              <a:t>*** Повесть «Охранная грамота» (1930);</a:t>
            </a:r>
          </a:p>
          <a:p>
            <a:pPr>
              <a:buFont typeface="Wingdings" pitchFamily="2" charset="2"/>
              <a:buNone/>
            </a:pPr>
            <a:r>
              <a:rPr lang="ru-RU" sz="2800"/>
              <a:t>*** Сборник стихов «Второе рождение» (1932);</a:t>
            </a:r>
          </a:p>
          <a:p>
            <a:pPr>
              <a:buFont typeface="Wingdings" pitchFamily="2" charset="2"/>
              <a:buNone/>
            </a:pPr>
            <a:r>
              <a:rPr lang="ru-RU" sz="2800"/>
              <a:t>*** Выступление на 1 съезде Союза писателей (1934): требует независимости писателя;</a:t>
            </a:r>
          </a:p>
          <a:p>
            <a:pPr>
              <a:buFont typeface="Wingdings" pitchFamily="2" charset="2"/>
              <a:buNone/>
            </a:pPr>
            <a:r>
              <a:rPr lang="ru-RU" sz="2800"/>
              <a:t>*** Переводы: У. Шекспира,       В.Гёте.</a:t>
            </a:r>
          </a:p>
        </p:txBody>
      </p:sp>
      <p:pic>
        <p:nvPicPr>
          <p:cNvPr id="46084" name="Picture 4"/>
          <p:cNvPicPr>
            <a:picLocks noChangeAspect="1" noChangeArrowheads="1"/>
          </p:cNvPicPr>
          <p:nvPr/>
        </p:nvPicPr>
        <p:blipFill>
          <a:blip r:embed="rId2" cstate="print"/>
          <a:srcRect/>
          <a:stretch>
            <a:fillRect/>
          </a:stretch>
        </p:blipFill>
        <p:spPr bwMode="auto">
          <a:xfrm>
            <a:off x="3779838" y="4508500"/>
            <a:ext cx="1771650" cy="1971675"/>
          </a:xfrm>
          <a:prstGeom prst="rect">
            <a:avLst/>
          </a:prstGeom>
          <a:noFill/>
          <a:ln w="9525">
            <a:noFill/>
            <a:miter lim="800000"/>
            <a:headEnd/>
            <a:tailEnd/>
          </a:ln>
          <a:effectLst/>
        </p:spPr>
      </p:pic>
      <p:pic>
        <p:nvPicPr>
          <p:cNvPr id="46085" name="Picture 5"/>
          <p:cNvPicPr>
            <a:picLocks noChangeAspect="1" noChangeArrowheads="1"/>
          </p:cNvPicPr>
          <p:nvPr/>
        </p:nvPicPr>
        <p:blipFill>
          <a:blip r:embed="rId3" cstate="print"/>
          <a:srcRect/>
          <a:stretch>
            <a:fillRect/>
          </a:stretch>
        </p:blipFill>
        <p:spPr bwMode="auto">
          <a:xfrm>
            <a:off x="6011863" y="4508500"/>
            <a:ext cx="1746250" cy="19446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rrowheads="1"/>
          </p:cNvSpPr>
          <p:nvPr>
            <p:ph type="title"/>
          </p:nvPr>
        </p:nvSpPr>
        <p:spPr/>
        <p:txBody>
          <a:bodyPr/>
          <a:lstStyle/>
          <a:p>
            <a:pPr algn="ctr"/>
            <a:r>
              <a:rPr lang="ru-RU" sz="4000">
                <a:latin typeface="Arial" charset="0"/>
              </a:rPr>
              <a:t>Творчество Б.Пастернака в 1940 - 1941 годы</a:t>
            </a:r>
            <a:r>
              <a:rPr lang="ru-RU">
                <a:latin typeface="Arial" charset="0"/>
              </a:rPr>
              <a:t> </a:t>
            </a:r>
            <a:endParaRPr lang="ru-RU"/>
          </a:p>
        </p:txBody>
      </p:sp>
      <p:sp>
        <p:nvSpPr>
          <p:cNvPr id="47107" name="Rectangle 3"/>
          <p:cNvSpPr>
            <a:spLocks noGrp="1" noRot="1" noChangeArrowheads="1"/>
          </p:cNvSpPr>
          <p:nvPr>
            <p:ph type="body" idx="1"/>
          </p:nvPr>
        </p:nvSpPr>
        <p:spPr>
          <a:xfrm>
            <a:off x="539750" y="1905000"/>
            <a:ext cx="8305800" cy="4191000"/>
          </a:xfrm>
        </p:spPr>
        <p:txBody>
          <a:bodyPr/>
          <a:lstStyle/>
          <a:p>
            <a:pPr>
              <a:buFont typeface="Wingdings" pitchFamily="2" charset="2"/>
              <a:buNone/>
            </a:pPr>
            <a:r>
              <a:rPr lang="ru-RU"/>
              <a:t>*** Цикл «Стихи о войне»;</a:t>
            </a:r>
          </a:p>
          <a:p>
            <a:pPr>
              <a:buFont typeface="Wingdings" pitchFamily="2" charset="2"/>
              <a:buNone/>
            </a:pPr>
            <a:r>
              <a:rPr lang="ru-RU"/>
              <a:t>*** Книга «На ранних поездах»;</a:t>
            </a:r>
          </a:p>
          <a:p>
            <a:pPr>
              <a:buFont typeface="Wingdings" pitchFamily="2" charset="2"/>
              <a:buNone/>
            </a:pPr>
            <a:r>
              <a:rPr lang="ru-RU"/>
              <a:t>*** Начало романа «Доктор Живаго».</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rrowheads="1"/>
          </p:cNvSpPr>
          <p:nvPr>
            <p:ph type="title"/>
          </p:nvPr>
        </p:nvSpPr>
        <p:spPr>
          <a:xfrm>
            <a:off x="468313" y="260350"/>
            <a:ext cx="8385175" cy="1431925"/>
          </a:xfrm>
        </p:spPr>
        <p:txBody>
          <a:bodyPr/>
          <a:lstStyle/>
          <a:p>
            <a:pPr algn="ctr"/>
            <a:r>
              <a:rPr lang="ru-RU" sz="4000">
                <a:latin typeface="Arial" charset="0"/>
              </a:rPr>
              <a:t>Роман «Доктор Живаго»</a:t>
            </a:r>
          </a:p>
        </p:txBody>
      </p:sp>
      <p:sp>
        <p:nvSpPr>
          <p:cNvPr id="48131" name="Rectangle 3"/>
          <p:cNvSpPr>
            <a:spLocks noGrp="1" noRot="1" noChangeArrowheads="1"/>
          </p:cNvSpPr>
          <p:nvPr>
            <p:ph type="body" idx="1"/>
          </p:nvPr>
        </p:nvSpPr>
        <p:spPr>
          <a:xfrm>
            <a:off x="838200" y="1484313"/>
            <a:ext cx="8007350" cy="4897437"/>
          </a:xfrm>
        </p:spPr>
        <p:txBody>
          <a:bodyPr/>
          <a:lstStyle/>
          <a:p>
            <a:pPr>
              <a:lnSpc>
                <a:spcPct val="90000"/>
              </a:lnSpc>
              <a:buFont typeface="Wingdings" pitchFamily="2" charset="2"/>
              <a:buNone/>
            </a:pPr>
            <a:endParaRPr lang="ru-RU"/>
          </a:p>
          <a:p>
            <a:pPr>
              <a:lnSpc>
                <a:spcPct val="90000"/>
              </a:lnSpc>
              <a:buFont typeface="Wingdings" pitchFamily="2" charset="2"/>
              <a:buNone/>
            </a:pPr>
            <a:r>
              <a:rPr lang="ru-RU"/>
              <a:t>*** 1946 – 1955 г - работа над романом; </a:t>
            </a:r>
          </a:p>
          <a:p>
            <a:pPr>
              <a:lnSpc>
                <a:spcPct val="90000"/>
              </a:lnSpc>
              <a:buFont typeface="Wingdings" pitchFamily="2" charset="2"/>
              <a:buNone/>
            </a:pPr>
            <a:r>
              <a:rPr lang="ru-RU"/>
              <a:t>***  В издании романа на родине – отказать;</a:t>
            </a:r>
          </a:p>
          <a:p>
            <a:pPr>
              <a:lnSpc>
                <a:spcPct val="90000"/>
              </a:lnSpc>
              <a:buFont typeface="Wingdings" pitchFamily="2" charset="2"/>
              <a:buNone/>
            </a:pPr>
            <a:r>
              <a:rPr lang="ru-RU"/>
              <a:t>***  1957 г.– издание романа  за рубежом: в Италии, Англии, Франции, Германии, Швеции.</a:t>
            </a:r>
          </a:p>
          <a:p>
            <a:pPr>
              <a:lnSpc>
                <a:spcPct val="90000"/>
              </a:lnSpc>
              <a:buFont typeface="Wingdings" pitchFamily="2" charset="2"/>
              <a:buNone/>
            </a:pPr>
            <a:endParaRPr lang="ru-RU"/>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rrowheads="1"/>
          </p:cNvSpPr>
          <p:nvPr>
            <p:ph type="title"/>
          </p:nvPr>
        </p:nvSpPr>
        <p:spPr/>
        <p:txBody>
          <a:bodyPr/>
          <a:lstStyle/>
          <a:p>
            <a:pPr algn="ctr"/>
            <a:r>
              <a:rPr lang="ru-RU" sz="4000"/>
              <a:t/>
            </a:r>
            <a:br>
              <a:rPr lang="ru-RU" sz="4000"/>
            </a:br>
            <a:r>
              <a:rPr lang="ru-RU" sz="4000">
                <a:latin typeface="Arial" charset="0"/>
              </a:rPr>
              <a:t>1958 г.- Нобелевская премия: «… за выдающиеся заслуги в современной лирической поэзии…»</a:t>
            </a:r>
          </a:p>
        </p:txBody>
      </p:sp>
      <p:sp>
        <p:nvSpPr>
          <p:cNvPr id="51203" name="Rectangle 3"/>
          <p:cNvSpPr>
            <a:spLocks noGrp="1" noRot="1" noChangeArrowheads="1"/>
          </p:cNvSpPr>
          <p:nvPr>
            <p:ph type="body" idx="1"/>
          </p:nvPr>
        </p:nvSpPr>
        <p:spPr/>
        <p:txBody>
          <a:bodyPr/>
          <a:lstStyle/>
          <a:p>
            <a:pPr>
              <a:buFont typeface="Wingdings" pitchFamily="2" charset="2"/>
              <a:buNone/>
            </a:pPr>
            <a:endParaRPr lang="ru-RU"/>
          </a:p>
          <a:p>
            <a:pPr>
              <a:buFont typeface="Wingdings" pitchFamily="2" charset="2"/>
              <a:buNone/>
            </a:pPr>
            <a:endParaRPr lang="ru-RU" sz="2400"/>
          </a:p>
          <a:p>
            <a:pPr>
              <a:buFont typeface="Wingdings" pitchFamily="2" charset="2"/>
              <a:buNone/>
            </a:pPr>
            <a:r>
              <a:rPr lang="ru-RU" sz="2400"/>
              <a:t>      Стокгольм    Торжественный зал  медаль Нобеля</a:t>
            </a:r>
          </a:p>
        </p:txBody>
      </p:sp>
      <p:pic>
        <p:nvPicPr>
          <p:cNvPr id="51204" name="Picture 4"/>
          <p:cNvPicPr>
            <a:picLocks noChangeAspect="1" noChangeArrowheads="1"/>
          </p:cNvPicPr>
          <p:nvPr/>
        </p:nvPicPr>
        <p:blipFill>
          <a:blip r:embed="rId2" cstate="print"/>
          <a:srcRect/>
          <a:stretch>
            <a:fillRect/>
          </a:stretch>
        </p:blipFill>
        <p:spPr bwMode="auto">
          <a:xfrm>
            <a:off x="1258888" y="3573463"/>
            <a:ext cx="2066925" cy="1944687"/>
          </a:xfrm>
          <a:prstGeom prst="rect">
            <a:avLst/>
          </a:prstGeom>
          <a:noFill/>
          <a:ln w="9525">
            <a:noFill/>
            <a:miter lim="800000"/>
            <a:headEnd/>
            <a:tailEnd/>
          </a:ln>
          <a:effectLst/>
        </p:spPr>
      </p:pic>
      <p:pic>
        <p:nvPicPr>
          <p:cNvPr id="51205" name="Picture 5" descr="n01072i"/>
          <p:cNvPicPr>
            <a:picLocks noChangeAspect="1" noChangeArrowheads="1"/>
          </p:cNvPicPr>
          <p:nvPr/>
        </p:nvPicPr>
        <p:blipFill>
          <a:blip r:embed="rId3" cstate="print"/>
          <a:srcRect/>
          <a:stretch>
            <a:fillRect/>
          </a:stretch>
        </p:blipFill>
        <p:spPr bwMode="auto">
          <a:xfrm>
            <a:off x="3851275" y="3500438"/>
            <a:ext cx="1943100" cy="1971675"/>
          </a:xfrm>
          <a:prstGeom prst="rect">
            <a:avLst/>
          </a:prstGeom>
          <a:noFill/>
        </p:spPr>
      </p:pic>
      <p:pic>
        <p:nvPicPr>
          <p:cNvPr id="51206" name="Picture 6" descr="05S0549i"/>
          <p:cNvPicPr>
            <a:picLocks noChangeAspect="1" noChangeArrowheads="1"/>
          </p:cNvPicPr>
          <p:nvPr/>
        </p:nvPicPr>
        <p:blipFill>
          <a:blip r:embed="rId4" cstate="print"/>
          <a:srcRect/>
          <a:stretch>
            <a:fillRect/>
          </a:stretch>
        </p:blipFill>
        <p:spPr bwMode="auto">
          <a:xfrm>
            <a:off x="6516688" y="3429000"/>
            <a:ext cx="1811337" cy="2016125"/>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p:txBody>
          <a:bodyPr/>
          <a:lstStyle/>
          <a:p>
            <a:pPr algn="ctr"/>
            <a:r>
              <a:rPr lang="ru-RU" sz="4000">
                <a:latin typeface="Arial" charset="0"/>
              </a:rPr>
              <a:t>Результат премии Б.Пастернаку в СССР</a:t>
            </a:r>
          </a:p>
        </p:txBody>
      </p:sp>
      <p:sp>
        <p:nvSpPr>
          <p:cNvPr id="50179" name="Rectangle 3"/>
          <p:cNvSpPr>
            <a:spLocks noGrp="1" noRot="1" noChangeArrowheads="1"/>
          </p:cNvSpPr>
          <p:nvPr>
            <p:ph type="body" idx="1"/>
          </p:nvPr>
        </p:nvSpPr>
        <p:spPr/>
        <p:txBody>
          <a:bodyPr/>
          <a:lstStyle/>
          <a:p>
            <a:pPr>
              <a:buFont typeface="Wingdings" pitchFamily="2" charset="2"/>
              <a:buNone/>
            </a:pPr>
            <a:r>
              <a:rPr lang="ru-RU"/>
              <a:t> политическая   акция          травля</a:t>
            </a:r>
          </a:p>
          <a:p>
            <a:pPr>
              <a:buFont typeface="Wingdings" pitchFamily="2" charset="2"/>
              <a:buNone/>
            </a:pPr>
            <a:r>
              <a:rPr lang="ru-RU"/>
              <a:t>          </a:t>
            </a:r>
          </a:p>
          <a:p>
            <a:pPr>
              <a:buFont typeface="Wingdings" pitchFamily="2" charset="2"/>
              <a:buNone/>
            </a:pPr>
            <a:r>
              <a:rPr lang="ru-RU"/>
              <a:t> исключение из Союза писателей.</a:t>
            </a:r>
          </a:p>
        </p:txBody>
      </p:sp>
      <p:sp>
        <p:nvSpPr>
          <p:cNvPr id="50190" name="Line 14"/>
          <p:cNvSpPr>
            <a:spLocks noChangeShapeType="1"/>
          </p:cNvSpPr>
          <p:nvPr/>
        </p:nvSpPr>
        <p:spPr bwMode="auto">
          <a:xfrm>
            <a:off x="5219700" y="2276475"/>
            <a:ext cx="792163" cy="0"/>
          </a:xfrm>
          <a:prstGeom prst="line">
            <a:avLst/>
          </a:prstGeom>
          <a:noFill/>
          <a:ln w="9525">
            <a:solidFill>
              <a:schemeClr val="tx1"/>
            </a:solidFill>
            <a:round/>
            <a:headEnd/>
            <a:tailEnd type="triangle" w="med" len="med"/>
          </a:ln>
          <a:effectLst/>
        </p:spPr>
        <p:txBody>
          <a:bodyPr/>
          <a:lstStyle/>
          <a:p>
            <a:endParaRPr lang="ru-RU"/>
          </a:p>
        </p:txBody>
      </p:sp>
      <p:sp>
        <p:nvSpPr>
          <p:cNvPr id="50191" name="Line 15"/>
          <p:cNvSpPr>
            <a:spLocks noChangeShapeType="1"/>
          </p:cNvSpPr>
          <p:nvPr/>
        </p:nvSpPr>
        <p:spPr bwMode="auto">
          <a:xfrm>
            <a:off x="7740650" y="2205038"/>
            <a:ext cx="935038" cy="0"/>
          </a:xfrm>
          <a:prstGeom prst="line">
            <a:avLst/>
          </a:prstGeom>
          <a:noFill/>
          <a:ln w="9525">
            <a:solidFill>
              <a:schemeClr val="tx1"/>
            </a:solidFill>
            <a:round/>
            <a:headEnd/>
            <a:tailEnd type="triangle" w="med" len="med"/>
          </a:ln>
          <a:effectLst/>
        </p:spPr>
        <p:txBody>
          <a:bodyPr/>
          <a:lstStyle/>
          <a:p>
            <a:endParaRPr lang="ru-RU"/>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Rot="1" noChangeArrowheads="1"/>
          </p:cNvSpPr>
          <p:nvPr>
            <p:ph type="body" idx="1"/>
          </p:nvPr>
        </p:nvSpPr>
        <p:spPr>
          <a:xfrm>
            <a:off x="323850" y="333375"/>
            <a:ext cx="8521700" cy="6191250"/>
          </a:xfrm>
        </p:spPr>
        <p:txBody>
          <a:bodyPr/>
          <a:lstStyle/>
          <a:p>
            <a:pPr>
              <a:lnSpc>
                <a:spcPct val="80000"/>
              </a:lnSpc>
            </a:pPr>
            <a:r>
              <a:rPr lang="ru-RU" sz="2400"/>
              <a:t>В связи с публикуемым  в печати письмом Б. Л. Пастернака товарищу Н. С. Хрущеву ТАСС уполномочен заявить, что со стороны советских государственных органов не будет никаких препятствий, если Б. Л. Пастернак выразит желание выехать за границу для получения присужденной ему премии.</a:t>
            </a:r>
            <a:r>
              <a:rPr lang="ru-RU" sz="2000"/>
              <a:t> </a:t>
            </a:r>
          </a:p>
          <a:p>
            <a:pPr>
              <a:lnSpc>
                <a:spcPct val="80000"/>
              </a:lnSpc>
              <a:buFont typeface="Wingdings" pitchFamily="2" charset="2"/>
              <a:buNone/>
            </a:pPr>
            <a:endParaRPr lang="ru-RU" sz="2000"/>
          </a:p>
          <a:p>
            <a:pPr>
              <a:lnSpc>
                <a:spcPct val="80000"/>
              </a:lnSpc>
            </a:pPr>
            <a:r>
              <a:rPr lang="ru-RU" sz="2400"/>
              <a:t>В случае если Б. Л. Пастернак пожелает совсем выехать из Советского Союза, общественный строй и народ которого он оклеветал в своем антисоветском сочинении «Доктор Живаго», то официальные органы не будут чинить ему в этом никаких препятствий. Ему будет предоставлена возможность выехать за пределы Советского Союза и лично испытать все «прелести капиталистического рая».</a:t>
            </a:r>
          </a:p>
          <a:p>
            <a:pPr algn="r">
              <a:lnSpc>
                <a:spcPct val="80000"/>
              </a:lnSpc>
              <a:buFont typeface="Wingdings" pitchFamily="2" charset="2"/>
              <a:buNone/>
            </a:pPr>
            <a:r>
              <a:rPr lang="ru-RU" sz="1600" b="1"/>
              <a:t>газета « Правда», 2 ноября 1958 года.</a:t>
            </a:r>
          </a:p>
          <a:p>
            <a:pPr>
              <a:lnSpc>
                <a:spcPct val="80000"/>
              </a:lnSpc>
              <a:buFont typeface="Wingdings" pitchFamily="2" charset="2"/>
              <a:buNone/>
            </a:pPr>
            <a:endParaRPr lang="ru-RU" sz="2400" b="1"/>
          </a:p>
          <a:p>
            <a:pPr>
              <a:lnSpc>
                <a:spcPct val="80000"/>
              </a:lnSpc>
              <a:buFont typeface="Wingdings" pitchFamily="2" charset="2"/>
              <a:buNone/>
            </a:pPr>
            <a:endParaRPr lang="ru-RU" sz="2400"/>
          </a:p>
          <a:p>
            <a:pPr>
              <a:lnSpc>
                <a:spcPct val="80000"/>
              </a:lnSpc>
              <a:buFont typeface="Wingdings" pitchFamily="2" charset="2"/>
              <a:buNone/>
            </a:pPr>
            <a:r>
              <a:rPr lang="ru-RU" sz="160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Rot="1" noChangeArrowheads="1"/>
          </p:cNvSpPr>
          <p:nvPr>
            <p:ph type="body" idx="1"/>
          </p:nvPr>
        </p:nvSpPr>
        <p:spPr>
          <a:xfrm>
            <a:off x="838200" y="549275"/>
            <a:ext cx="8007350" cy="6308725"/>
          </a:xfrm>
        </p:spPr>
        <p:txBody>
          <a:bodyPr/>
          <a:lstStyle/>
          <a:p>
            <a:pPr>
              <a:lnSpc>
                <a:spcPct val="80000"/>
              </a:lnSpc>
              <a:buFont typeface="Wingdings" pitchFamily="2" charset="2"/>
              <a:buNone/>
            </a:pPr>
            <a:r>
              <a:rPr lang="ru-RU" sz="2000" b="1"/>
              <a:t>         </a:t>
            </a:r>
            <a:r>
              <a:rPr lang="ru-RU" sz="2000" b="1" u="sng">
                <a:solidFill>
                  <a:schemeClr val="tx2"/>
                </a:solidFill>
              </a:rPr>
              <a:t>Нобелевская премия</a:t>
            </a:r>
            <a:endParaRPr lang="ru-RU" sz="2000" u="sng">
              <a:solidFill>
                <a:schemeClr val="tx2"/>
              </a:solidFill>
            </a:endParaRPr>
          </a:p>
          <a:p>
            <a:pPr>
              <a:lnSpc>
                <a:spcPct val="80000"/>
              </a:lnSpc>
              <a:buFont typeface="Wingdings" pitchFamily="2" charset="2"/>
              <a:buNone/>
            </a:pPr>
            <a:r>
              <a:rPr lang="ru-RU" sz="2000">
                <a:solidFill>
                  <a:schemeClr val="tx2"/>
                </a:solidFill>
              </a:rPr>
              <a:t>   </a:t>
            </a:r>
          </a:p>
          <a:p>
            <a:pPr>
              <a:lnSpc>
                <a:spcPct val="80000"/>
              </a:lnSpc>
              <a:buFont typeface="Wingdings" pitchFamily="2" charset="2"/>
              <a:buNone/>
            </a:pPr>
            <a:r>
              <a:rPr lang="ru-RU" sz="2000"/>
              <a:t>    Я пропал, как зверь в загоне.</a:t>
            </a:r>
          </a:p>
          <a:p>
            <a:pPr>
              <a:lnSpc>
                <a:spcPct val="80000"/>
              </a:lnSpc>
              <a:buFont typeface="Wingdings" pitchFamily="2" charset="2"/>
              <a:buNone/>
            </a:pPr>
            <a:r>
              <a:rPr lang="ru-RU" sz="2000"/>
              <a:t>    Где-то люди, воля, свет,</a:t>
            </a:r>
          </a:p>
          <a:p>
            <a:pPr>
              <a:lnSpc>
                <a:spcPct val="80000"/>
              </a:lnSpc>
              <a:buFont typeface="Wingdings" pitchFamily="2" charset="2"/>
              <a:buNone/>
            </a:pPr>
            <a:r>
              <a:rPr lang="ru-RU" sz="2000"/>
              <a:t>    А за мною шум погони,</a:t>
            </a:r>
          </a:p>
          <a:p>
            <a:pPr>
              <a:lnSpc>
                <a:spcPct val="80000"/>
              </a:lnSpc>
              <a:buFont typeface="Wingdings" pitchFamily="2" charset="2"/>
              <a:buNone/>
            </a:pPr>
            <a:r>
              <a:rPr lang="ru-RU" sz="2000"/>
              <a:t>    Мне наружу ходу нет.</a:t>
            </a:r>
          </a:p>
          <a:p>
            <a:pPr>
              <a:lnSpc>
                <a:spcPct val="80000"/>
              </a:lnSpc>
              <a:buFont typeface="Wingdings" pitchFamily="2" charset="2"/>
              <a:buNone/>
            </a:pPr>
            <a:r>
              <a:rPr lang="ru-RU" sz="2000"/>
              <a:t>    Темный лес и берег пруда,</a:t>
            </a:r>
          </a:p>
          <a:p>
            <a:pPr>
              <a:lnSpc>
                <a:spcPct val="80000"/>
              </a:lnSpc>
              <a:buFont typeface="Wingdings" pitchFamily="2" charset="2"/>
              <a:buNone/>
            </a:pPr>
            <a:r>
              <a:rPr lang="ru-RU" sz="2000"/>
              <a:t>    Ели сваленной бревно.</a:t>
            </a:r>
          </a:p>
          <a:p>
            <a:pPr>
              <a:lnSpc>
                <a:spcPct val="80000"/>
              </a:lnSpc>
              <a:buFont typeface="Wingdings" pitchFamily="2" charset="2"/>
              <a:buNone/>
            </a:pPr>
            <a:r>
              <a:rPr lang="ru-RU" sz="2000"/>
              <a:t>    Путь отрезан отовсюду.</a:t>
            </a:r>
          </a:p>
          <a:p>
            <a:pPr>
              <a:lnSpc>
                <a:spcPct val="80000"/>
              </a:lnSpc>
              <a:buFont typeface="Wingdings" pitchFamily="2" charset="2"/>
              <a:buNone/>
            </a:pPr>
            <a:r>
              <a:rPr lang="ru-RU" sz="2000"/>
              <a:t>    Будь что будет, все равно.</a:t>
            </a:r>
          </a:p>
          <a:p>
            <a:pPr>
              <a:lnSpc>
                <a:spcPct val="80000"/>
              </a:lnSpc>
              <a:buFont typeface="Wingdings" pitchFamily="2" charset="2"/>
              <a:buNone/>
            </a:pPr>
            <a:r>
              <a:rPr lang="ru-RU" sz="2000"/>
              <a:t>    Что же сделал я за пакость,</a:t>
            </a:r>
          </a:p>
          <a:p>
            <a:pPr>
              <a:lnSpc>
                <a:spcPct val="80000"/>
              </a:lnSpc>
              <a:buFont typeface="Wingdings" pitchFamily="2" charset="2"/>
              <a:buNone/>
            </a:pPr>
            <a:r>
              <a:rPr lang="ru-RU" sz="2000"/>
              <a:t>    Я убийца и злодей?</a:t>
            </a:r>
          </a:p>
          <a:p>
            <a:pPr>
              <a:lnSpc>
                <a:spcPct val="80000"/>
              </a:lnSpc>
              <a:buFont typeface="Wingdings" pitchFamily="2" charset="2"/>
              <a:buNone/>
            </a:pPr>
            <a:r>
              <a:rPr lang="ru-RU" sz="2000"/>
              <a:t>    Я весь мир заставил плакать</a:t>
            </a:r>
          </a:p>
          <a:p>
            <a:pPr>
              <a:lnSpc>
                <a:spcPct val="80000"/>
              </a:lnSpc>
              <a:buFont typeface="Wingdings" pitchFamily="2" charset="2"/>
              <a:buNone/>
            </a:pPr>
            <a:r>
              <a:rPr lang="ru-RU" sz="2000"/>
              <a:t>    Над красой земли моей.</a:t>
            </a:r>
          </a:p>
          <a:p>
            <a:pPr>
              <a:lnSpc>
                <a:spcPct val="80000"/>
              </a:lnSpc>
              <a:buFont typeface="Wingdings" pitchFamily="2" charset="2"/>
              <a:buNone/>
            </a:pPr>
            <a:r>
              <a:rPr lang="ru-RU" sz="2000"/>
              <a:t>    Но и так почти у гроба,</a:t>
            </a:r>
          </a:p>
          <a:p>
            <a:pPr>
              <a:lnSpc>
                <a:spcPct val="80000"/>
              </a:lnSpc>
              <a:buFont typeface="Wingdings" pitchFamily="2" charset="2"/>
              <a:buNone/>
            </a:pPr>
            <a:r>
              <a:rPr lang="ru-RU" sz="2000"/>
              <a:t>    Верю я, придет пора -</a:t>
            </a:r>
          </a:p>
          <a:p>
            <a:pPr>
              <a:lnSpc>
                <a:spcPct val="80000"/>
              </a:lnSpc>
              <a:buFont typeface="Wingdings" pitchFamily="2" charset="2"/>
              <a:buNone/>
            </a:pPr>
            <a:r>
              <a:rPr lang="ru-RU" sz="2000"/>
              <a:t>    Силу подлости и злобы</a:t>
            </a:r>
          </a:p>
          <a:p>
            <a:pPr>
              <a:lnSpc>
                <a:spcPct val="80000"/>
              </a:lnSpc>
              <a:buFont typeface="Wingdings" pitchFamily="2" charset="2"/>
              <a:buNone/>
            </a:pPr>
            <a:r>
              <a:rPr lang="ru-RU" sz="2000"/>
              <a:t>    Одолеет дух добра.</a:t>
            </a:r>
          </a:p>
          <a:p>
            <a:pPr>
              <a:lnSpc>
                <a:spcPct val="80000"/>
              </a:lnSpc>
              <a:buFont typeface="Wingdings" pitchFamily="2" charset="2"/>
              <a:buNone/>
            </a:pPr>
            <a:r>
              <a:rPr lang="ru-RU" sz="2000"/>
              <a:t>                             1959 год.</a:t>
            </a:r>
          </a:p>
          <a:p>
            <a:pPr>
              <a:lnSpc>
                <a:spcPct val="80000"/>
              </a:lnSpc>
              <a:buFont typeface="Wingdings" pitchFamily="2" charset="2"/>
              <a:buNone/>
            </a:pPr>
            <a:endParaRPr lang="ru-RU" sz="2000"/>
          </a:p>
        </p:txBody>
      </p:sp>
      <p:pic>
        <p:nvPicPr>
          <p:cNvPr id="52228" name="Picture 4"/>
          <p:cNvPicPr>
            <a:picLocks noChangeAspect="1" noChangeArrowheads="1"/>
          </p:cNvPicPr>
          <p:nvPr/>
        </p:nvPicPr>
        <p:blipFill>
          <a:blip r:embed="rId2" cstate="print"/>
          <a:srcRect/>
          <a:stretch>
            <a:fillRect/>
          </a:stretch>
        </p:blipFill>
        <p:spPr bwMode="auto">
          <a:xfrm>
            <a:off x="5580063" y="1700213"/>
            <a:ext cx="3170237" cy="35274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Rot="1" noChangeArrowheads="1"/>
          </p:cNvSpPr>
          <p:nvPr>
            <p:ph type="body" idx="1"/>
          </p:nvPr>
        </p:nvSpPr>
        <p:spPr>
          <a:xfrm>
            <a:off x="838200" y="549275"/>
            <a:ext cx="8007350" cy="5546725"/>
          </a:xfrm>
        </p:spPr>
        <p:txBody>
          <a:bodyPr/>
          <a:lstStyle/>
          <a:p>
            <a:pPr>
              <a:buFont typeface="Wingdings" pitchFamily="2" charset="2"/>
              <a:buNone/>
            </a:pPr>
            <a:r>
              <a:rPr lang="ru-RU"/>
              <a:t>   </a:t>
            </a:r>
            <a:r>
              <a:rPr lang="ru-RU" sz="4000">
                <a:solidFill>
                  <a:schemeClr val="tx2"/>
                </a:solidFill>
              </a:rPr>
              <a:t>Премия, диплом и медаль  вручены сыну Б.Пастернака в 1989 году.</a:t>
            </a:r>
          </a:p>
          <a:p>
            <a:pPr>
              <a:buFont typeface="Wingdings" pitchFamily="2" charset="2"/>
              <a:buNone/>
            </a:pPr>
            <a:endParaRPr lang="ru-RU" sz="4000">
              <a:solidFill>
                <a:schemeClr val="tx2"/>
              </a:solidFill>
            </a:endParaRPr>
          </a:p>
          <a:p>
            <a:pPr>
              <a:buFont typeface="Wingdings" pitchFamily="2" charset="2"/>
              <a:buNone/>
            </a:pPr>
            <a:r>
              <a:rPr lang="ru-RU"/>
              <a:t>            диплом                  медаль</a:t>
            </a:r>
          </a:p>
          <a:p>
            <a:pPr>
              <a:buFont typeface="Wingdings" pitchFamily="2" charset="2"/>
              <a:buNone/>
            </a:pPr>
            <a:endParaRPr lang="ru-RU"/>
          </a:p>
          <a:p>
            <a:pPr>
              <a:buFont typeface="Wingdings" pitchFamily="2" charset="2"/>
              <a:buNone/>
            </a:pPr>
            <a:r>
              <a:rPr lang="ru-RU"/>
              <a:t>                                       </a:t>
            </a:r>
          </a:p>
        </p:txBody>
      </p:sp>
      <p:pic>
        <p:nvPicPr>
          <p:cNvPr id="53252" name="Picture 4"/>
          <p:cNvPicPr>
            <a:picLocks noChangeAspect="1" noChangeArrowheads="1"/>
          </p:cNvPicPr>
          <p:nvPr/>
        </p:nvPicPr>
        <p:blipFill>
          <a:blip r:embed="rId2" cstate="print"/>
          <a:srcRect/>
          <a:stretch>
            <a:fillRect/>
          </a:stretch>
        </p:blipFill>
        <p:spPr bwMode="auto">
          <a:xfrm>
            <a:off x="5364163" y="3860800"/>
            <a:ext cx="2265362" cy="2519363"/>
          </a:xfrm>
          <a:prstGeom prst="rect">
            <a:avLst/>
          </a:prstGeom>
          <a:noFill/>
          <a:ln w="9525">
            <a:noFill/>
            <a:miter lim="800000"/>
            <a:headEnd/>
            <a:tailEnd/>
          </a:ln>
          <a:effectLst/>
        </p:spPr>
      </p:pic>
      <p:pic>
        <p:nvPicPr>
          <p:cNvPr id="53253" name="Picture 5"/>
          <p:cNvPicPr>
            <a:picLocks noChangeAspect="1" noChangeArrowheads="1"/>
          </p:cNvPicPr>
          <p:nvPr/>
        </p:nvPicPr>
        <p:blipFill>
          <a:blip r:embed="rId3" cstate="print"/>
          <a:srcRect/>
          <a:stretch>
            <a:fillRect/>
          </a:stretch>
        </p:blipFill>
        <p:spPr bwMode="auto">
          <a:xfrm>
            <a:off x="1908175" y="3789363"/>
            <a:ext cx="2393950" cy="26638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a:xfrm>
            <a:off x="4859338" y="260350"/>
            <a:ext cx="4033837" cy="4840288"/>
          </a:xfrm>
        </p:spPr>
        <p:txBody>
          <a:bodyPr/>
          <a:lstStyle/>
          <a:p>
            <a:r>
              <a:rPr lang="ru-RU" sz="4000">
                <a:latin typeface="Arial" charset="0"/>
              </a:rPr>
              <a:t>Над миром мы пройдём без шума и следа…</a:t>
            </a:r>
            <a:r>
              <a:rPr lang="ru-RU">
                <a:latin typeface="Arial" charset="0"/>
              </a:rPr>
              <a:t/>
            </a:r>
            <a:br>
              <a:rPr lang="ru-RU">
                <a:latin typeface="Arial" charset="0"/>
              </a:rPr>
            </a:br>
            <a:r>
              <a:rPr lang="ru-RU">
                <a:latin typeface="Arial" charset="0"/>
              </a:rPr>
              <a:t>                    </a:t>
            </a:r>
            <a:r>
              <a:rPr lang="ru-RU" sz="3600">
                <a:latin typeface="Arial" charset="0"/>
              </a:rPr>
              <a:t>Лермонтов М.Ю.</a:t>
            </a:r>
          </a:p>
        </p:txBody>
      </p:sp>
      <p:sp>
        <p:nvSpPr>
          <p:cNvPr id="34819" name="Rectangle 3"/>
          <p:cNvSpPr>
            <a:spLocks noGrp="1" noRot="1" noChangeArrowheads="1"/>
          </p:cNvSpPr>
          <p:nvPr>
            <p:ph type="body" idx="1"/>
          </p:nvPr>
        </p:nvSpPr>
        <p:spPr/>
        <p:txBody>
          <a:bodyPr/>
          <a:lstStyle/>
          <a:p>
            <a:pPr>
              <a:buFont typeface="Wingdings" pitchFamily="2" charset="2"/>
              <a:buNone/>
            </a:pPr>
            <a:r>
              <a:rPr lang="ru-RU"/>
              <a:t> </a:t>
            </a:r>
          </a:p>
        </p:txBody>
      </p:sp>
      <p:pic>
        <p:nvPicPr>
          <p:cNvPr id="34820" name="Picture 4" descr="pp_018"/>
          <p:cNvPicPr>
            <a:picLocks noChangeAspect="1" noChangeArrowheads="1"/>
          </p:cNvPicPr>
          <p:nvPr/>
        </p:nvPicPr>
        <p:blipFill>
          <a:blip r:embed="rId2" cstate="print"/>
          <a:srcRect/>
          <a:stretch>
            <a:fillRect/>
          </a:stretch>
        </p:blipFill>
        <p:spPr bwMode="auto">
          <a:xfrm>
            <a:off x="395288" y="836613"/>
            <a:ext cx="4051300" cy="4321175"/>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rrowheads="1"/>
          </p:cNvSpPr>
          <p:nvPr>
            <p:ph type="title"/>
          </p:nvPr>
        </p:nvSpPr>
        <p:spPr/>
        <p:txBody>
          <a:bodyPr/>
          <a:lstStyle/>
          <a:p>
            <a:pPr algn="ctr"/>
            <a:r>
              <a:rPr lang="ru-RU" sz="4000">
                <a:latin typeface="Arial" charset="0"/>
              </a:rPr>
              <a:t>Эпистолярное наследие </a:t>
            </a:r>
            <a:br>
              <a:rPr lang="ru-RU" sz="4000">
                <a:latin typeface="Arial" charset="0"/>
              </a:rPr>
            </a:br>
            <a:r>
              <a:rPr lang="ru-RU" sz="4000">
                <a:latin typeface="Arial" charset="0"/>
              </a:rPr>
              <a:t>Б. Пастернака</a:t>
            </a:r>
            <a:r>
              <a:rPr lang="ru-RU" sz="3600">
                <a:latin typeface="Arial" charset="0"/>
              </a:rPr>
              <a:t> – </a:t>
            </a:r>
            <a:br>
              <a:rPr lang="ru-RU" sz="3600">
                <a:latin typeface="Arial" charset="0"/>
              </a:rPr>
            </a:br>
            <a:r>
              <a:rPr lang="ru-RU" sz="3600">
                <a:latin typeface="Arial" charset="0"/>
              </a:rPr>
              <a:t>письма к  Марине Цветаевой</a:t>
            </a:r>
          </a:p>
        </p:txBody>
      </p:sp>
      <p:pic>
        <p:nvPicPr>
          <p:cNvPr id="57347" name="Picture 3"/>
          <p:cNvPicPr>
            <a:picLocks noChangeAspect="1" noChangeArrowheads="1"/>
          </p:cNvPicPr>
          <p:nvPr>
            <p:ph type="body" idx="1"/>
          </p:nvPr>
        </p:nvPicPr>
        <p:blipFill>
          <a:blip r:embed="rId2" cstate="print"/>
          <a:srcRect/>
          <a:stretch>
            <a:fillRect/>
          </a:stretch>
        </p:blipFill>
        <p:spPr>
          <a:xfrm>
            <a:off x="2771775" y="2276475"/>
            <a:ext cx="4319588" cy="4202113"/>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rrowheads="1"/>
          </p:cNvSpPr>
          <p:nvPr>
            <p:ph type="title"/>
          </p:nvPr>
        </p:nvSpPr>
        <p:spPr>
          <a:xfrm>
            <a:off x="250825" y="244475"/>
            <a:ext cx="8591550" cy="1431925"/>
          </a:xfrm>
        </p:spPr>
        <p:txBody>
          <a:bodyPr/>
          <a:lstStyle/>
          <a:p>
            <a:pPr algn="ctr"/>
            <a:r>
              <a:rPr lang="ru-RU" sz="3600"/>
              <a:t>  </a:t>
            </a:r>
            <a:r>
              <a:rPr lang="ru-RU" sz="4000">
                <a:latin typeface="Arial" charset="0"/>
              </a:rPr>
              <a:t>Современность и Б.Пастернак</a:t>
            </a:r>
          </a:p>
        </p:txBody>
      </p:sp>
      <p:sp>
        <p:nvSpPr>
          <p:cNvPr id="55299" name="Rectangle 3"/>
          <p:cNvSpPr>
            <a:spLocks noGrp="1" noRot="1" noChangeArrowheads="1"/>
          </p:cNvSpPr>
          <p:nvPr>
            <p:ph type="body" idx="1"/>
          </p:nvPr>
        </p:nvSpPr>
        <p:spPr/>
        <p:txBody>
          <a:bodyPr/>
          <a:lstStyle/>
          <a:p>
            <a:pPr algn="ctr">
              <a:buFont typeface="Wingdings" pitchFamily="2" charset="2"/>
              <a:buNone/>
            </a:pPr>
            <a:r>
              <a:rPr lang="ru-RU"/>
              <a:t>     В Переделкине, в помещении бывшей дачи Б. Пастернака, разместился  музей поэта.</a:t>
            </a:r>
          </a:p>
        </p:txBody>
      </p:sp>
      <p:pic>
        <p:nvPicPr>
          <p:cNvPr id="55300" name="Picture 4" descr="Дом-музей имени Бориса Пастернака"/>
          <p:cNvPicPr>
            <a:picLocks noChangeAspect="1" noChangeArrowheads="1"/>
          </p:cNvPicPr>
          <p:nvPr/>
        </p:nvPicPr>
        <p:blipFill>
          <a:blip r:embed="rId2" r:link="rId3" cstate="print"/>
          <a:srcRect/>
          <a:stretch>
            <a:fillRect/>
          </a:stretch>
        </p:blipFill>
        <p:spPr bwMode="auto">
          <a:xfrm>
            <a:off x="2987675" y="3573463"/>
            <a:ext cx="3816350" cy="2547937"/>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rrowheads="1"/>
          </p:cNvSpPr>
          <p:nvPr>
            <p:ph type="title"/>
          </p:nvPr>
        </p:nvSpPr>
        <p:spPr>
          <a:xfrm>
            <a:off x="457200" y="244475"/>
            <a:ext cx="8385175" cy="4624388"/>
          </a:xfrm>
        </p:spPr>
        <p:txBody>
          <a:bodyPr/>
          <a:lstStyle/>
          <a:p>
            <a:r>
              <a:rPr lang="ru-RU"/>
              <a:t>       </a:t>
            </a:r>
            <a:r>
              <a:rPr lang="ru-RU">
                <a:latin typeface="Arial" charset="0"/>
              </a:rPr>
              <a:t> </a:t>
            </a:r>
            <a:r>
              <a:rPr lang="ru-RU" sz="4000">
                <a:latin typeface="Arial" charset="0"/>
              </a:rPr>
              <a:t>Семья Б.Пастернака</a:t>
            </a:r>
            <a:r>
              <a:rPr lang="ru-RU" sz="5400"/>
              <a:t/>
            </a:r>
            <a:br>
              <a:rPr lang="ru-RU" sz="5400"/>
            </a:br>
            <a:r>
              <a:rPr lang="ru-RU" sz="5400"/>
              <a:t/>
            </a:r>
            <a:br>
              <a:rPr lang="ru-RU" sz="5400"/>
            </a:br>
            <a:r>
              <a:rPr lang="ru-RU" sz="5400"/>
              <a:t>       </a:t>
            </a:r>
            <a:r>
              <a:rPr lang="ru-RU" sz="4000">
                <a:latin typeface="Arial" charset="0"/>
              </a:rPr>
              <a:t>отец               мать</a:t>
            </a:r>
            <a:br>
              <a:rPr lang="ru-RU" sz="4000">
                <a:latin typeface="Arial" charset="0"/>
              </a:rPr>
            </a:br>
            <a:r>
              <a:rPr lang="ru-RU" sz="4000">
                <a:latin typeface="Arial" charset="0"/>
              </a:rPr>
              <a:t>       </a:t>
            </a:r>
            <a:r>
              <a:rPr lang="ru-RU" sz="2800">
                <a:latin typeface="Arial" charset="0"/>
              </a:rPr>
              <a:t>Л.О.Пастернак        Р.И.Кауфман</a:t>
            </a:r>
            <a:br>
              <a:rPr lang="ru-RU" sz="2800">
                <a:latin typeface="Arial" charset="0"/>
              </a:rPr>
            </a:br>
            <a:r>
              <a:rPr lang="ru-RU" sz="2800">
                <a:latin typeface="Arial" charset="0"/>
              </a:rPr>
              <a:t>             ( художник )          ( пианистка )</a:t>
            </a:r>
            <a:r>
              <a:rPr lang="ru-RU" sz="2800"/>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p:txBody>
          <a:bodyPr/>
          <a:lstStyle/>
          <a:p>
            <a:pPr algn="ctr"/>
            <a:r>
              <a:rPr lang="ru-RU" sz="4000">
                <a:latin typeface="Arial" charset="0"/>
              </a:rPr>
              <a:t>Гости семьи родителей Б.Пастернака</a:t>
            </a:r>
          </a:p>
        </p:txBody>
      </p:sp>
      <p:sp>
        <p:nvSpPr>
          <p:cNvPr id="36867" name="Rectangle 3"/>
          <p:cNvSpPr>
            <a:spLocks noGrp="1" noRot="1" noChangeArrowheads="1"/>
          </p:cNvSpPr>
          <p:nvPr>
            <p:ph type="body" idx="1"/>
          </p:nvPr>
        </p:nvSpPr>
        <p:spPr>
          <a:xfrm>
            <a:off x="250825" y="1905000"/>
            <a:ext cx="8594725" cy="4191000"/>
          </a:xfrm>
        </p:spPr>
        <p:txBody>
          <a:bodyPr/>
          <a:lstStyle/>
          <a:p>
            <a:pPr>
              <a:buFont typeface="Wingdings" pitchFamily="2" charset="2"/>
              <a:buNone/>
            </a:pPr>
            <a:r>
              <a:rPr lang="ru-RU"/>
              <a:t> Л.Н.Толстой    М.А.Врубель    А.Н.Скрябин</a:t>
            </a:r>
          </a:p>
          <a:p>
            <a:pPr>
              <a:buFont typeface="Wingdings" pitchFamily="2" charset="2"/>
              <a:buNone/>
            </a:pPr>
            <a:r>
              <a:rPr lang="ru-RU"/>
              <a:t>  (писатель)       (художник)       (композитор)                                             </a:t>
            </a:r>
          </a:p>
        </p:txBody>
      </p:sp>
      <p:pic>
        <p:nvPicPr>
          <p:cNvPr id="36868" name="Picture 4" descr="pt_075"/>
          <p:cNvPicPr>
            <a:picLocks noChangeAspect="1" noChangeArrowheads="1"/>
          </p:cNvPicPr>
          <p:nvPr/>
        </p:nvPicPr>
        <p:blipFill>
          <a:blip r:embed="rId2" cstate="print"/>
          <a:srcRect/>
          <a:stretch>
            <a:fillRect/>
          </a:stretch>
        </p:blipFill>
        <p:spPr bwMode="auto">
          <a:xfrm>
            <a:off x="611188" y="3284538"/>
            <a:ext cx="2244725" cy="2735262"/>
          </a:xfrm>
          <a:prstGeom prst="rect">
            <a:avLst/>
          </a:prstGeom>
          <a:noFill/>
        </p:spPr>
      </p:pic>
      <p:pic>
        <p:nvPicPr>
          <p:cNvPr id="36869" name="Picture 5" descr="ps_091"/>
          <p:cNvPicPr>
            <a:picLocks noChangeAspect="1" noChangeArrowheads="1"/>
          </p:cNvPicPr>
          <p:nvPr/>
        </p:nvPicPr>
        <p:blipFill>
          <a:blip r:embed="rId3" cstate="print"/>
          <a:srcRect/>
          <a:stretch>
            <a:fillRect/>
          </a:stretch>
        </p:blipFill>
        <p:spPr bwMode="auto">
          <a:xfrm>
            <a:off x="6156325" y="3357563"/>
            <a:ext cx="2459038" cy="2736850"/>
          </a:xfrm>
          <a:prstGeom prst="rect">
            <a:avLst/>
          </a:prstGeom>
          <a:noFill/>
        </p:spPr>
      </p:pic>
      <p:pic>
        <p:nvPicPr>
          <p:cNvPr id="36870" name="Picture 6" descr="Pv01142"/>
          <p:cNvPicPr>
            <a:picLocks noChangeAspect="1" noChangeArrowheads="1"/>
          </p:cNvPicPr>
          <p:nvPr/>
        </p:nvPicPr>
        <p:blipFill>
          <a:blip r:embed="rId4" cstate="print"/>
          <a:srcRect/>
          <a:stretch>
            <a:fillRect/>
          </a:stretch>
        </p:blipFill>
        <p:spPr bwMode="auto">
          <a:xfrm>
            <a:off x="3275013" y="3357563"/>
            <a:ext cx="2325687" cy="266382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p:txBody>
          <a:bodyPr/>
          <a:lstStyle/>
          <a:p>
            <a:pPr algn="ctr"/>
            <a:r>
              <a:rPr lang="ru-RU" sz="3200">
                <a:latin typeface="Arial" charset="0"/>
              </a:rPr>
              <a:t>)</a:t>
            </a:r>
          </a:p>
        </p:txBody>
      </p:sp>
      <p:pic>
        <p:nvPicPr>
          <p:cNvPr id="39940" name="Picture 4" descr="m01157i"/>
          <p:cNvPicPr>
            <a:picLocks noChangeAspect="1" noChangeArrowheads="1"/>
          </p:cNvPicPr>
          <p:nvPr/>
        </p:nvPicPr>
        <p:blipFill>
          <a:blip r:embed="rId2" cstate="print"/>
          <a:srcRect/>
          <a:stretch>
            <a:fillRect/>
          </a:stretch>
        </p:blipFill>
        <p:spPr bwMode="auto">
          <a:xfrm>
            <a:off x="1619250" y="2708275"/>
            <a:ext cx="6407150" cy="3965575"/>
          </a:xfrm>
          <a:prstGeom prst="rect">
            <a:avLst/>
          </a:prstGeom>
          <a:noFill/>
        </p:spPr>
      </p:pic>
      <p:sp>
        <p:nvSpPr>
          <p:cNvPr id="39941" name="Rectangle 5"/>
          <p:cNvSpPr>
            <a:spLocks noChangeArrowheads="1"/>
          </p:cNvSpPr>
          <p:nvPr/>
        </p:nvSpPr>
        <p:spPr bwMode="auto">
          <a:xfrm>
            <a:off x="971550" y="476250"/>
            <a:ext cx="7632700" cy="2163763"/>
          </a:xfrm>
          <a:prstGeom prst="rect">
            <a:avLst/>
          </a:prstGeom>
          <a:noFill/>
          <a:ln w="9525">
            <a:noFill/>
            <a:miter lim="800000"/>
            <a:headEnd/>
            <a:tailEnd/>
          </a:ln>
          <a:effectLst/>
        </p:spPr>
        <p:txBody>
          <a:bodyPr>
            <a:spAutoFit/>
          </a:bodyPr>
          <a:lstStyle/>
          <a:p>
            <a:pPr algn="ctr"/>
            <a:r>
              <a:rPr lang="ru-RU" sz="4000" b="1">
                <a:solidFill>
                  <a:schemeClr val="tx2"/>
                </a:solidFill>
                <a:effectLst>
                  <a:outerShdw blurRad="38100" dist="38100" dir="2700000" algn="tl">
                    <a:srgbClr val="000000"/>
                  </a:outerShdw>
                </a:effectLst>
              </a:rPr>
              <a:t>Учеба Б. Пастернака</a:t>
            </a:r>
            <a:r>
              <a:rPr lang="ru-RU" b="1">
                <a:solidFill>
                  <a:schemeClr val="tx2"/>
                </a:solidFill>
                <a:effectLst>
                  <a:outerShdw blurRad="38100" dist="38100" dir="2700000" algn="tl">
                    <a:srgbClr val="000000"/>
                  </a:outerShdw>
                </a:effectLst>
              </a:rPr>
              <a:t> </a:t>
            </a:r>
          </a:p>
          <a:p>
            <a:pPr algn="ctr"/>
            <a:r>
              <a:rPr lang="ru-RU" b="1">
                <a:solidFill>
                  <a:schemeClr val="tx2"/>
                </a:solidFill>
                <a:effectLst>
                  <a:outerShdw blurRad="38100" dist="38100" dir="2700000" algn="tl">
                    <a:srgbClr val="000000"/>
                  </a:outerShdw>
                </a:effectLst>
              </a:rPr>
              <a:t>1909-1913 г. - МГУ, философское отделение историко-филологического факультета</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rrowheads="1"/>
          </p:cNvSpPr>
          <p:nvPr>
            <p:ph type="title"/>
          </p:nvPr>
        </p:nvSpPr>
        <p:spPr/>
        <p:txBody>
          <a:bodyPr/>
          <a:lstStyle/>
          <a:p>
            <a:pPr algn="ctr"/>
            <a:r>
              <a:rPr lang="ru-RU" sz="4000">
                <a:latin typeface="Arial" charset="0"/>
              </a:rPr>
              <a:t/>
            </a:r>
            <a:br>
              <a:rPr lang="ru-RU" sz="4000">
                <a:latin typeface="Arial" charset="0"/>
              </a:rPr>
            </a:br>
            <a:r>
              <a:rPr lang="ru-RU" sz="4000">
                <a:latin typeface="Arial" charset="0"/>
              </a:rPr>
              <a:t>1912 г. - Марбургский университет</a:t>
            </a:r>
            <a:br>
              <a:rPr lang="ru-RU" sz="4000">
                <a:latin typeface="Arial" charset="0"/>
              </a:rPr>
            </a:br>
            <a:r>
              <a:rPr lang="ru-RU" sz="3200">
                <a:latin typeface="Arial" charset="0"/>
              </a:rPr>
              <a:t> (слушал лекции профессора философии Г.Когена)</a:t>
            </a:r>
          </a:p>
        </p:txBody>
      </p:sp>
      <p:pic>
        <p:nvPicPr>
          <p:cNvPr id="40964" name="Picture 4" descr="07ni133i"/>
          <p:cNvPicPr>
            <a:picLocks noChangeAspect="1" noChangeArrowheads="1"/>
          </p:cNvPicPr>
          <p:nvPr/>
        </p:nvPicPr>
        <p:blipFill>
          <a:blip r:embed="rId2" cstate="print"/>
          <a:srcRect/>
          <a:stretch>
            <a:fillRect/>
          </a:stretch>
        </p:blipFill>
        <p:spPr bwMode="auto">
          <a:xfrm>
            <a:off x="1187450" y="2492375"/>
            <a:ext cx="6697663" cy="3992563"/>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a:xfrm>
            <a:off x="457200" y="244475"/>
            <a:ext cx="8385175" cy="2897188"/>
          </a:xfrm>
        </p:spPr>
        <p:txBody>
          <a:bodyPr/>
          <a:lstStyle/>
          <a:p>
            <a:pPr algn="ctr"/>
            <a:r>
              <a:rPr lang="ru-RU" sz="4000">
                <a:latin typeface="Arial" charset="0"/>
              </a:rPr>
              <a:t>Раннее творчество Б.Пастернака</a:t>
            </a:r>
            <a:r>
              <a:rPr lang="ru-RU" sz="3600">
                <a:latin typeface="Arial" charset="0"/>
              </a:rPr>
              <a:t/>
            </a:r>
            <a:br>
              <a:rPr lang="ru-RU" sz="3600">
                <a:latin typeface="Arial" charset="0"/>
              </a:rPr>
            </a:br>
            <a:r>
              <a:rPr lang="ru-RU" sz="3200">
                <a:latin typeface="Arial" charset="0"/>
              </a:rPr>
              <a:t>(опирался на поэтов-символистов)</a:t>
            </a:r>
            <a:br>
              <a:rPr lang="ru-RU" sz="3200">
                <a:latin typeface="Arial" charset="0"/>
              </a:rPr>
            </a:br>
            <a:r>
              <a:rPr lang="ru-RU" sz="3200">
                <a:latin typeface="Arial" charset="0"/>
              </a:rPr>
              <a:t>         </a:t>
            </a:r>
            <a:br>
              <a:rPr lang="ru-RU" sz="3200">
                <a:latin typeface="Arial" charset="0"/>
              </a:rPr>
            </a:br>
            <a:r>
              <a:rPr lang="ru-RU" sz="3200">
                <a:latin typeface="Arial" charset="0"/>
              </a:rPr>
              <a:t>           А.Блок                         А.Белый</a:t>
            </a:r>
          </a:p>
        </p:txBody>
      </p:sp>
      <p:pic>
        <p:nvPicPr>
          <p:cNvPr id="41987" name="Picture 3"/>
          <p:cNvPicPr>
            <a:picLocks noChangeAspect="1" noChangeArrowheads="1"/>
          </p:cNvPicPr>
          <p:nvPr>
            <p:ph type="body" idx="1"/>
          </p:nvPr>
        </p:nvPicPr>
        <p:blipFill>
          <a:blip r:embed="rId2" cstate="print"/>
          <a:srcRect/>
          <a:stretch>
            <a:fillRect/>
          </a:stretch>
        </p:blipFill>
        <p:spPr>
          <a:xfrm>
            <a:off x="1331913" y="3141663"/>
            <a:ext cx="2870200" cy="3178175"/>
          </a:xfrm>
        </p:spPr>
      </p:pic>
      <p:pic>
        <p:nvPicPr>
          <p:cNvPr id="41988" name="Picture 4"/>
          <p:cNvPicPr>
            <a:picLocks noChangeAspect="1" noChangeArrowheads="1"/>
          </p:cNvPicPr>
          <p:nvPr/>
        </p:nvPicPr>
        <p:blipFill>
          <a:blip r:embed="rId3" cstate="print"/>
          <a:srcRect/>
          <a:stretch>
            <a:fillRect/>
          </a:stretch>
        </p:blipFill>
        <p:spPr bwMode="auto">
          <a:xfrm>
            <a:off x="5580063" y="3213100"/>
            <a:ext cx="2847975" cy="31686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rrowheads="1"/>
          </p:cNvSpPr>
          <p:nvPr>
            <p:ph type="title"/>
          </p:nvPr>
        </p:nvSpPr>
        <p:spPr/>
        <p:txBody>
          <a:bodyPr/>
          <a:lstStyle/>
          <a:p>
            <a:r>
              <a:rPr lang="ru-RU" sz="4000"/>
              <a:t>       </a:t>
            </a:r>
            <a:r>
              <a:rPr lang="ru-RU" sz="4000">
                <a:latin typeface="Arial" charset="0"/>
              </a:rPr>
              <a:t>1914 год и футуристы</a:t>
            </a:r>
          </a:p>
        </p:txBody>
      </p:sp>
      <p:sp>
        <p:nvSpPr>
          <p:cNvPr id="43011" name="Rectangle 3"/>
          <p:cNvSpPr>
            <a:spLocks noGrp="1" noRot="1" noChangeArrowheads="1"/>
          </p:cNvSpPr>
          <p:nvPr>
            <p:ph type="body" idx="1"/>
          </p:nvPr>
        </p:nvSpPr>
        <p:spPr>
          <a:xfrm>
            <a:off x="611188" y="1916113"/>
            <a:ext cx="7766050" cy="4476750"/>
          </a:xfrm>
        </p:spPr>
        <p:txBody>
          <a:bodyPr/>
          <a:lstStyle/>
          <a:p>
            <a:pPr>
              <a:buFont typeface="Wingdings" pitchFamily="2" charset="2"/>
              <a:buNone/>
            </a:pPr>
            <a:r>
              <a:rPr lang="ru-RU"/>
              <a:t>Пастернак и  футуристическая группа</a:t>
            </a:r>
          </a:p>
          <a:p>
            <a:pPr>
              <a:buFont typeface="Wingdings" pitchFamily="2" charset="2"/>
              <a:buNone/>
            </a:pPr>
            <a:r>
              <a:rPr lang="ru-RU"/>
              <a:t>«ЦЕНТРИФУГА»:</a:t>
            </a:r>
          </a:p>
          <a:p>
            <a:pPr>
              <a:buFont typeface="Wingdings" pitchFamily="2" charset="2"/>
              <a:buNone/>
            </a:pPr>
            <a:r>
              <a:rPr lang="ru-RU" sz="3600"/>
              <a:t>1 сборник: «Близнец в тучах»;</a:t>
            </a:r>
          </a:p>
          <a:p>
            <a:pPr>
              <a:buFont typeface="Wingdings" pitchFamily="2" charset="2"/>
              <a:buNone/>
            </a:pPr>
            <a:r>
              <a:rPr lang="ru-RU" sz="3600"/>
              <a:t>2 сборник: «Поверх барьеров»;</a:t>
            </a:r>
          </a:p>
          <a:p>
            <a:pPr>
              <a:buFont typeface="Wingdings" pitchFamily="2" charset="2"/>
              <a:buNone/>
            </a:pPr>
            <a:r>
              <a:rPr lang="ru-RU" sz="3600"/>
              <a:t>3 сборник: «Сестра моя-жизнь».</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rrowheads="1"/>
          </p:cNvSpPr>
          <p:nvPr>
            <p:ph type="title"/>
          </p:nvPr>
        </p:nvSpPr>
        <p:spPr>
          <a:xfrm>
            <a:off x="457200" y="244475"/>
            <a:ext cx="8385175" cy="1096963"/>
          </a:xfrm>
        </p:spPr>
        <p:txBody>
          <a:bodyPr/>
          <a:lstStyle/>
          <a:p>
            <a:r>
              <a:rPr lang="ru-RU" sz="4000"/>
              <a:t>   </a:t>
            </a:r>
            <a:r>
              <a:rPr lang="ru-RU" sz="4000">
                <a:latin typeface="Arial" charset="0"/>
              </a:rPr>
              <a:t>Влияние Б. Пастернака на творчество поэтов 1920-1950 гг.</a:t>
            </a:r>
          </a:p>
        </p:txBody>
      </p:sp>
      <p:sp>
        <p:nvSpPr>
          <p:cNvPr id="44035" name="Rectangle 3"/>
          <p:cNvSpPr>
            <a:spLocks noGrp="1" noRot="1" noChangeArrowheads="1"/>
          </p:cNvSpPr>
          <p:nvPr>
            <p:ph type="body" idx="1"/>
          </p:nvPr>
        </p:nvSpPr>
        <p:spPr>
          <a:xfrm>
            <a:off x="838200" y="1484313"/>
            <a:ext cx="8007350" cy="4611687"/>
          </a:xfrm>
        </p:spPr>
        <p:txBody>
          <a:bodyPr/>
          <a:lstStyle/>
          <a:p>
            <a:pPr>
              <a:buFont typeface="Wingdings" pitchFamily="2" charset="2"/>
              <a:buNone/>
            </a:pPr>
            <a:r>
              <a:rPr lang="ru-RU" sz="2800"/>
              <a:t>Н.Заболоцкий                               К.Симонов</a:t>
            </a:r>
          </a:p>
          <a:p>
            <a:pPr>
              <a:buFont typeface="Wingdings" pitchFamily="2" charset="2"/>
              <a:buNone/>
            </a:pPr>
            <a:r>
              <a:rPr lang="ru-RU"/>
              <a:t>                         </a:t>
            </a:r>
            <a:r>
              <a:rPr lang="ru-RU" sz="2800"/>
              <a:t>Б.Пастернак</a:t>
            </a:r>
          </a:p>
          <a:p>
            <a:pPr>
              <a:buFont typeface="Wingdings" pitchFamily="2" charset="2"/>
              <a:buNone/>
            </a:pPr>
            <a:r>
              <a:rPr lang="ru-RU" sz="2800"/>
              <a:t>                       </a:t>
            </a:r>
          </a:p>
          <a:p>
            <a:pPr>
              <a:buFont typeface="Wingdings" pitchFamily="2" charset="2"/>
              <a:buNone/>
            </a:pPr>
            <a:endParaRPr lang="ru-RU" sz="2800"/>
          </a:p>
          <a:p>
            <a:pPr>
              <a:buFont typeface="Wingdings" pitchFamily="2" charset="2"/>
              <a:buNone/>
            </a:pPr>
            <a:r>
              <a:rPr lang="ru-RU"/>
              <a:t>                        </a:t>
            </a:r>
          </a:p>
          <a:p>
            <a:pPr>
              <a:buFont typeface="Wingdings" pitchFamily="2" charset="2"/>
              <a:buNone/>
            </a:pPr>
            <a:r>
              <a:rPr lang="ru-RU" sz="2800"/>
              <a:t>П.Антокольский                               Н.Тихонов                    </a:t>
            </a:r>
          </a:p>
        </p:txBody>
      </p:sp>
      <p:pic>
        <p:nvPicPr>
          <p:cNvPr id="44036" name="Picture 4"/>
          <p:cNvPicPr>
            <a:picLocks noChangeAspect="1" noChangeArrowheads="1"/>
          </p:cNvPicPr>
          <p:nvPr/>
        </p:nvPicPr>
        <p:blipFill>
          <a:blip r:embed="rId2" cstate="print"/>
          <a:srcRect/>
          <a:stretch>
            <a:fillRect/>
          </a:stretch>
        </p:blipFill>
        <p:spPr bwMode="auto">
          <a:xfrm>
            <a:off x="1187450" y="4652963"/>
            <a:ext cx="1771650" cy="1971675"/>
          </a:xfrm>
          <a:prstGeom prst="rect">
            <a:avLst/>
          </a:prstGeom>
          <a:noFill/>
          <a:ln w="9525">
            <a:noFill/>
            <a:miter lim="800000"/>
            <a:headEnd/>
            <a:tailEnd/>
          </a:ln>
          <a:effectLst/>
        </p:spPr>
      </p:pic>
      <p:pic>
        <p:nvPicPr>
          <p:cNvPr id="44037" name="Picture 5"/>
          <p:cNvPicPr>
            <a:picLocks noChangeAspect="1" noChangeArrowheads="1"/>
          </p:cNvPicPr>
          <p:nvPr/>
        </p:nvPicPr>
        <p:blipFill>
          <a:blip r:embed="rId3" cstate="print"/>
          <a:srcRect/>
          <a:stretch>
            <a:fillRect/>
          </a:stretch>
        </p:blipFill>
        <p:spPr bwMode="auto">
          <a:xfrm>
            <a:off x="1116013" y="2133600"/>
            <a:ext cx="1771650" cy="1971675"/>
          </a:xfrm>
          <a:prstGeom prst="rect">
            <a:avLst/>
          </a:prstGeom>
          <a:noFill/>
          <a:ln w="9525">
            <a:noFill/>
            <a:miter lim="800000"/>
            <a:headEnd/>
            <a:tailEnd/>
          </a:ln>
          <a:effectLst/>
        </p:spPr>
      </p:pic>
      <p:pic>
        <p:nvPicPr>
          <p:cNvPr id="44038" name="Picture 6"/>
          <p:cNvPicPr>
            <a:picLocks noChangeAspect="1" noChangeArrowheads="1"/>
          </p:cNvPicPr>
          <p:nvPr/>
        </p:nvPicPr>
        <p:blipFill>
          <a:blip r:embed="rId4" cstate="print"/>
          <a:srcRect/>
          <a:stretch>
            <a:fillRect/>
          </a:stretch>
        </p:blipFill>
        <p:spPr bwMode="auto">
          <a:xfrm>
            <a:off x="6588125" y="4652963"/>
            <a:ext cx="1771650" cy="1971675"/>
          </a:xfrm>
          <a:prstGeom prst="rect">
            <a:avLst/>
          </a:prstGeom>
          <a:noFill/>
          <a:ln w="9525">
            <a:noFill/>
            <a:miter lim="800000"/>
            <a:headEnd/>
            <a:tailEnd/>
          </a:ln>
          <a:effectLst/>
        </p:spPr>
      </p:pic>
      <p:pic>
        <p:nvPicPr>
          <p:cNvPr id="44039" name="Picture 7"/>
          <p:cNvPicPr>
            <a:picLocks noChangeAspect="1" noChangeArrowheads="1"/>
          </p:cNvPicPr>
          <p:nvPr/>
        </p:nvPicPr>
        <p:blipFill>
          <a:blip r:embed="rId5" cstate="print"/>
          <a:srcRect/>
          <a:stretch>
            <a:fillRect/>
          </a:stretch>
        </p:blipFill>
        <p:spPr bwMode="auto">
          <a:xfrm>
            <a:off x="6516688" y="2060575"/>
            <a:ext cx="1771650" cy="1971675"/>
          </a:xfrm>
          <a:prstGeom prst="rect">
            <a:avLst/>
          </a:prstGeom>
          <a:noFill/>
          <a:ln w="9525">
            <a:noFill/>
            <a:miter lim="800000"/>
            <a:headEnd/>
            <a:tailEnd/>
          </a:ln>
          <a:effectLst/>
        </p:spPr>
      </p:pic>
      <p:pic>
        <p:nvPicPr>
          <p:cNvPr id="44040" name="Picture 8" descr="pp_018"/>
          <p:cNvPicPr>
            <a:picLocks noChangeAspect="1" noChangeArrowheads="1"/>
          </p:cNvPicPr>
          <p:nvPr/>
        </p:nvPicPr>
        <p:blipFill>
          <a:blip r:embed="rId6" cstate="print"/>
          <a:srcRect/>
          <a:stretch>
            <a:fillRect/>
          </a:stretch>
        </p:blipFill>
        <p:spPr bwMode="auto">
          <a:xfrm>
            <a:off x="3851275" y="2924175"/>
            <a:ext cx="1771650" cy="1971675"/>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рава">
  <a:themeElements>
    <a:clrScheme name="Трава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Трава">
      <a:majorFont>
        <a:latin typeface="Arial Black"/>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Трава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Трава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Трава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Трава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Трава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Трава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Трава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Трава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Glass Layers</Template>
  <TotalTime>439</TotalTime>
  <Words>559</Words>
  <Application>Microsoft Office PowerPoint</Application>
  <PresentationFormat>Экран (4:3)</PresentationFormat>
  <Paragraphs>91</Paragraphs>
  <Slides>21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21</vt:i4>
      </vt:variant>
    </vt:vector>
  </HeadingPairs>
  <TitlesOfParts>
    <vt:vector size="26" baseType="lpstr">
      <vt:lpstr>Arial</vt:lpstr>
      <vt:lpstr>Arial Black</vt:lpstr>
      <vt:lpstr>Times New Roman</vt:lpstr>
      <vt:lpstr>Wingdings</vt:lpstr>
      <vt:lpstr>Трава</vt:lpstr>
      <vt:lpstr>БОРИС  ПАСТЕРНАК</vt:lpstr>
      <vt:lpstr>Над миром мы пройдём без шума и следа…                     Лермонтов М.Ю.</vt:lpstr>
      <vt:lpstr>        Семья Б.Пастернака         отец               мать        Л.О.Пастернак        Р.И.Кауфман              ( художник )          ( пианистка )                      </vt:lpstr>
      <vt:lpstr>Гости семьи родителей Б.Пастернака</vt:lpstr>
      <vt:lpstr>)</vt:lpstr>
      <vt:lpstr> 1912 г. - Марбургский университет  (слушал лекции профессора философии Г.Когена)</vt:lpstr>
      <vt:lpstr>Раннее творчество Б.Пастернака (опирался на поэтов-символистов)                      А.Блок                         А.Белый</vt:lpstr>
      <vt:lpstr>       1914 год и футуристы</vt:lpstr>
      <vt:lpstr>   Влияние Б. Пастернака на творчество поэтов 1920-1950 гг.</vt:lpstr>
      <vt:lpstr>  Революция в творчестве Б.Пастернака</vt:lpstr>
      <vt:lpstr>Борис Пастернак и  Владимир Маяковский</vt:lpstr>
      <vt:lpstr>     Творчество Б.Пастернака  в 30-е годы      </vt:lpstr>
      <vt:lpstr>Творчество Б.Пастернака в 1940 - 1941 годы </vt:lpstr>
      <vt:lpstr>Роман «Доктор Живаго»</vt:lpstr>
      <vt:lpstr> 1958 г.- Нобелевская премия: «… за выдающиеся заслуги в современной лирической поэзии…»</vt:lpstr>
      <vt:lpstr>Результат премии Б.Пастернаку в СССР</vt:lpstr>
      <vt:lpstr>Слайд 17</vt:lpstr>
      <vt:lpstr>Слайд 18</vt:lpstr>
      <vt:lpstr>Слайд 19</vt:lpstr>
      <vt:lpstr>Эпистолярное наследие  Б. Пастернака –  письма к  Марине Цветаевой</vt:lpstr>
      <vt:lpstr>  Современность и Б.Пастернак</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БОРИС  ПАСТЕРНАК</dc:title>
  <dc:creator>ден</dc:creator>
  <cp:lastModifiedBy>revaz</cp:lastModifiedBy>
  <cp:revision>5</cp:revision>
  <dcterms:created xsi:type="dcterms:W3CDTF">2010-02-03T05:00:45Z</dcterms:created>
  <dcterms:modified xsi:type="dcterms:W3CDTF">2013-01-05T16:35:45Z</dcterms:modified>
</cp:coreProperties>
</file>