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70" autoAdjust="0"/>
  </p:normalViewPr>
  <p:slideViewPr>
    <p:cSldViewPr>
      <p:cViewPr>
        <p:scale>
          <a:sx n="75" d="100"/>
          <a:sy n="75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D791DF-1B8F-4849-8EB1-B14FAC481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2866-C4A9-4F2B-88EB-D2A659A25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15D4-EFC2-4441-9E77-3F7F915DC5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906AEFC-7658-43F9-8E78-D815192E2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8A2F23C-0448-43F8-A2AC-CCC6E936C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CF3CFFB-802C-4F7B-8BE0-CABE8F07A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221E7-A1AE-49E0-B8CB-7E7F436C2F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AFCF6-155F-429A-B187-F022FE29D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63B5-625D-407F-9D99-D7FA9D424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4D76-FDCF-4090-A944-C506B03E50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66CEB-271E-4E5E-9CDB-66490F295F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C919-CFFC-4DDD-86F4-D05C4A8FB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F28FF-FF9A-45F1-B9B8-050C71363B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D2C8-E3C7-437B-AE2A-20297FF4B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11720A-4747-425E-B7D3-AA3DAB2BC5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3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4191000"/>
          <a:ext cx="1878013" cy="2019300"/>
        </p:xfrm>
        <a:graphic>
          <a:graphicData uri="http://schemas.openxmlformats.org/presentationml/2006/ole">
            <p:oleObj spid="_x0000_s4113" name="Clip" r:id="rId3" imgW="3025440" imgH="3252600" progId="MS_ClipArt_Gallery.2">
              <p:embed/>
            </p:oleObj>
          </a:graphicData>
        </a:graphic>
      </p:graphicFrame>
      <p:sp>
        <p:nvSpPr>
          <p:cNvPr id="410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/>
              <a:t>Проектная деятельность как метод социализации школьников.</a:t>
            </a:r>
          </a:p>
        </p:txBody>
      </p:sp>
      <p:sp>
        <p:nvSpPr>
          <p:cNvPr id="410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. </a:t>
            </a:r>
            <a:r>
              <a:rPr lang="ru-RU" sz="2400"/>
              <a:t>Самарина Ирина Вячеславовна.</a:t>
            </a:r>
          </a:p>
          <a:p>
            <a:r>
              <a:rPr lang="ru-RU" sz="2400"/>
              <a:t>Учитель истории.</a:t>
            </a:r>
          </a:p>
        </p:txBody>
      </p:sp>
      <p:sp>
        <p:nvSpPr>
          <p:cNvPr id="4102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4953000" y="2819400"/>
            <a:ext cx="3927475" cy="2019300"/>
          </a:xfrm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/>
              <a:t>Проект - буквально «брошенный вперед», прообраз какого-то объекта. </a:t>
            </a:r>
          </a:p>
          <a:p>
            <a:endParaRPr lang="ru-RU" sz="2400"/>
          </a:p>
        </p:txBody>
      </p:sp>
      <p:sp>
        <p:nvSpPr>
          <p:cNvPr id="4104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2895600" y="4572000"/>
            <a:ext cx="3927475" cy="2019300"/>
          </a:xfrm>
          <a:noFill/>
        </p:spPr>
        <p:txBody>
          <a:bodyPr/>
          <a:lstStyle/>
          <a:p>
            <a:r>
              <a:rPr lang="ru-RU" sz="2400"/>
              <a:t>Скажи мне – и я забуду.</a:t>
            </a:r>
            <a:br>
              <a:rPr lang="ru-RU" sz="2400"/>
            </a:br>
            <a:r>
              <a:rPr lang="ru-RU" sz="2400"/>
              <a:t>Покажи мне – и я запомню.</a:t>
            </a:r>
            <a:br>
              <a:rPr lang="ru-RU" sz="2400"/>
            </a:br>
            <a:r>
              <a:rPr lang="ru-RU" sz="2400"/>
              <a:t>Вовлеки меня – и я научусь.</a:t>
            </a: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4724400" y="2057400"/>
            <a:ext cx="3581400" cy="3733800"/>
            <a:chOff x="3120" y="1632"/>
            <a:chExt cx="2256" cy="2352"/>
          </a:xfrm>
        </p:grpSpPr>
        <p:graphicFrame>
          <p:nvGraphicFramePr>
            <p:cNvPr id="4107" name="Object 11"/>
            <p:cNvGraphicFramePr>
              <a:graphicFrameLocks noChangeAspect="1"/>
            </p:cNvGraphicFramePr>
            <p:nvPr/>
          </p:nvGraphicFramePr>
          <p:xfrm>
            <a:off x="3120" y="3216"/>
            <a:ext cx="432" cy="768"/>
          </p:xfrm>
          <a:graphic>
            <a:graphicData uri="http://schemas.openxmlformats.org/presentationml/2006/ole">
              <p:oleObj spid="_x0000_s4107" name="Clip" r:id="rId4" imgW="1295640" imgH="3934080" progId="MS_ClipArt_Gallery.2">
                <p:embed/>
              </p:oleObj>
            </a:graphicData>
          </a:graphic>
        </p:graphicFrame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3792" y="1824"/>
            <a:ext cx="1255" cy="1041"/>
          </p:xfrm>
          <a:graphic>
            <a:graphicData uri="http://schemas.openxmlformats.org/presentationml/2006/ole">
              <p:oleObj spid="_x0000_s4108" name="Clip" r:id="rId5" imgW="1992960" imgH="1653480" progId="MS_ClipArt_Gallery.2">
                <p:embed/>
              </p:oleObj>
            </a:graphicData>
          </a:graphic>
        </p:graphicFrame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3408" y="1632"/>
              <a:ext cx="1968" cy="1440"/>
            </a:xfrm>
            <a:prstGeom prst="cloudCallout">
              <a:avLst>
                <a:gd name="adj1" fmla="val -48171"/>
                <a:gd name="adj2" fmla="val 55347"/>
              </a:avLst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2400">
                <a:latin typeface="Times New Roman" pitchFamily="18" charset="0"/>
              </a:endParaRPr>
            </a:p>
          </p:txBody>
        </p:sp>
      </p:grp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990600" y="1981200"/>
          <a:ext cx="3376613" cy="1905000"/>
        </p:xfrm>
        <a:graphic>
          <a:graphicData uri="http://schemas.openxmlformats.org/presentationml/2006/ole">
            <p:oleObj spid="_x0000_s4115" name="Clip" r:id="rId6" imgW="3375720" imgH="220680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Результаты (Критерии эффективности): 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К </a:t>
            </a:r>
            <a:r>
              <a:rPr lang="ru-RU" sz="2400" b="1"/>
              <a:t>«внешним»</a:t>
            </a:r>
            <a:r>
              <a:rPr lang="ru-RU" sz="2400"/>
              <a:t> критериям относятся: Освоение навыков защиты проекта. </a:t>
            </a:r>
          </a:p>
        </p:txBody>
      </p:sp>
      <p:sp>
        <p:nvSpPr>
          <p:cNvPr id="29702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Успешная реализация проекта. </a:t>
            </a:r>
          </a:p>
        </p:txBody>
      </p:sp>
      <p:sp>
        <p:nvSpPr>
          <p:cNvPr id="29703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9704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Перенос полученных навыков в другие жизненные ситуации.</a:t>
            </a:r>
          </a:p>
        </p:txBody>
      </p:sp>
      <p:pic>
        <p:nvPicPr>
          <p:cNvPr id="29707" name="Picture 11" descr="bd076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0" y="4114800"/>
            <a:ext cx="1905000" cy="1858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876800" y="2667000"/>
            <a:ext cx="4008438" cy="2119313"/>
            <a:chOff x="2880" y="1152"/>
            <a:chExt cx="2525" cy="1335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2880" y="1152"/>
            <a:ext cx="439" cy="1335"/>
          </p:xfrm>
          <a:graphic>
            <a:graphicData uri="http://schemas.openxmlformats.org/presentationml/2006/ole">
              <p:oleObj spid="_x0000_s29713" name="Clip" r:id="rId4" imgW="1295640" imgH="3934080" progId="MS_ClipArt_Gallery.2">
                <p:embed/>
              </p:oleObj>
            </a:graphicData>
          </a:graphic>
        </p:graphicFrame>
        <p:sp>
          <p:nvSpPr>
            <p:cNvPr id="29714" name="AutoShape 18"/>
            <p:cNvSpPr>
              <a:spLocks noChangeArrowheads="1"/>
            </p:cNvSpPr>
            <p:nvPr/>
          </p:nvSpPr>
          <p:spPr bwMode="auto">
            <a:xfrm>
              <a:off x="3456" y="163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9715" name="Object 19"/>
            <p:cNvGraphicFramePr>
              <a:graphicFrameLocks noChangeAspect="1"/>
            </p:cNvGraphicFramePr>
            <p:nvPr/>
          </p:nvGraphicFramePr>
          <p:xfrm>
            <a:off x="4128" y="1152"/>
            <a:ext cx="1277" cy="1296"/>
          </p:xfrm>
          <a:graphic>
            <a:graphicData uri="http://schemas.openxmlformats.org/presentationml/2006/ole">
              <p:oleObj spid="_x0000_s29715" name="Clip" r:id="rId5" imgW="3885840" imgH="3944520" progId="MS_ClipArt_Gallery.2">
                <p:embed/>
              </p:oleObj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allAtOnce"/>
      <p:bldP spid="29702" grpId="0"/>
      <p:bldP spid="297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/>
              <a:t>Любой проект направлен на решение конкретной проблемы.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257800" y="1981200"/>
          <a:ext cx="1878013" cy="2019300"/>
        </p:xfrm>
        <a:graphic>
          <a:graphicData uri="http://schemas.openxmlformats.org/presentationml/2006/ole">
            <p:oleObj spid="_x0000_s41993" name="Clip" r:id="rId3" imgW="3025440" imgH="3252600" progId="MS_ClipArt_Gallery.2">
              <p:embed/>
            </p:oleObj>
          </a:graphicData>
        </a:graphic>
      </p:graphicFrame>
      <p:sp>
        <p:nvSpPr>
          <p:cNvPr id="41991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Постановка проблемы должна обосновывать необходимость проекта и логически выходить на цели проекта. </a:t>
            </a: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162800" y="2514600"/>
          <a:ext cx="801688" cy="1143000"/>
        </p:xfrm>
        <a:graphic>
          <a:graphicData uri="http://schemas.openxmlformats.org/presentationml/2006/ole">
            <p:oleObj spid="_x0000_s41994" name="Clip" r:id="rId4" imgW="3848040" imgH="547812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5018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Хорошая постановка проблемы дает уверенность что:</a:t>
            </a:r>
          </a:p>
        </p:txBody>
      </p:sp>
      <p:sp>
        <p:nvSpPr>
          <p:cNvPr id="50182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2. Ее необходимо решать, т.к. она не разрешится сама собой. </a:t>
            </a:r>
          </a:p>
        </p:txBody>
      </p:sp>
      <p:sp>
        <p:nvSpPr>
          <p:cNvPr id="50183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1. Проблема действительно существенна. </a:t>
            </a:r>
          </a:p>
        </p:txBody>
      </p:sp>
      <p:sp>
        <p:nvSpPr>
          <p:cNvPr id="50184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/>
              <a:t>3. Анализ причин проблемы дает ключ к определению подходов к ее решению.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3505200" y="2514600"/>
          <a:ext cx="1857375" cy="3995738"/>
        </p:xfrm>
        <a:graphic>
          <a:graphicData uri="http://schemas.openxmlformats.org/presentationml/2006/ole">
            <p:oleObj spid="_x0000_s50185" name="Clip" r:id="rId3" imgW="1857600" imgH="399564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  <p:bldP spid="50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52229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i="1"/>
              <a:t>Формулировка проблемы:</a:t>
            </a:r>
          </a:p>
          <a:p>
            <a:r>
              <a:rPr lang="ru-RU" sz="2400" b="1" i="1"/>
              <a:t>сжато описывает ситуацию, которая требует   изменений;</a:t>
            </a:r>
          </a:p>
        </p:txBody>
      </p:sp>
      <p:sp>
        <p:nvSpPr>
          <p:cNvPr id="5223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838200" y="4038600"/>
            <a:ext cx="3927475" cy="2019300"/>
          </a:xfrm>
        </p:spPr>
        <p:txBody>
          <a:bodyPr/>
          <a:lstStyle/>
          <a:p>
            <a:endParaRPr lang="ru-RU" sz="2400"/>
          </a:p>
          <a:p>
            <a:r>
              <a:rPr lang="ru-RU" sz="2400" b="1" i="1"/>
              <a:t>очерчивает круг тех, кого она касается;</a:t>
            </a:r>
          </a:p>
        </p:txBody>
      </p:sp>
      <p:sp>
        <p:nvSpPr>
          <p:cNvPr id="52232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b="1" i="1"/>
              <a:t>рассматривает следствия проблемы – что произойдет, если ничего не предпринимать;</a:t>
            </a: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235700" y="2055813"/>
          <a:ext cx="1290638" cy="1717675"/>
        </p:xfrm>
        <a:graphic>
          <a:graphicData uri="http://schemas.openxmlformats.org/presentationml/2006/ole">
            <p:oleObj spid="_x0000_s52233" name="Clip" r:id="rId3" imgW="1290600" imgH="1717200" progId="MS_ClipArt_Gallery.2">
              <p:embed/>
            </p:oleObj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5486400" y="2057400"/>
          <a:ext cx="1931988" cy="1897063"/>
        </p:xfrm>
        <a:graphic>
          <a:graphicData uri="http://schemas.openxmlformats.org/presentationml/2006/ole">
            <p:oleObj spid="_x0000_s52234" name="Clip" r:id="rId4" imgW="4016520" imgH="394524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Рассматривает причины проблемы: почему существует данная проблема, сколько и какие причины вызывают данную проблему, связаны ли причины друг с другом;</a:t>
            </a:r>
          </a:p>
        </p:txBody>
      </p:sp>
      <p:sp>
        <p:nvSpPr>
          <p:cNvPr id="5427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показывает, кто и как вовлечен в данное время в работу по решению проблемы, почему и в чем их усилия недостаточны.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r>
              <a:rPr lang="ru-RU" sz="2400"/>
              <a:t>Почему именно ваша группа или организация берется за решение данной проблемы.</a:t>
            </a:r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524000" y="5334000"/>
          <a:ext cx="2035175" cy="1233488"/>
        </p:xfrm>
        <a:graphic>
          <a:graphicData uri="http://schemas.openxmlformats.org/presentationml/2006/ole">
            <p:oleObj spid="_x0000_s54281" name="Clip" r:id="rId3" imgW="3537360" imgH="2144880" progId="MS_ClipArt_Gallery.2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00200" y="5280025"/>
          <a:ext cx="1639888" cy="1577975"/>
        </p:xfrm>
        <a:graphic>
          <a:graphicData uri="http://schemas.openxmlformats.org/presentationml/2006/ole">
            <p:oleObj spid="_x0000_s54282" name="Clip" r:id="rId4" imgW="795600" imgH="76572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i="1"/>
              <a:t>Типовые ошибки </a:t>
            </a:r>
          </a:p>
        </p:txBody>
      </p:sp>
      <p:sp>
        <p:nvSpPr>
          <p:cNvPr id="5632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постановка проблемы отражает внутренние проблемы заявителя, а не проблемы в обществе, за решение которых группа берется;</a:t>
            </a:r>
          </a:p>
        </p:txBody>
      </p:sp>
      <p:sp>
        <p:nvSpPr>
          <p:cNvPr id="5632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проблема выделена не конкретно (например,  «плохая экологическая обстановка в регионе»);</a:t>
            </a:r>
          </a:p>
        </p:txBody>
      </p:sp>
      <p:sp>
        <p:nvSpPr>
          <p:cNvPr id="56328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/>
              <a:t>путается проблема и способ ее решения; проблема формулируется как отсутствие структуры («нет очистительного утилизирующего мусор завода»),</a:t>
            </a:r>
            <a:r>
              <a:rPr lang="ru-RU" sz="2400"/>
              <a:t> </a:t>
            </a:r>
          </a:p>
        </p:txBody>
      </p: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6705600" y="228600"/>
            <a:ext cx="1079500" cy="1447800"/>
            <a:chOff x="2832" y="1680"/>
            <a:chExt cx="1112" cy="1440"/>
          </a:xfrm>
        </p:grpSpPr>
        <p:graphicFrame>
          <p:nvGraphicFramePr>
            <p:cNvPr id="56330" name="Object 10"/>
            <p:cNvGraphicFramePr>
              <a:graphicFrameLocks noChangeAspect="1"/>
            </p:cNvGraphicFramePr>
            <p:nvPr/>
          </p:nvGraphicFramePr>
          <p:xfrm>
            <a:off x="2832" y="1999"/>
            <a:ext cx="1112" cy="1121"/>
          </p:xfrm>
          <a:graphic>
            <a:graphicData uri="http://schemas.openxmlformats.org/presentationml/2006/ole">
              <p:oleObj spid="_x0000_s56330" name="Clip" r:id="rId3" imgW="960120" imgH="968040" progId="MS_ClipArt_Gallery.2">
                <p:embed/>
              </p:oleObj>
            </a:graphicData>
          </a:graphic>
        </p:graphicFrame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 rot="5400000">
              <a:off x="3144" y="1704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56332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2895600" y="4267200"/>
          <a:ext cx="665163" cy="2019300"/>
        </p:xfrm>
        <a:graphic>
          <a:graphicData uri="http://schemas.openxmlformats.org/presentationml/2006/ole">
            <p:oleObj spid="_x0000_s56332" name="Clip" r:id="rId4" imgW="1295640" imgH="3934080" progId="MS_ClipArt_Gallery.2">
              <p:embed/>
            </p:oleObj>
          </a:graphicData>
        </a:graphic>
      </p:graphicFrame>
      <p:pic>
        <p:nvPicPr>
          <p:cNvPr id="56333" name="Picture 13" descr="j00787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124200"/>
            <a:ext cx="1447800" cy="1187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31749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u="sng"/>
              <a:t>Цель</a:t>
            </a:r>
            <a:r>
              <a:rPr lang="ru-RU" sz="2400" u="sng"/>
              <a:t> </a:t>
            </a:r>
          </a:p>
          <a:p>
            <a:endParaRPr lang="ru-RU" sz="2400" u="sng"/>
          </a:p>
        </p:txBody>
      </p:sp>
      <p:sp>
        <p:nvSpPr>
          <p:cNvPr id="31750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Цель должна логически вытекать из анализа проблемы, </a:t>
            </a:r>
          </a:p>
          <a:p>
            <a:endParaRPr lang="ru-RU" sz="2400"/>
          </a:p>
        </p:txBody>
      </p:sp>
      <p:sp>
        <p:nvSpPr>
          <p:cNvPr id="31751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общее утверждение, которое показывает, на решение какого типа проблемы направлен проект. </a:t>
            </a:r>
          </a:p>
        </p:txBody>
      </p:sp>
      <p:sp>
        <p:nvSpPr>
          <p:cNvPr id="31752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/>
              <a:t>Цели не имеют количественных характеристик. </a:t>
            </a:r>
          </a:p>
          <a:p>
            <a:endParaRPr lang="ru-RU" sz="2400"/>
          </a:p>
        </p:txBody>
      </p:sp>
      <p:pic>
        <p:nvPicPr>
          <p:cNvPr id="31755" name="Picture 11" descr="bd062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1600200" cy="12065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1759" name="Picture 15" descr="bd054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1187450" cy="1295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61" name="Picture 17" descr="bd0497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95600"/>
            <a:ext cx="1524000" cy="1106488"/>
          </a:xfrm>
          <a:prstGeom prst="rect">
            <a:avLst/>
          </a:prstGeom>
          <a:solidFill>
            <a:srgbClr val="FFCC00"/>
          </a:solidFill>
          <a:ln w="3810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31764" name="Picture 20" descr="bd0710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294313"/>
            <a:ext cx="1828800" cy="15636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3379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/>
              <a:t>Задачи</a:t>
            </a:r>
            <a:r>
              <a:rPr lang="ru-RU" sz="2400"/>
              <a:t> </a:t>
            </a:r>
          </a:p>
        </p:txBody>
      </p:sp>
      <p:sp>
        <p:nvSpPr>
          <p:cNvPr id="3379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33799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конкретные результаты, которые планируется достигнуть в результате реализации проекта. </a:t>
            </a:r>
          </a:p>
        </p:txBody>
      </p:sp>
      <p:sp>
        <p:nvSpPr>
          <p:cNvPr id="33800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/>
              <a:t>Часто задачи совпадают с результатами основных шагов по реализации проекта.</a:t>
            </a:r>
          </a:p>
        </p:txBody>
      </p:sp>
      <p:pic>
        <p:nvPicPr>
          <p:cNvPr id="33803" name="Picture 11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1447800" cy="1255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3584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Одна из распространенных ошибок: путаница задач и методов. </a:t>
            </a:r>
          </a:p>
        </p:txBody>
      </p:sp>
      <p:sp>
        <p:nvSpPr>
          <p:cNvPr id="3584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К задачам относятся результаты действий, а к методам – способы их достижения.</a:t>
            </a:r>
          </a:p>
        </p:txBody>
      </p:sp>
      <p:sp>
        <p:nvSpPr>
          <p:cNvPr id="35848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35849" name="Picture 9" descr="bd05068_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5625" y="4076700"/>
            <a:ext cx="1951038" cy="2019300"/>
          </a:xfrm>
          <a:noFill/>
          <a:ln/>
        </p:spPr>
      </p:pic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5029200" y="3886200"/>
          <a:ext cx="3200400" cy="2252663"/>
        </p:xfrm>
        <a:graphic>
          <a:graphicData uri="http://schemas.openxmlformats.org/presentationml/2006/ole">
            <p:oleObj spid="_x0000_s35852" name="Clip" r:id="rId4" imgW="4267800" imgH="276480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1"/>
      <p:bldP spid="358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Проект (теория).</a:t>
            </a:r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ОПИСАНИЕ ПРОЕКТА МОЖЕТ ВЫГЛЯДЕТЬ ТАК</a:t>
            </a:r>
          </a:p>
          <a:p>
            <a:r>
              <a:rPr lang="ru-RU" sz="2400"/>
              <a:t>Задачи должны быть максимально конкретизированы. Правильно сформулированные задачи всегда указывают на конкретный результат.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1.НАЗВАНИЕ</a:t>
            </a:r>
          </a:p>
          <a:p>
            <a:r>
              <a:rPr lang="ru-RU" sz="2400"/>
              <a:t>2. ПРОБЛЕМА</a:t>
            </a:r>
          </a:p>
          <a:p>
            <a:r>
              <a:rPr lang="ru-RU" sz="2400"/>
              <a:t>3. ЦЕЛЬ</a:t>
            </a:r>
          </a:p>
          <a:p>
            <a:r>
              <a:rPr lang="ru-RU" sz="2400"/>
              <a:t>4. ЗАДАЧИ</a:t>
            </a:r>
          </a:p>
          <a:p>
            <a:r>
              <a:rPr lang="ru-RU" sz="2400"/>
              <a:t>5. МЕТОДЫ</a:t>
            </a:r>
          </a:p>
          <a:p>
            <a:r>
              <a:rPr lang="ru-RU" sz="2400"/>
              <a:t>6. РЕЗУЛЬТАТЫ</a:t>
            </a:r>
          </a:p>
          <a:p>
            <a:r>
              <a:rPr lang="ru-RU" sz="2400"/>
              <a:t>7. РЕСУРСЫ</a:t>
            </a:r>
          </a:p>
          <a:p>
            <a:r>
              <a:rPr lang="ru-RU" sz="2400"/>
              <a:t>8. ПАРТНЕРЫ</a:t>
            </a:r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5943600" y="0"/>
          <a:ext cx="1992313" cy="2019300"/>
        </p:xfrm>
        <a:graphic>
          <a:graphicData uri="http://schemas.openxmlformats.org/presentationml/2006/ole">
            <p:oleObj spid="_x0000_s37897" name="Clip" r:id="rId3" imgW="3949560" imgH="4002480" progId="MS_ClipArt_Gallery.2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00200" y="4038600"/>
          <a:ext cx="2692400" cy="2019300"/>
        </p:xfrm>
        <a:graphic>
          <a:graphicData uri="http://schemas.openxmlformats.org/presentationml/2006/ole">
            <p:oleObj spid="_x0000_s37898" name="Clip" r:id="rId4" imgW="5235120" imgH="392688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/>
              <a:t>Реализация ведущей идеи данной деятельности…</a:t>
            </a:r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В основу положены методы формирования критического мышления</a:t>
            </a:r>
          </a:p>
        </p:txBody>
      </p:sp>
      <p:sp>
        <p:nvSpPr>
          <p:cNvPr id="1024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осуществляется путем активного сочетания различных форм работы: </a:t>
            </a:r>
          </a:p>
        </p:txBody>
      </p:sp>
      <p:sp>
        <p:nvSpPr>
          <p:cNvPr id="10247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Познавательный интерес  как интегративное образование личности, </a:t>
            </a:r>
          </a:p>
        </p:txBody>
      </p:sp>
      <p:sp>
        <p:nvSpPr>
          <p:cNvPr id="10248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16525" y="4038600"/>
            <a:ext cx="3927475" cy="2019300"/>
          </a:xfrm>
        </p:spPr>
        <p:txBody>
          <a:bodyPr/>
          <a:lstStyle/>
          <a:p>
            <a:endParaRPr lang="ru-RU" sz="2400"/>
          </a:p>
          <a:p>
            <a:endParaRPr lang="ru-RU" sz="2400"/>
          </a:p>
          <a:p>
            <a:r>
              <a:rPr lang="ru-RU" sz="2400"/>
              <a:t>работа в группах </a:t>
            </a:r>
          </a:p>
          <a:p>
            <a:r>
              <a:rPr lang="ru-RU" sz="2400"/>
              <a:t>игровые и интерактивные приемы. </a:t>
            </a:r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6629400" y="3124200"/>
            <a:ext cx="1914525" cy="1357313"/>
            <a:chOff x="3504" y="2784"/>
            <a:chExt cx="1206" cy="855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3840" y="2928"/>
            <a:ext cx="870" cy="711"/>
          </p:xfrm>
          <a:graphic>
            <a:graphicData uri="http://schemas.openxmlformats.org/presentationml/2006/ole">
              <p:oleObj spid="_x0000_s10251" name="Clip" r:id="rId3" imgW="2304720" imgH="1884240" progId="MS_ClipArt_Gallery.2">
                <p:embed/>
              </p:oleObj>
            </a:graphicData>
          </a:graphic>
        </p:graphicFrame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504" y="2784"/>
              <a:ext cx="288" cy="288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3581400" y="2667000"/>
          <a:ext cx="646113" cy="1389063"/>
        </p:xfrm>
        <a:graphic>
          <a:graphicData uri="http://schemas.openxmlformats.org/presentationml/2006/ole">
            <p:oleObj spid="_x0000_s10258" name="Clip" r:id="rId4" imgW="1857600" imgH="3995640" progId="MS_ClipArt_Gallery.2">
              <p:embed/>
            </p:oleObj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2362200" y="5562600"/>
          <a:ext cx="1752600" cy="1138238"/>
        </p:xfrm>
        <a:graphic>
          <a:graphicData uri="http://schemas.openxmlformats.org/presentationml/2006/ole">
            <p:oleObj spid="_x0000_s10261" name="Clip" r:id="rId5" imgW="2191680" imgH="142416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6" grpId="1"/>
      <p:bldP spid="10247" grpId="0" build="allAtOnce"/>
      <p:bldP spid="10248" grpId="0" uiExpand="1" build="allAtOnce"/>
      <p:bldP spid="10248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Задание по курсу.</a:t>
            </a: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 Краткое описание на листе формата А-4 по всем структурным элементам проекта: название, проблема, цель, задачи, методы, ожидаемый результат, ресурсы. </a:t>
            </a:r>
          </a:p>
        </p:txBody>
      </p:sp>
      <p:sp>
        <p:nvSpPr>
          <p:cNvPr id="39942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Проект должен решать одну из проблем которая значима для определенной социальной группы. </a:t>
            </a:r>
          </a:p>
          <a:p>
            <a:endParaRPr lang="ru-RU" sz="2400"/>
          </a:p>
          <a:p>
            <a:endParaRPr lang="ru-RU" sz="2400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3276600" y="4648200"/>
          <a:ext cx="1638300" cy="2019300"/>
        </p:xfrm>
        <a:graphic>
          <a:graphicData uri="http://schemas.openxmlformats.org/presentationml/2006/ole">
            <p:oleObj spid="_x0000_s39945" name="Clip" r:id="rId3" imgW="1888560" imgH="2329560" progId="MS_ClipArt_Gallery.2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91400" y="4572000"/>
          <a:ext cx="1185863" cy="1730375"/>
        </p:xfrm>
        <a:graphic>
          <a:graphicData uri="http://schemas.openxmlformats.org/presentationml/2006/ole">
            <p:oleObj spid="_x0000_s39946" name="Clip" r:id="rId4" imgW="715680" imgH="104508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Задание по курсу.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/>
              <a:t>Из чего состоит описание проекта:</a:t>
            </a:r>
          </a:p>
        </p:txBody>
      </p:sp>
      <p:sp>
        <p:nvSpPr>
          <p:cNvPr id="60422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ПРОБЛЕМА (кратко опишите, на решение какой проблемы направлен проект, анализ ситуации (не менее 3-х предложений); </a:t>
            </a:r>
          </a:p>
        </p:txBody>
      </p:sp>
      <p:sp>
        <p:nvSpPr>
          <p:cNvPr id="60423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НАЗВАНИЕ; </a:t>
            </a:r>
          </a:p>
          <a:p>
            <a:endParaRPr lang="ru-RU" sz="2400"/>
          </a:p>
          <a:p>
            <a:endParaRPr lang="ru-RU" sz="2400"/>
          </a:p>
        </p:txBody>
      </p:sp>
      <p:sp>
        <p:nvSpPr>
          <p:cNvPr id="60424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  <a:p>
            <a:endParaRPr lang="ru-RU" sz="2400"/>
          </a:p>
          <a:p>
            <a:r>
              <a:rPr lang="ru-RU" sz="2400"/>
              <a:t>ЦЕЛЬ</a:t>
            </a:r>
          </a:p>
        </p:txBody>
      </p:sp>
      <p:pic>
        <p:nvPicPr>
          <p:cNvPr id="60426" name="Picture 10" descr="BS005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95600"/>
            <a:ext cx="1073150" cy="93662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60429" name="Picture 13" descr="bd0719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0"/>
            <a:ext cx="1025525" cy="1195388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</p:spPr>
      </p:pic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257800" y="5257800"/>
            <a:ext cx="2667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60444" name="Object 28"/>
          <p:cNvGraphicFramePr>
            <a:graphicFrameLocks noChangeAspect="1"/>
          </p:cNvGraphicFramePr>
          <p:nvPr/>
        </p:nvGraphicFramePr>
        <p:xfrm>
          <a:off x="2971800" y="5029200"/>
          <a:ext cx="1676400" cy="1511300"/>
        </p:xfrm>
        <a:graphic>
          <a:graphicData uri="http://schemas.openxmlformats.org/presentationml/2006/ole">
            <p:oleObj spid="_x0000_s60444" name="Clip" r:id="rId5" imgW="2822400" imgH="254304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4" grpId="0"/>
      <p:bldP spid="604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Задание по курсу.</a:t>
            </a:r>
          </a:p>
        </p:txBody>
      </p:sp>
      <p:sp>
        <p:nvSpPr>
          <p:cNvPr id="62469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ЗАДАЧИ (для чего предпринимается проект, что получится после его выполнения и каковы основные этапы его достижения);</a:t>
            </a:r>
          </a:p>
        </p:txBody>
      </p:sp>
      <p:sp>
        <p:nvSpPr>
          <p:cNvPr id="62470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МЕТОДЫ (опишите конкретные действия, конкретные дела, из которых состоит проект, т.е. как вы будете выполнять поставленные задачи и достигать цели); </a:t>
            </a:r>
          </a:p>
        </p:txBody>
      </p:sp>
      <p:sp>
        <p:nvSpPr>
          <p:cNvPr id="62472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2474" name="Rectangle 10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1295400" y="4343400"/>
            <a:ext cx="3009900" cy="1989138"/>
            <a:chOff x="816" y="768"/>
            <a:chExt cx="1896" cy="1253"/>
          </a:xfrm>
        </p:grpSpPr>
        <p:pic>
          <p:nvPicPr>
            <p:cNvPr id="62476" name="Picture 12" descr="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768"/>
              <a:ext cx="1896" cy="1253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</p:spPr>
        </p:pic>
        <p:graphicFrame>
          <p:nvGraphicFramePr>
            <p:cNvPr id="62477" name="Object 13"/>
            <p:cNvGraphicFramePr>
              <a:graphicFrameLocks noChangeAspect="1"/>
            </p:cNvGraphicFramePr>
            <p:nvPr/>
          </p:nvGraphicFramePr>
          <p:xfrm>
            <a:off x="1332" y="963"/>
            <a:ext cx="711" cy="1001"/>
          </p:xfrm>
          <a:graphic>
            <a:graphicData uri="http://schemas.openxmlformats.org/presentationml/2006/ole">
              <p:oleObj spid="_x0000_s62477" name="Clip" r:id="rId4" imgW="3627000" imgH="3466800" progId="MS_ClipArt_Gallery.2">
                <p:embed/>
              </p:oleObj>
            </a:graphicData>
          </a:graphic>
        </p:graphicFrame>
      </p:grpSp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6400800" y="5029200"/>
          <a:ext cx="1524000" cy="1462088"/>
        </p:xfrm>
        <a:graphic>
          <a:graphicData uri="http://schemas.openxmlformats.org/presentationml/2006/ole">
            <p:oleObj spid="_x0000_s62479" name="Clip" r:id="rId5" imgW="2013120" imgH="1929960" progId="MS_ClipArt_Gallery.2">
              <p:embed/>
            </p:oleObj>
          </a:graphicData>
        </a:graphic>
      </p:graphicFrame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5029200" y="5486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Задание по курсу.</a:t>
            </a:r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ОЖИДАЕМЫЙ РЕЗУЛЬТАТ (что в конечном итоге получится); </a:t>
            </a:r>
          </a:p>
        </p:txBody>
      </p:sp>
      <p:sp>
        <p:nvSpPr>
          <p:cNvPr id="6451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ПАРТНЕРЫ (кто со стороны будет привлечен к реализации вашего проекта). 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Не забывайте об информационной кампании по вашему проекту.</a:t>
            </a:r>
          </a:p>
        </p:txBody>
      </p:sp>
      <p:sp>
        <p:nvSpPr>
          <p:cNvPr id="64519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  <a:p>
            <a:endParaRPr lang="ru-RU" sz="2400"/>
          </a:p>
          <a:p>
            <a:r>
              <a:rPr lang="ru-RU" sz="2400"/>
              <a:t>РЕСУРСЫ (что нужно для  работы по проекту (материалы, оборудование, людские ресурсы), </a:t>
            </a:r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2209800" y="3352800"/>
          <a:ext cx="1598613" cy="1223963"/>
        </p:xfrm>
        <a:graphic>
          <a:graphicData uri="http://schemas.openxmlformats.org/presentationml/2006/ole">
            <p:oleObj spid="_x0000_s64522" name="Clip" r:id="rId3" imgW="1599120" imgH="1224000" progId="MS_ClipArt_Gallery.2">
              <p:embed/>
            </p:oleObj>
          </a:graphicData>
        </a:graphic>
      </p:graphicFrame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981200" y="3352800"/>
            <a:ext cx="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4525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6858000" y="3733800"/>
          <a:ext cx="1978025" cy="1292225"/>
        </p:xfrm>
        <a:graphic>
          <a:graphicData uri="http://schemas.openxmlformats.org/presentationml/2006/ole">
            <p:oleObj spid="_x0000_s64525" name="Clip" r:id="rId4" imgW="3375720" imgH="220680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u="sng"/>
              <a:t>Название проекта:</a:t>
            </a:r>
            <a:r>
              <a:rPr lang="ru-RU" sz="2400"/>
              <a:t> </a:t>
            </a:r>
            <a:r>
              <a:rPr lang="ru-RU" sz="2400" b="1"/>
              <a:t>«Победа в граффити». Проведение конкурса рисунков в стиле граффити, посвященному 65 - летию победы на территории городского парка им Ю.А. Гагарина.</a:t>
            </a:r>
            <a:r>
              <a:rPr lang="ru-RU" sz="2400"/>
              <a:t> </a:t>
            </a:r>
          </a:p>
        </p:txBody>
      </p:sp>
      <p:sp>
        <p:nvSpPr>
          <p:cNvPr id="6656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ru-RU" sz="2400" u="sng"/>
              <a:t>Проблема:</a:t>
            </a:r>
          </a:p>
          <a:p>
            <a:pPr algn="just"/>
            <a:r>
              <a:rPr lang="ru-RU" sz="1800" b="1"/>
              <a:t>Отсутствие  публичных конкурсов художников граффитчиков в городе Южно-Сахалинске, в то время, как аналогичные конкурсы проводятся в других городах России. Поэтому творчество художников граффитчиков не развивается и отношение общества к этому виду искусства как к чему-то нелегальному. </a:t>
            </a:r>
          </a:p>
        </p:txBody>
      </p:sp>
      <p:sp>
        <p:nvSpPr>
          <p:cNvPr id="66567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6568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68613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sz="2400" b="1" i="1" u="sng"/>
              <a:t>Цель проекта</a:t>
            </a:r>
            <a:r>
              <a:rPr lang="ru-RU" sz="2400" b="1" i="1" u="sng"/>
              <a:t>:</a:t>
            </a:r>
          </a:p>
          <a:p>
            <a:pPr algn="just"/>
            <a:r>
              <a:rPr lang="ru-RU" sz="2400" b="1"/>
              <a:t>Проведение конкурса рисунков в стиле граффити, посвященному 65 - летию победы на территории городского парка им Ю.А. Гагарина.</a:t>
            </a:r>
            <a:r>
              <a:rPr lang="ru-RU" sz="2400"/>
              <a:t> </a:t>
            </a:r>
            <a:endParaRPr lang="en-GB" sz="2400" b="1"/>
          </a:p>
          <a:p>
            <a:endParaRPr lang="ru-RU" sz="2400"/>
          </a:p>
        </p:txBody>
      </p:sp>
      <p:sp>
        <p:nvSpPr>
          <p:cNvPr id="68614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marL="457200" indent="-457200" algn="just"/>
            <a:r>
              <a:rPr lang="en-GB" sz="2400" b="1" i="1" u="sng"/>
              <a:t>Задачи проекта</a:t>
            </a:r>
            <a:endParaRPr lang="ru-RU" sz="2400" b="1" i="1" u="sng"/>
          </a:p>
          <a:p>
            <a:pPr marL="457200" indent="-457200"/>
            <a:r>
              <a:rPr lang="ru-RU" sz="1400" b="1"/>
              <a:t>Собрать официальную и достоверную информацию о направлении молодежной субкультуры « Граффити» и о проведении конкурсов этого художественного направления как в России так и за рубежом.</a:t>
            </a:r>
          </a:p>
          <a:p>
            <a:pPr marL="457200" indent="-457200"/>
            <a:r>
              <a:rPr lang="ru-RU" sz="1400" b="1"/>
              <a:t>Провести информационную кампанию для населения с привлечением сахалинских СМИ о этом молодежном направлении «Граффити».</a:t>
            </a:r>
          </a:p>
          <a:p>
            <a:pPr marL="457200" indent="-457200"/>
            <a:r>
              <a:rPr lang="ru-RU" sz="1400" b="1"/>
              <a:t>На территории городского парка культуры и отдыха им Ю. Гагарина провести конкурс «Победа в граффити» с привлечением команд как из Южно – Сахалинска так и Сахалинской области.</a:t>
            </a:r>
            <a:r>
              <a:rPr lang="ru-RU" sz="1400"/>
              <a:t> </a:t>
            </a:r>
            <a:endParaRPr lang="en-GB" sz="1400" b="1"/>
          </a:p>
          <a:p>
            <a:pPr marL="457200" indent="-457200"/>
            <a:endParaRPr lang="ru-RU" sz="1400"/>
          </a:p>
        </p:txBody>
      </p:sp>
      <p:sp>
        <p:nvSpPr>
          <p:cNvPr id="68615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8616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uiExpand="1" build="allAtOnce"/>
      <p:bldP spid="6861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sz="2400" i="1" u="sng"/>
              <a:t>Методы реализации проекта</a:t>
            </a:r>
            <a:r>
              <a:rPr lang="ru-RU" sz="2400"/>
              <a:t> </a:t>
            </a:r>
          </a:p>
          <a:p>
            <a:pPr marL="457200" indent="-457200"/>
            <a:r>
              <a:rPr lang="ru-RU" sz="2400"/>
              <a:t>1 Разработать положения о конкурсе «Победа в граффити» и критерии оценки участников. </a:t>
            </a:r>
          </a:p>
          <a:p>
            <a:pPr marL="457200" indent="-457200"/>
            <a:endParaRPr lang="ru-RU" sz="2400"/>
          </a:p>
        </p:txBody>
      </p:sp>
      <p:sp>
        <p:nvSpPr>
          <p:cNvPr id="72710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marL="457200" indent="-457200"/>
            <a:r>
              <a:rPr lang="ru-RU" sz="2400"/>
              <a:t>2 Заключение договора с городским парком культуры и отдыха им Ю.Гагарина о проведении акции к дню 65-летия Победы 9 мая и 3 сентября 2010 года.</a:t>
            </a:r>
          </a:p>
        </p:txBody>
      </p:sp>
      <p:sp>
        <p:nvSpPr>
          <p:cNvPr id="72711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pPr marL="457200" indent="-457200"/>
            <a:endParaRPr lang="ru-RU" sz="2400"/>
          </a:p>
          <a:p>
            <a:pPr marL="457200" indent="-457200"/>
            <a:r>
              <a:rPr lang="ru-RU" sz="2000"/>
              <a:t>3 Проведение информационной акции о конкурсе в средствах массовой информации  с целью  привлечения групп молодежи для участия в конкурсе.</a:t>
            </a:r>
          </a:p>
        </p:txBody>
      </p:sp>
      <p:sp>
        <p:nvSpPr>
          <p:cNvPr id="72712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pPr marL="457200" indent="-457200"/>
            <a:endParaRPr lang="ru-RU" sz="2400"/>
          </a:p>
          <a:p>
            <a:pPr marL="457200" indent="-457200"/>
            <a:endParaRPr lang="ru-RU" sz="2400"/>
          </a:p>
          <a:p>
            <a:pPr marL="457200" indent="-457200"/>
            <a:r>
              <a:rPr lang="ru-RU" sz="2400"/>
              <a:t>4 Проведения конкурсов эскизов, выбор лучших работ.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7475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sz="2400" i="1" u="sng"/>
              <a:t>Методы реализации проекта</a:t>
            </a:r>
          </a:p>
          <a:p>
            <a:pPr marL="457200" indent="-457200"/>
            <a:r>
              <a:rPr lang="ru-RU" sz="2000" i="1"/>
              <a:t>5 Подготовка площадки для проведения конкурса, закупка необходимых материалов.</a:t>
            </a:r>
          </a:p>
        </p:txBody>
      </p:sp>
      <p:sp>
        <p:nvSpPr>
          <p:cNvPr id="7475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marL="457200" indent="-457200"/>
            <a:r>
              <a:rPr lang="ru-RU" sz="2400"/>
              <a:t>7 Освещение конкурса в средствах массовой информации. </a:t>
            </a:r>
          </a:p>
          <a:p>
            <a:pPr marL="457200" indent="-457200"/>
            <a:endParaRPr lang="ru-RU" sz="2400"/>
          </a:p>
        </p:txBody>
      </p:sp>
      <p:sp>
        <p:nvSpPr>
          <p:cNvPr id="74759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pPr marL="457200" indent="-457200"/>
            <a:r>
              <a:rPr lang="ru-RU" sz="2400"/>
              <a:t>6 Проведение конкурса в мае и сентябре 2010 года</a:t>
            </a:r>
          </a:p>
        </p:txBody>
      </p:sp>
      <p:sp>
        <p:nvSpPr>
          <p:cNvPr id="74760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70661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sz="2400" i="1" u="sng"/>
              <a:t>Ожидаемые результаты проекта</a:t>
            </a:r>
            <a:r>
              <a:rPr lang="ru-RU" sz="2400"/>
              <a:t> </a:t>
            </a:r>
          </a:p>
          <a:p>
            <a:pPr marL="457200" indent="-457200"/>
            <a:r>
              <a:rPr lang="ru-RU" sz="2400"/>
              <a:t>1 На территории  городского парка будет проведено два мероприятия посвященных 65-летию победы в мае и сентябре 2010 года </a:t>
            </a:r>
          </a:p>
          <a:p>
            <a:pPr marL="457200" indent="-457200"/>
            <a:r>
              <a:rPr lang="ru-RU" sz="2000"/>
              <a:t>5 Создано и распространено не менее 500 информационных буклетов </a:t>
            </a:r>
          </a:p>
        </p:txBody>
      </p:sp>
      <p:sp>
        <p:nvSpPr>
          <p:cNvPr id="70662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marL="457200" indent="-457200"/>
            <a:r>
              <a:rPr lang="ru-RU" sz="2400"/>
              <a:t>2 В мероприятиях примет участие не менее 200 человек из города Южно – Сахалинска и других районов города.</a:t>
            </a:r>
          </a:p>
        </p:txBody>
      </p:sp>
      <p:sp>
        <p:nvSpPr>
          <p:cNvPr id="70663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</p:txBody>
      </p:sp>
      <p:sp>
        <p:nvSpPr>
          <p:cNvPr id="70664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pPr marL="457200" indent="-457200"/>
            <a:r>
              <a:rPr lang="ru-RU" sz="2400"/>
              <a:t>3 Создана рабочая группа проекта в составе 20 волонтеров</a:t>
            </a:r>
          </a:p>
          <a:p>
            <a:pPr marL="457200" indent="-457200"/>
            <a:r>
              <a:rPr lang="ru-RU" sz="2400"/>
              <a:t> 4 С итогами проекта ознакомлены жители города Южно – Сахалинска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4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7680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i="1" u="sng"/>
              <a:t>Распространение информации о проекте</a:t>
            </a:r>
          </a:p>
        </p:txBody>
      </p:sp>
      <p:sp>
        <p:nvSpPr>
          <p:cNvPr id="76806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Освещение мероприятий проекта на каналах сахалинского телевидения (ОТВ, ГТРК «Сахалин», АСТВ); </a:t>
            </a:r>
          </a:p>
        </p:txBody>
      </p:sp>
      <p:sp>
        <p:nvSpPr>
          <p:cNvPr id="76807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762000" y="3352800"/>
            <a:ext cx="3927475" cy="2019300"/>
          </a:xfrm>
        </p:spPr>
        <p:txBody>
          <a:bodyPr/>
          <a:lstStyle/>
          <a:p>
            <a:r>
              <a:rPr lang="ru-RU" sz="2400"/>
              <a:t>Подача информации о проекте в областные и городские газеты («Губернские ведомости», «Советский Сахалин», «Южно-Сахалинск сегодня»,) </a:t>
            </a:r>
          </a:p>
        </p:txBody>
      </p:sp>
      <p:sp>
        <p:nvSpPr>
          <p:cNvPr id="76808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/>
              <a:t>Реализация ведущей идеи данной деятельности…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эмоциональные (переживание успеха, радость познания, удовлетворение деятельностью), </a:t>
            </a:r>
          </a:p>
        </p:txBody>
      </p:sp>
      <p:sp>
        <p:nvSpPr>
          <p:cNvPr id="1331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основу которого составляют интеллектуальные (анализ, синтез, сравнение и др.) 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>
            <p:ph sz="quarter" idx="4"/>
          </p:nvPr>
        </p:nvGraphicFramePr>
        <p:xfrm>
          <a:off x="5867400" y="4419600"/>
          <a:ext cx="2020888" cy="2019300"/>
        </p:xfrm>
        <a:graphic>
          <a:graphicData uri="http://schemas.openxmlformats.org/presentationml/2006/ole">
            <p:oleObj spid="_x0000_s13321" name="Clip" r:id="rId3" imgW="2328120" imgH="2327040" progId="MS_ClipArt_Gallery.2">
              <p:embed/>
            </p:oleObj>
          </a:graphicData>
        </a:graphic>
      </p:graphicFrame>
      <p:sp>
        <p:nvSpPr>
          <p:cNvPr id="13323" name="AutoShape 11"/>
          <p:cNvSpPr>
            <a:spLocks noChangeArrowheads="1"/>
          </p:cNvSpPr>
          <p:nvPr/>
        </p:nvSpPr>
        <p:spPr bwMode="auto">
          <a:xfrm rot="10800000">
            <a:off x="2286000" y="40386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1447800" y="4840288"/>
            <a:ext cx="1849438" cy="2017712"/>
            <a:chOff x="381" y="1152"/>
            <a:chExt cx="1165" cy="1271"/>
          </a:xfrm>
        </p:grpSpPr>
        <p:pic>
          <p:nvPicPr>
            <p:cNvPr id="13325" name="Picture 13" descr="BD06518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" y="1152"/>
              <a:ext cx="1143" cy="8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99CCFF"/>
              </a:solidFill>
              <a:miter lim="800000"/>
              <a:headEnd/>
              <a:tailEnd/>
            </a:ln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81" y="213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400" b="1">
                <a:latin typeface="Arial Narrow" pitchFamily="34" charset="0"/>
              </a:endParaRPr>
            </a:p>
          </p:txBody>
        </p:sp>
      </p:grpSp>
      <p:sp>
        <p:nvSpPr>
          <p:cNvPr id="13327" name="AutoShape 15"/>
          <p:cNvSpPr>
            <a:spLocks noChangeArrowheads="1"/>
          </p:cNvSpPr>
          <p:nvPr/>
        </p:nvSpPr>
        <p:spPr bwMode="auto">
          <a:xfrm rot="10800000">
            <a:off x="6248400" y="38862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8" grpId="1"/>
      <p:bldP spid="13323" grpId="0" animBg="1"/>
      <p:bldP spid="13327" grpId="0" animBg="1"/>
      <p:bldP spid="1332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Дополнительная информация. </a:t>
            </a:r>
            <a:r>
              <a:rPr lang="ru-RU" sz="3200"/>
              <a:t>Смета проекта</a:t>
            </a:r>
            <a:endParaRPr lang="ru-RU"/>
          </a:p>
        </p:txBody>
      </p:sp>
      <p:graphicFrame>
        <p:nvGraphicFramePr>
          <p:cNvPr id="78976" name="Group 128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6858000" cy="463296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Статьи сметы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Запрашиваемые средства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Хозяйственные расходы по изготовлению стендов и проведению конкурса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6272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Призовой фонд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2280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ИТОГО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65000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Дополнительная информация.</a:t>
            </a:r>
          </a:p>
        </p:txBody>
      </p:sp>
      <p:sp>
        <p:nvSpPr>
          <p:cNvPr id="82948" name="Rectangle 4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/>
              <a:t>Партнеры проекта</a:t>
            </a:r>
            <a:r>
              <a:rPr lang="ru-RU" sz="2400"/>
              <a:t> </a:t>
            </a:r>
          </a:p>
        </p:txBody>
      </p:sp>
      <p:sp>
        <p:nvSpPr>
          <p:cNvPr id="82950" name="Rectangle 6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400"/>
              <a:t>Городской парк культуры и отдыха им. Ю.А. Гагарина.</a:t>
            </a:r>
          </a:p>
        </p:txBody>
      </p:sp>
      <p:pic>
        <p:nvPicPr>
          <p:cNvPr id="82952" name="Picture 8" descr="img06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6388" y="1905000"/>
            <a:ext cx="3071812" cy="2074863"/>
          </a:xfrm>
          <a:noFill/>
          <a:ln/>
        </p:spPr>
      </p:pic>
      <p:pic>
        <p:nvPicPr>
          <p:cNvPr id="82953" name="Picture 9" descr="DSC02297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73688" y="4076700"/>
            <a:ext cx="3016250" cy="2019300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/>
              <a:t>Реализация ведущей идеи данной деятельности…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а также принцип активного взаимодействия различных видов деятельности. </a:t>
            </a: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принцип ведущей самостоятельной деятельности по освоению окружающей действительности в развитии познавательного интереса </a:t>
            </a:r>
          </a:p>
        </p:txBody>
      </p:sp>
      <p:sp>
        <p:nvSpPr>
          <p:cNvPr id="16391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6392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6395" name="Picture 11" descr="bd0681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1503363" cy="1681163"/>
          </a:xfrm>
          <a:prstGeom prst="rect">
            <a:avLst/>
          </a:prstGeom>
          <a:solidFill>
            <a:schemeClr val="tx2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6398" name="Picture 14" descr="PE0316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1228725" cy="1295400"/>
          </a:xfrm>
          <a:prstGeom prst="rect">
            <a:avLst/>
          </a:prstGeom>
          <a:solidFill>
            <a:schemeClr val="tx1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Цель курса: </a:t>
            </a:r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Развитие у детей навыков проектного подхода к проблемам, формирование основ проектного мышления. </a:t>
            </a:r>
          </a:p>
        </p:txBody>
      </p:sp>
      <p:sp>
        <p:nvSpPr>
          <p:cNvPr id="18438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Под проектным мышлением в данном курсе понимается способность рассматривать проблемную ситуацию как задачу с последующим построением деятельности, направленной на ее решение. </a:t>
            </a:r>
          </a:p>
        </p:txBody>
      </p:sp>
      <p:sp>
        <p:nvSpPr>
          <p:cNvPr id="18439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10800000" flipH="1">
            <a:off x="2362200" y="38862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43" name="Picture 11" descr="bd0717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00600"/>
            <a:ext cx="1819275" cy="1306513"/>
          </a:xfrm>
          <a:prstGeom prst="rect">
            <a:avLst/>
          </a:prstGeom>
          <a:solidFill>
            <a:schemeClr val="tx1"/>
          </a:solidFill>
          <a:ln w="762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8446" name="Picture 14" descr="bd06630_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5791200" y="228600"/>
            <a:ext cx="1789113" cy="1427163"/>
          </a:xfrm>
          <a:prstGeom prst="rect">
            <a:avLst/>
          </a:prstGeom>
          <a:noFill/>
        </p:spPr>
      </p:pic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7315200" y="3962400"/>
          <a:ext cx="1447800" cy="1370013"/>
        </p:xfrm>
        <a:graphic>
          <a:graphicData uri="http://schemas.openxmlformats.org/presentationml/2006/ole">
            <p:oleObj spid="_x0000_s18451" name="Clip" r:id="rId5" imgW="2504520" imgH="2371320" progId="MS_ClipArt_Gallery.2">
              <p:embed/>
            </p:oleObj>
          </a:graphicData>
        </a:graphic>
      </p:graphicFrame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7696200" y="1371600"/>
            <a:ext cx="457200" cy="685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2" grpId="0" animBg="1"/>
      <p:bldP spid="184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Задачи курса: </a:t>
            </a:r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формирование у детей психологической готовности к восприятию проблемной ситуации как личной задачи деятельности;</a:t>
            </a:r>
          </a:p>
        </p:txBody>
      </p:sp>
      <p:sp>
        <p:nvSpPr>
          <p:cNvPr id="20486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4953000" y="1295400"/>
            <a:ext cx="3927475" cy="2019300"/>
          </a:xfrm>
        </p:spPr>
        <p:txBody>
          <a:bodyPr/>
          <a:lstStyle/>
          <a:p>
            <a:r>
              <a:rPr lang="ru-RU" sz="2400"/>
              <a:t>формирование у детей представлений о типах проблемных ситуаций и подходов к их решению;</a:t>
            </a:r>
          </a:p>
        </p:txBody>
      </p:sp>
      <p:sp>
        <p:nvSpPr>
          <p:cNvPr id="20487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0488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4876800" y="3276600"/>
            <a:ext cx="3927475" cy="2019300"/>
          </a:xfrm>
        </p:spPr>
        <p:txBody>
          <a:bodyPr/>
          <a:lstStyle/>
          <a:p>
            <a:r>
              <a:rPr lang="ru-RU" sz="2400"/>
              <a:t>развитие навыков коллективной проектной деятельности и решения специфических проблемных ситуаций, возникающих в групповом процессе </a:t>
            </a: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2438400" y="4648200"/>
          <a:ext cx="1219200" cy="1016000"/>
        </p:xfrm>
        <a:graphic>
          <a:graphicData uri="http://schemas.openxmlformats.org/presentationml/2006/ole">
            <p:oleObj spid="_x0000_s20492" name="Clip" r:id="rId3" imgW="4866840" imgH="4057200" progId="MS_ClipArt_Gallery.2">
              <p:embed/>
            </p:oleObj>
          </a:graphicData>
        </a:graphic>
      </p:graphicFrame>
      <p:sp>
        <p:nvSpPr>
          <p:cNvPr id="20493" name="AutoShape 13"/>
          <p:cNvSpPr>
            <a:spLocks noChangeArrowheads="1"/>
          </p:cNvSpPr>
          <p:nvPr/>
        </p:nvSpPr>
        <p:spPr bwMode="auto">
          <a:xfrm flipH="1">
            <a:off x="1295400" y="4572000"/>
            <a:ext cx="762000" cy="333375"/>
          </a:xfrm>
          <a:prstGeom prst="leftArrow">
            <a:avLst>
              <a:gd name="adj1" fmla="val 50000"/>
              <a:gd name="adj2" fmla="val 57143"/>
            </a:avLst>
          </a:pr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27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7848600" y="2514600"/>
          <a:ext cx="1131888" cy="1012825"/>
        </p:xfrm>
        <a:graphic>
          <a:graphicData uri="http://schemas.openxmlformats.org/presentationml/2006/ole">
            <p:oleObj spid="_x0000_s20495" name="Clip" r:id="rId4" imgW="2263680" imgH="2025360" progId="MS_ClipArt_Gallery.2">
              <p:embed/>
            </p:oleObj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5791200" y="381000"/>
          <a:ext cx="1616075" cy="979488"/>
        </p:xfrm>
        <a:graphic>
          <a:graphicData uri="http://schemas.openxmlformats.org/presentationml/2006/ole">
            <p:oleObj spid="_x0000_s20501" name="Clip" r:id="rId5" imgW="3537360" imgH="214488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8" grpId="0"/>
      <p:bldP spid="204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Задачи курса: </a:t>
            </a:r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формирование готовности к переносу полученных навыков в ситуации реальной жизнедеятельности и реального общения </a:t>
            </a:r>
          </a:p>
        </p:txBody>
      </p:sp>
      <p:sp>
        <p:nvSpPr>
          <p:cNvPr id="22534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развитие социально-психологических качеств личности. </a:t>
            </a:r>
          </a:p>
        </p:txBody>
      </p:sp>
      <p:sp>
        <p:nvSpPr>
          <p:cNvPr id="22535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2536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22538" name="Picture 10" descr="BD0554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3400"/>
            <a:ext cx="2117725" cy="207962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2541" name="Picture 13" descr="bd0720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900" y="4572000"/>
            <a:ext cx="2044700" cy="17287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Результаты (Критерии эффективности): </a:t>
            </a:r>
          </a:p>
        </p:txBody>
      </p:sp>
      <p:sp>
        <p:nvSpPr>
          <p:cNvPr id="24585" name="Rectangle 9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Критерии эффективности можно разделить на «внутренние» и «внешние».</a:t>
            </a:r>
          </a:p>
        </p:txBody>
      </p:sp>
      <p:sp>
        <p:nvSpPr>
          <p:cNvPr id="24586" name="Rectangle 10"/>
          <p:cNvSpPr>
            <a:spLocks noGrp="1" noRot="1" noChangeArrowheads="1"/>
          </p:cNvSpPr>
          <p:nvPr>
            <p:ph sz="quarter" idx="2"/>
          </p:nvPr>
        </p:nvSpPr>
        <p:spPr>
          <a:xfrm>
            <a:off x="4800600" y="1752600"/>
            <a:ext cx="3927475" cy="2019300"/>
          </a:xfrm>
        </p:spPr>
        <p:txBody>
          <a:bodyPr/>
          <a:lstStyle/>
          <a:p>
            <a:r>
              <a:rPr lang="ru-RU" sz="2400"/>
              <a:t>К </a:t>
            </a:r>
            <a:r>
              <a:rPr lang="ru-RU" sz="2400" b="1"/>
              <a:t>«внутренним»</a:t>
            </a:r>
            <a:r>
              <a:rPr lang="ru-RU" sz="2400"/>
              <a:t> критериям относятся: усвоение детьми основных понятий курса: «проект», «проектная деятельность», «структура проекта», «проблема», «цель», «задачи», «методы», «результат», «ресурсы», «партнерские отношения». </a:t>
            </a:r>
          </a:p>
        </p:txBody>
      </p:sp>
      <p:sp>
        <p:nvSpPr>
          <p:cNvPr id="24587" name="Rectangle 11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4588" name="Rectangle 12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828800" y="4038600"/>
          <a:ext cx="1055688" cy="1295400"/>
        </p:xfrm>
        <a:graphic>
          <a:graphicData uri="http://schemas.openxmlformats.org/presentationml/2006/ole">
            <p:oleObj spid="_x0000_s24590" name="Clip" r:id="rId3" imgW="3216960" imgH="3951360" progId="MS_ClipArt_Gallery.2">
              <p:embed/>
            </p:oleObj>
          </a:graphicData>
        </a:graphic>
      </p:graphicFrame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8077200" y="3048000"/>
            <a:ext cx="5238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4601" name="Object 25"/>
          <p:cNvGraphicFramePr>
            <a:graphicFrameLocks noChangeAspect="1"/>
          </p:cNvGraphicFramePr>
          <p:nvPr/>
        </p:nvGraphicFramePr>
        <p:xfrm>
          <a:off x="3276600" y="5257800"/>
          <a:ext cx="1524000" cy="1246188"/>
        </p:xfrm>
        <a:graphic>
          <a:graphicData uri="http://schemas.openxmlformats.org/presentationml/2006/ole">
            <p:oleObj spid="_x0000_s24601" name="Clip" r:id="rId4" imgW="2304720" imgH="188424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Результаты (Критерии эффективности): </a:t>
            </a:r>
          </a:p>
        </p:txBody>
      </p:sp>
      <p:sp>
        <p:nvSpPr>
          <p:cNvPr id="27653" name="Rectangle 5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К </a:t>
            </a:r>
            <a:r>
              <a:rPr lang="ru-RU" sz="2400" b="1"/>
              <a:t>«внутренним»</a:t>
            </a:r>
            <a:r>
              <a:rPr lang="ru-RU" sz="2400"/>
              <a:t> критериям  так же относятся</a:t>
            </a:r>
          </a:p>
          <a:p>
            <a:r>
              <a:rPr lang="ru-RU" sz="2400"/>
              <a:t>Освоение учащимися творческого подхода к оформлению проекта. </a:t>
            </a:r>
          </a:p>
          <a:p>
            <a:endParaRPr lang="ru-RU" sz="2400"/>
          </a:p>
        </p:txBody>
      </p:sp>
      <p:sp>
        <p:nvSpPr>
          <p:cNvPr id="27654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/>
              <a:t>Освоение детьми технологий коллективного обсуждения и принятия общего решения. </a:t>
            </a:r>
          </a:p>
        </p:txBody>
      </p:sp>
      <p:sp>
        <p:nvSpPr>
          <p:cNvPr id="27656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066800" y="4343400"/>
          <a:ext cx="2155825" cy="2019300"/>
        </p:xfrm>
        <a:graphic>
          <a:graphicData uri="http://schemas.openxmlformats.org/presentationml/2006/ole">
            <p:oleObj spid="_x0000_s27657" name="Clip" r:id="rId3" imgW="4218480" imgH="3951360" progId="MS_ClipArt_Gallery.2">
              <p:embed/>
            </p:oleObj>
          </a:graphicData>
        </a:graphic>
      </p:graphicFrame>
      <p:pic>
        <p:nvPicPr>
          <p:cNvPr id="27660" name="Picture 12" descr="bd0621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1600200" cy="12065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7664" name="Picture 16" descr="bs0209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876800"/>
            <a:ext cx="1219200" cy="1055688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019800" y="3733800"/>
            <a:ext cx="23622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2895600" y="60198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Формирование у детей установки на сотрудничество в ситуации коллективной деятельности.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66" grpId="0" animBg="1"/>
      <p:bldP spid="27667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508</TotalTime>
  <Words>1346</Words>
  <Application>Microsoft Office PowerPoint</Application>
  <PresentationFormat>Экран (4:3)</PresentationFormat>
  <Paragraphs>164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Times New Roman</vt:lpstr>
      <vt:lpstr>Wingdings</vt:lpstr>
      <vt:lpstr>Arial Narrow</vt:lpstr>
      <vt:lpstr>Трава</vt:lpstr>
      <vt:lpstr>Microsoft Clip Gallery</vt:lpstr>
      <vt:lpstr>Проектная деятельность как метод социализации школьников.</vt:lpstr>
      <vt:lpstr>Реализация ведущей идеи данной деятельности…</vt:lpstr>
      <vt:lpstr>Реализация ведущей идеи данной деятельности…</vt:lpstr>
      <vt:lpstr>Реализация ведущей идеи данной деятельности…</vt:lpstr>
      <vt:lpstr>Цель курса: </vt:lpstr>
      <vt:lpstr>Задачи курса: </vt:lpstr>
      <vt:lpstr>Задачи курса: </vt:lpstr>
      <vt:lpstr>Результаты (Критерии эффективности): </vt:lpstr>
      <vt:lpstr>Результаты (Критерии эффективности): </vt:lpstr>
      <vt:lpstr>Результаты (Критерии эффективности): </vt:lpstr>
      <vt:lpstr>Проект (теория).</vt:lpstr>
      <vt:lpstr>Проект (теория).</vt:lpstr>
      <vt:lpstr>Проект (теория).</vt:lpstr>
      <vt:lpstr>Проект (теория).</vt:lpstr>
      <vt:lpstr>Типовые ошибки </vt:lpstr>
      <vt:lpstr>Проект (теория).</vt:lpstr>
      <vt:lpstr>Проект (теория).</vt:lpstr>
      <vt:lpstr>Проект (теория).</vt:lpstr>
      <vt:lpstr>Проект (теория).</vt:lpstr>
      <vt:lpstr>Задание по курсу.</vt:lpstr>
      <vt:lpstr>Задание по курсу.</vt:lpstr>
      <vt:lpstr>Задание по курсу.</vt:lpstr>
      <vt:lpstr>Задание по курсу.</vt:lpstr>
      <vt:lpstr>Дополнительная информация.</vt:lpstr>
      <vt:lpstr>Дополнительная информация.</vt:lpstr>
      <vt:lpstr>Дополнительная информация.</vt:lpstr>
      <vt:lpstr>Дополнительная информация.</vt:lpstr>
      <vt:lpstr>Дополнительная информация.</vt:lpstr>
      <vt:lpstr>Дополнительная информация.</vt:lpstr>
      <vt:lpstr>Дополнительная информация. Смета проекта</vt:lpstr>
      <vt:lpstr>Дополнительная информация.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39</cp:revision>
  <cp:lastPrinted>1601-01-01T00:00:00Z</cp:lastPrinted>
  <dcterms:created xsi:type="dcterms:W3CDTF">1601-01-01T00:00:00Z</dcterms:created>
  <dcterms:modified xsi:type="dcterms:W3CDTF">2013-01-05T12:46:52Z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