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2" r:id="rId4"/>
    <p:sldId id="263" r:id="rId5"/>
    <p:sldId id="275" r:id="rId6"/>
    <p:sldId id="276" r:id="rId7"/>
    <p:sldId id="278" r:id="rId8"/>
    <p:sldId id="277" r:id="rId9"/>
    <p:sldId id="279" r:id="rId10"/>
    <p:sldId id="270" r:id="rId11"/>
    <p:sldId id="289" r:id="rId12"/>
    <p:sldId id="281" r:id="rId13"/>
    <p:sldId id="272" r:id="rId14"/>
    <p:sldId id="268" r:id="rId15"/>
    <p:sldId id="283" r:id="rId16"/>
    <p:sldId id="274" r:id="rId17"/>
    <p:sldId id="28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12633-99E9-4E98-9037-4B8CA2BC56C0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0F119-BACE-476D-BFA3-848291B6B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25D7D-3637-4D6E-98D4-6D9D5EDE23D1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19CE6-D8BC-456C-B710-9A116E22F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01B22-690A-40F8-B20B-D726D456AAC5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81553-91A5-4393-ADA5-C6CA4F29F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B9997-1AA1-4B06-8A61-973D95F68BD6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597AD-7F63-4E35-8AA9-D09246C9D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DCB26-F18B-4699-A644-B06F5F640318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6C5C8-3B2F-4293-B990-38DAB788B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09850-B01C-4DF1-9259-D2DEFB36EE04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24E88-15CB-4FB2-A5AE-AF96EBE8A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39FF4-D5BE-4A96-8FEE-F4670BA8B2E4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27DD4-0E15-441D-AFE5-4AFF644E3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7228A-1E41-4CD6-9FEC-18EDCF2AA7CE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EAF87-7099-457F-B71F-00C58BA30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85B4A-1F5C-454B-BBA9-824637103BC6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927B7-9237-4244-A640-E3AF17475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88AD2-5B2A-40B7-9CBE-7614CD0FCEE6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5D36E-001F-42EF-8C09-1D924B6BA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6D32D-A331-4900-B80D-7D798EE92EFE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9C34A-4597-4042-82F7-C23F30463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34CD32-AB9E-4C4C-865E-AAC51B2DC42C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136DBB-828F-4D3A-8AA8-3CA5356B8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picfun.ru/uploads/posts/2009-12/1260619806_o.jpg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tv271.ucoz.ru/-90-05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www.lenagold.ru/fon/clipart/e/elka/elky04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260350"/>
            <a:ext cx="7772400" cy="2881313"/>
          </a:xfrm>
        </p:spPr>
        <p:txBody>
          <a:bodyPr/>
          <a:lstStyle/>
          <a:p>
            <a:r>
              <a:rPr lang="ru-RU" sz="3200" smtClean="0"/>
              <a:t>Звенит звонок весёлый.</a:t>
            </a:r>
            <a:br>
              <a:rPr lang="ru-RU" sz="3200" smtClean="0"/>
            </a:br>
            <a:r>
              <a:rPr lang="ru-RU" sz="3200" smtClean="0"/>
              <a:t>Зовёт он на урок.</a:t>
            </a:r>
            <a:br>
              <a:rPr lang="ru-RU" sz="3200" smtClean="0"/>
            </a:br>
            <a:r>
              <a:rPr lang="ru-RU" sz="3200" smtClean="0"/>
              <a:t>Давайте приступим </a:t>
            </a:r>
            <a:br>
              <a:rPr lang="ru-RU" sz="3200" smtClean="0"/>
            </a:br>
            <a:r>
              <a:rPr lang="ru-RU" sz="3200" smtClean="0"/>
              <a:t>скорее к работе.</a:t>
            </a:r>
            <a:br>
              <a:rPr lang="ru-RU" sz="3200" smtClean="0"/>
            </a:br>
            <a:r>
              <a:rPr lang="ru-RU" sz="3200" smtClean="0"/>
              <a:t>Пусть  интересным</a:t>
            </a:r>
            <a:br>
              <a:rPr lang="ru-RU" sz="3200" smtClean="0"/>
            </a:br>
            <a:r>
              <a:rPr lang="ru-RU" sz="3200" smtClean="0"/>
              <a:t> будет урок!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5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2060575"/>
            <a:ext cx="3752850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Упражнение 269.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Содержимое 2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8913" y="1511300"/>
            <a:ext cx="8516937" cy="5237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7" name="AutoShape 37"/>
          <p:cNvSpPr>
            <a:spLocks noChangeArrowheads="1"/>
          </p:cNvSpPr>
          <p:nvPr/>
        </p:nvSpPr>
        <p:spPr bwMode="auto">
          <a:xfrm rot="1261379">
            <a:off x="5364163" y="3357563"/>
            <a:ext cx="1058862" cy="1254125"/>
          </a:xfrm>
          <a:custGeom>
            <a:avLst/>
            <a:gdLst>
              <a:gd name="T0" fmla="*/ 848364 w 21600"/>
              <a:gd name="T1" fmla="*/ 0 h 21600"/>
              <a:gd name="T2" fmla="*/ 637866 w 21600"/>
              <a:gd name="T3" fmla="*/ 0 h 21600"/>
              <a:gd name="T4" fmla="*/ 0 w 21600"/>
              <a:gd name="T5" fmla="*/ 755494 h 21600"/>
              <a:gd name="T6" fmla="*/ 0 w 21600"/>
              <a:gd name="T7" fmla="*/ 1004810 h 21600"/>
              <a:gd name="T8" fmla="*/ 0 w 21600"/>
              <a:gd name="T9" fmla="*/ 1254125 h 21600"/>
              <a:gd name="T10" fmla="*/ 439036 w 21600"/>
              <a:gd name="T11" fmla="*/ 1039995 h 21600"/>
              <a:gd name="T12" fmla="*/ 878071 w 21600"/>
              <a:gd name="T13" fmla="*/ 519997 h 21600"/>
              <a:gd name="T14" fmla="*/ 1058862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0 w 21600"/>
              <a:gd name="T25" fmla="*/ 16700 h 21600"/>
              <a:gd name="T26" fmla="*/ 17912 w 21600"/>
              <a:gd name="T27" fmla="*/ 1791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76" name="AutoShape 36"/>
          <p:cNvSpPr>
            <a:spLocks noChangeArrowheads="1"/>
          </p:cNvSpPr>
          <p:nvPr/>
        </p:nvSpPr>
        <p:spPr bwMode="auto">
          <a:xfrm rot="2333782" flipH="1" flipV="1">
            <a:off x="2051050" y="3141663"/>
            <a:ext cx="1173163" cy="1338262"/>
          </a:xfrm>
          <a:custGeom>
            <a:avLst/>
            <a:gdLst>
              <a:gd name="T0" fmla="*/ 939943 w 21600"/>
              <a:gd name="T1" fmla="*/ 0 h 21600"/>
              <a:gd name="T2" fmla="*/ 706722 w 21600"/>
              <a:gd name="T3" fmla="*/ 0 h 21600"/>
              <a:gd name="T4" fmla="*/ 0 w 21600"/>
              <a:gd name="T5" fmla="*/ 806179 h 21600"/>
              <a:gd name="T6" fmla="*/ 0 w 21600"/>
              <a:gd name="T7" fmla="*/ 1072221 h 21600"/>
              <a:gd name="T8" fmla="*/ 0 w 21600"/>
              <a:gd name="T9" fmla="*/ 1338262 h 21600"/>
              <a:gd name="T10" fmla="*/ 486428 w 21600"/>
              <a:gd name="T11" fmla="*/ 1109766 h 21600"/>
              <a:gd name="T12" fmla="*/ 972856 w 21600"/>
              <a:gd name="T13" fmla="*/ 554883 h 21600"/>
              <a:gd name="T14" fmla="*/ 1173163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0 w 21600"/>
              <a:gd name="T25" fmla="*/ 16700 h 21600"/>
              <a:gd name="T26" fmla="*/ 17912 w 21600"/>
              <a:gd name="T27" fmla="*/ 1791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2987675" y="3284538"/>
            <a:ext cx="2736850" cy="216058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3492500" y="2060575"/>
            <a:ext cx="1727200" cy="13684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10248" name="Picture 8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5516563"/>
            <a:ext cx="10414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sn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3933825"/>
            <a:ext cx="79375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1700213"/>
            <a:ext cx="106521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 descr="sne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188913"/>
            <a:ext cx="75565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979613" y="188913"/>
            <a:ext cx="1103312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3" descr="sne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140200" y="188913"/>
            <a:ext cx="8143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4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5940425" y="188913"/>
            <a:ext cx="1103313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15" descr="sn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243888" y="188913"/>
            <a:ext cx="72866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1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85113" y="1773238"/>
            <a:ext cx="106521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18" descr="sn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172450" y="3933825"/>
            <a:ext cx="79375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Picture 19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85113" y="5445125"/>
            <a:ext cx="106838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Picture 20" descr="sne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227763" y="5734050"/>
            <a:ext cx="7905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Picture 21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211638" y="5445125"/>
            <a:ext cx="106838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Picture 22" descr="sne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195513" y="5734050"/>
            <a:ext cx="8540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3" name="Picture 33" descr="varezki2_resiz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933"/>
          <a:stretch>
            <a:fillRect/>
          </a:stretch>
        </p:blipFill>
        <p:spPr bwMode="auto">
          <a:xfrm rot="-8340417">
            <a:off x="1349375" y="3451225"/>
            <a:ext cx="99377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4" name="Picture 34" descr="varezki2_resiz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599"/>
          <a:stretch>
            <a:fillRect/>
          </a:stretch>
        </p:blipFill>
        <p:spPr bwMode="auto">
          <a:xfrm rot="1798119">
            <a:off x="6149975" y="2566988"/>
            <a:ext cx="10445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8" name="Oval 38"/>
          <p:cNvSpPr>
            <a:spLocks noChangeArrowheads="1"/>
          </p:cNvSpPr>
          <p:nvPr/>
        </p:nvSpPr>
        <p:spPr bwMode="auto">
          <a:xfrm rot="830955">
            <a:off x="2913063" y="5183188"/>
            <a:ext cx="1150937" cy="50323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 rot="-665123">
            <a:off x="4795838" y="5176838"/>
            <a:ext cx="1146175" cy="5048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80" name="Oval 40"/>
          <p:cNvSpPr>
            <a:spLocks noChangeArrowheads="1"/>
          </p:cNvSpPr>
          <p:nvPr/>
        </p:nvSpPr>
        <p:spPr bwMode="auto">
          <a:xfrm>
            <a:off x="3995738" y="2420938"/>
            <a:ext cx="287337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>
            <a:off x="4572000" y="2349500"/>
            <a:ext cx="287338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83" name="AutoShape 43"/>
          <p:cNvSpPr>
            <a:spLocks noChangeArrowheads="1"/>
          </p:cNvSpPr>
          <p:nvPr/>
        </p:nvSpPr>
        <p:spPr bwMode="auto">
          <a:xfrm rot="-5759440">
            <a:off x="4432301" y="2776537"/>
            <a:ext cx="209550" cy="504825"/>
          </a:xfrm>
          <a:prstGeom prst="moon">
            <a:avLst>
              <a:gd name="adj" fmla="val 3881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0267" name="Picture 27" descr="1198423906_0lik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 t="27179" r="54167" b="36531"/>
          <a:stretch>
            <a:fillRect/>
          </a:stretch>
        </p:blipFill>
        <p:spPr bwMode="auto">
          <a:xfrm rot="-745644">
            <a:off x="2840038" y="812800"/>
            <a:ext cx="2519362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5" name="Picture 45" descr="sn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187450" y="765175"/>
            <a:ext cx="72866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6" name="Picture 46" descr="sn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300788" y="1196975"/>
            <a:ext cx="728662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7" name="Picture 47" descr="sn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835150" y="1989138"/>
            <a:ext cx="72866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8" name="Picture 48" descr="sn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356100" y="260350"/>
            <a:ext cx="72866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9" name="Picture 49" descr="sn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68313" y="3860800"/>
            <a:ext cx="728662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0" name="Picture 50" descr="sn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12088" y="1989138"/>
            <a:ext cx="72866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1" name="Picture 51" descr="sn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948488" y="3789363"/>
            <a:ext cx="72866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2" name="AutoShape 42"/>
          <p:cNvSpPr>
            <a:spLocks noChangeArrowheads="1"/>
          </p:cNvSpPr>
          <p:nvPr/>
        </p:nvSpPr>
        <p:spPr bwMode="auto">
          <a:xfrm rot="4163096">
            <a:off x="4739481" y="2097882"/>
            <a:ext cx="288925" cy="1081088"/>
          </a:xfrm>
          <a:prstGeom prst="triangle">
            <a:avLst>
              <a:gd name="adj" fmla="val 100000"/>
            </a:avLst>
          </a:prstGeom>
          <a:gradFill rotWithShape="1">
            <a:gsLst>
              <a:gs pos="0">
                <a:srgbClr val="FF6600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0292" name="Picture 5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порт.wav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6" presetID="10" presetClass="entr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5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7" presetID="1" presetClass="path" presetSubtype="0" repeatCount="300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1042 C 0.10816 -0.01042 0.19687 0.10231 0.19687 0.2412 C 0.19687 0.38009 0.10816 0.49352 -0.00035 0.49352 C -0.10868 0.49352 -0.19688 0.38009 -0.19688 0.2412 C -0.19688 0.10231 -0.10868 -0.01042 -0.00035 -0.01042 Z " pathEditMode="relative" rAng="0" ptsTypes="fffff">
                                      <p:cBhvr>
                                        <p:cTn id="138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5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7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10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1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8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3000"/>
                            </p:stCondLst>
                            <p:childTnLst>
                              <p:par>
                                <p:cTn id="18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00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1" dur="1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2000" fill="hold"/>
                                        <p:tgtEl>
                                          <p:spTgt spid="102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3000"/>
                            </p:stCondLst>
                            <p:childTnLst>
                              <p:par>
                                <p:cTn id="255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6 -0.09236 C 0.03455 -0.12477 0.10677 -0.08125 0.13125 0.00486 C 0.15556 0.09074 0.12292 0.18703 0.05833 0.21967 C -0.00608 0.25208 -0.0783 0.20856 -0.10278 0.12245 C -0.12708 0.03657 -0.09444 -0.05973 -0.02986 -0.09236 Z " pathEditMode="relative" rAng="-1238949" ptsTypes="fffff">
                                      <p:cBhvr>
                                        <p:cTn id="256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7000"/>
                            </p:stCondLst>
                            <p:childTnLst>
                              <p:par>
                                <p:cTn id="258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C 0.05347 -0.05833 0.13229 -0.04769 0.17569 0.02338 C 0.21927 0.09468 0.21146 0.19977 0.15798 0.25787 C 0.10503 0.31597 0.02604 0.30532 -0.01771 0.23426 C -0.06129 0.16319 -0.05313 0.0581 2.5E-6 7.40741E-7 Z " pathEditMode="relative" rAng="-2351964" ptsTypes="fffff">
                                      <p:cBhvr>
                                        <p:cTn id="259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1000"/>
                            </p:stCondLst>
                            <p:childTnLst>
                              <p:par>
                                <p:cTn id="2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1.38889E-6 0.64051 " pathEditMode="relative" rAng="0" ptsTypes="AA">
                                      <p:cBhvr>
                                        <p:cTn id="262" dur="1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62000"/>
                            </p:stCondLst>
                            <p:childTnLst>
                              <p:par>
                                <p:cTn id="2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0.05469 0.60047 " pathEditMode="relative" rAng="0" ptsTypes="AA">
                                      <p:cBhvr>
                                        <p:cTn id="265" dur="1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63000"/>
                            </p:stCondLst>
                            <p:childTnLst>
                              <p:par>
                                <p:cTn id="2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03976 0.77917 " pathEditMode="relative" rAng="0" ptsTypes="AA">
                                      <p:cBhvr>
                                        <p:cTn id="268" dur="1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3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0.00034 0.19097 " pathEditMode="relative" rAng="0" ptsTypes="AA">
                                      <p:cBhvr>
                                        <p:cTn id="271" dur="1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11788 0.55856 " pathEditMode="relative" rAng="0" ptsTypes="AA">
                                      <p:cBhvr>
                                        <p:cTn id="274" dur="1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-0.31528 0.55856 " pathEditMode="relative" rAng="0" ptsTypes="AA">
                                      <p:cBhvr>
                                        <p:cTn id="277" dur="1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2.59259E-6 L 0.0783 0.22269 " pathEditMode="relative" rAng="0" ptsTypes="AA">
                                      <p:cBhvr>
                                        <p:cTn id="280" dur="1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92"/>
                </p:tgtEl>
              </p:cMediaNode>
            </p:audio>
          </p:childTnLst>
        </p:cTn>
      </p:par>
    </p:tnLst>
    <p:bldLst>
      <p:bldP spid="10277" grpId="0" animBg="1"/>
      <p:bldP spid="10276" grpId="0" animBg="1"/>
      <p:bldP spid="10242" grpId="0" animBg="1"/>
      <p:bldP spid="10242" grpId="1" animBg="1"/>
      <p:bldP spid="10242" grpId="2" animBg="1"/>
      <p:bldP spid="10243" grpId="0" animBg="1"/>
      <p:bldP spid="10243" grpId="1" animBg="1"/>
      <p:bldP spid="10243" grpId="2" animBg="1"/>
      <p:bldP spid="10278" grpId="0" animBg="1"/>
      <p:bldP spid="10279" grpId="0" animBg="1"/>
      <p:bldP spid="10280" grpId="0" animBg="1"/>
      <p:bldP spid="10281" grpId="0" animBg="1"/>
      <p:bldP spid="10283" grpId="0" animBg="1"/>
      <p:bldP spid="10283" grpId="1" animBg="1"/>
      <p:bldP spid="102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-341313"/>
            <a:ext cx="8242300" cy="2139951"/>
          </a:xfrm>
        </p:spPr>
      </p:pic>
      <p:pic>
        <p:nvPicPr>
          <p:cNvPr id="3" name="Содержимое 2"/>
          <p:cNvPicPr>
            <a:picLocks noGrp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163" y="1597025"/>
            <a:ext cx="8662987" cy="4535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12700"/>
            <a:ext cx="8242300" cy="1414463"/>
          </a:xfrm>
        </p:spPr>
      </p:pic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mtClean="0"/>
              <a:t> </a:t>
            </a:r>
            <a:r>
              <a:rPr lang="ru-RU" smtClean="0">
                <a:solidFill>
                  <a:srgbClr val="92D050"/>
                </a:solidFill>
              </a:rPr>
              <a:t>1 уровень ( зелёная карточка)</a:t>
            </a:r>
          </a:p>
          <a:p>
            <a:pPr>
              <a:buFont typeface="Arial" charset="0"/>
              <a:buNone/>
            </a:pPr>
            <a:r>
              <a:rPr lang="ru-RU" smtClean="0"/>
              <a:t>Соедини предмет с признаком. </a:t>
            </a:r>
          </a:p>
          <a:p>
            <a:pPr>
              <a:buFont typeface="Arial" charset="0"/>
              <a:buNone/>
            </a:pPr>
            <a:r>
              <a:rPr lang="ru-RU" smtClean="0"/>
              <a:t>Составь с одной парой предложение </a:t>
            </a:r>
          </a:p>
          <a:p>
            <a:pPr>
              <a:buFont typeface="Arial" charset="0"/>
              <a:buNone/>
            </a:pPr>
            <a:r>
              <a:rPr lang="ru-RU" smtClean="0"/>
              <a:t>и запиши. </a:t>
            </a:r>
          </a:p>
          <a:p>
            <a:pPr>
              <a:buFont typeface="Wingdings" pitchFamily="2" charset="2"/>
              <a:buChar char="q"/>
            </a:pPr>
            <a:endParaRPr lang="ru-RU" smtClean="0"/>
          </a:p>
          <a:p>
            <a:pPr>
              <a:buFont typeface="Wingdings" pitchFamily="2" charset="2"/>
              <a:buChar char="q"/>
            </a:pPr>
            <a:r>
              <a:rPr lang="ru-RU" smtClean="0">
                <a:solidFill>
                  <a:srgbClr val="FFFF00"/>
                </a:solidFill>
              </a:rPr>
              <a:t> 2 уровень ( жёлтая карточка) </a:t>
            </a:r>
          </a:p>
          <a:p>
            <a:pPr>
              <a:buFont typeface="Arial" charset="0"/>
              <a:buNone/>
            </a:pPr>
            <a:r>
              <a:rPr lang="ru-RU" smtClean="0"/>
              <a:t>Добавь прилагательные в текст.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6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476250"/>
            <a:ext cx="31115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684213" y="4581525"/>
            <a:ext cx="2232025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Calibri" pitchFamily="34" charset="0"/>
              </a:rPr>
              <a:t>РЫЖАЯ</a:t>
            </a:r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611188" y="5805488"/>
            <a:ext cx="2232025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Calibri" pitchFamily="34" charset="0"/>
              </a:rPr>
              <a:t>КОЛЮЧИЕ</a:t>
            </a: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3492500" y="4652963"/>
            <a:ext cx="2303463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Calibri" pitchFamily="34" charset="0"/>
              </a:rPr>
              <a:t>СЕРЫЕ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3419475" y="5805488"/>
            <a:ext cx="2305050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Calibri" pitchFamily="34" charset="0"/>
              </a:rPr>
              <a:t>БОЛЬШОЙ</a:t>
            </a: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6588125" y="4581525"/>
            <a:ext cx="2016125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Calibri" pitchFamily="34" charset="0"/>
              </a:rPr>
              <a:t>БУРЫЙ</a:t>
            </a: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6516688" y="5805488"/>
            <a:ext cx="1943100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Calibri" pitchFamily="34" charset="0"/>
              </a:rPr>
              <a:t>ХИТРАЯ</a:t>
            </a:r>
          </a:p>
        </p:txBody>
      </p:sp>
      <p:pic>
        <p:nvPicPr>
          <p:cNvPr id="26633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188913"/>
            <a:ext cx="2376487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20" descr="danila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11188" y="333375"/>
            <a:ext cx="2276475" cy="2514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1666 L -0.69306 -0.216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0.05876 L -0.35434 -0.2896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" y="-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70275E-6 L 0.2599 -0.19917 " pathEditMode="relative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2 -0.04812 L -0.37413 -0.2789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-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14666E-6 L 0.29132 -0.199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36711E-6 L 0.63785 -0.2516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Зима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388350" cy="3240087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0099"/>
                </a:solidFill>
              </a:rPr>
              <a:t>                      </a:t>
            </a:r>
            <a:r>
              <a:rPr lang="ru-RU" b="1" dirty="0" smtClean="0">
                <a:solidFill>
                  <a:srgbClr val="1D02BE"/>
                </a:solidFill>
              </a:rPr>
              <a:t>_______  лес.</a:t>
            </a:r>
            <a:br>
              <a:rPr lang="ru-RU" b="1" dirty="0" smtClean="0">
                <a:solidFill>
                  <a:srgbClr val="1D02BE"/>
                </a:solidFill>
              </a:rPr>
            </a:br>
            <a:r>
              <a:rPr lang="ru-RU" b="1" dirty="0" smtClean="0">
                <a:solidFill>
                  <a:srgbClr val="1D02BE"/>
                </a:solidFill>
              </a:rPr>
              <a:t>   _____  снег  укрыл   землю   ____  одеялом.  Деревья  надели   _____  шапки. В  воздухе кружатся   _____ пушинки. Мы  любуемся  ________  лесом.</a:t>
            </a:r>
            <a:endParaRPr lang="ru-RU" dirty="0" smtClean="0">
              <a:solidFill>
                <a:srgbClr val="1D02B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6350"/>
            <a:ext cx="8242300" cy="1498600"/>
          </a:xfrm>
        </p:spPr>
      </p:pic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7200" smtClean="0"/>
              <a:t> Узнали…</a:t>
            </a:r>
          </a:p>
          <a:p>
            <a:pPr>
              <a:buFont typeface="Wingdings" pitchFamily="2" charset="2"/>
              <a:buChar char="q"/>
            </a:pPr>
            <a:r>
              <a:rPr lang="ru-RU" sz="7200" smtClean="0"/>
              <a:t> Учились…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08314e98c713a5c0172e97d4ddd33db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1950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75" y="798513"/>
            <a:ext cx="4645025" cy="1189037"/>
          </a:xfrm>
          <a:prstGeom prst="rect">
            <a:avLst/>
          </a:prstGeom>
          <a:noFill/>
        </p:spPr>
      </p:pic>
      <p:pic>
        <p:nvPicPr>
          <p:cNvPr id="29699" name="Рисунок 3" descr="129к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3357563"/>
            <a:ext cx="19018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0.07678 L 0.425 0.42299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Картинка 43 из 133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620713"/>
            <a:ext cx="554355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6084888" y="1341438"/>
            <a:ext cx="26638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Тетрадь с наклоном положу.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Ручку правильно держу.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Сяду прямо, не согнусь!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За работу я возьмусь!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6" descr="golub1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AutoShape 19"/>
          <p:cNvSpPr>
            <a:spLocks noChangeArrowheads="1"/>
          </p:cNvSpPr>
          <p:nvPr/>
        </p:nvSpPr>
        <p:spPr bwMode="auto">
          <a:xfrm>
            <a:off x="1403350" y="5157788"/>
            <a:ext cx="3816350" cy="1557337"/>
          </a:xfrm>
          <a:prstGeom prst="cloudCallout">
            <a:avLst>
              <a:gd name="adj1" fmla="val -18259"/>
              <a:gd name="adj2" fmla="val 4622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15363" name="AutoShape 20"/>
          <p:cNvSpPr>
            <a:spLocks noChangeArrowheads="1"/>
          </p:cNvSpPr>
          <p:nvPr/>
        </p:nvSpPr>
        <p:spPr bwMode="auto">
          <a:xfrm>
            <a:off x="4643438" y="5661025"/>
            <a:ext cx="2736850" cy="1196975"/>
          </a:xfrm>
          <a:prstGeom prst="cloudCallout">
            <a:avLst>
              <a:gd name="adj1" fmla="val -61023"/>
              <a:gd name="adj2" fmla="val 14986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15364" name="AutoShape 9"/>
          <p:cNvSpPr>
            <a:spLocks noChangeArrowheads="1"/>
          </p:cNvSpPr>
          <p:nvPr/>
        </p:nvSpPr>
        <p:spPr bwMode="auto">
          <a:xfrm>
            <a:off x="323850" y="188913"/>
            <a:ext cx="2087563" cy="6477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15365" name="AutoShape 10"/>
          <p:cNvSpPr>
            <a:spLocks noChangeArrowheads="1"/>
          </p:cNvSpPr>
          <p:nvPr/>
        </p:nvSpPr>
        <p:spPr bwMode="auto">
          <a:xfrm>
            <a:off x="2700338" y="620713"/>
            <a:ext cx="1582737" cy="431800"/>
          </a:xfrm>
          <a:prstGeom prst="cloudCallout">
            <a:avLst>
              <a:gd name="adj1" fmla="val -41773"/>
              <a:gd name="adj2" fmla="val 130148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15366" name="AutoShape 11"/>
          <p:cNvSpPr>
            <a:spLocks noChangeArrowheads="1"/>
          </p:cNvSpPr>
          <p:nvPr/>
        </p:nvSpPr>
        <p:spPr bwMode="auto">
          <a:xfrm>
            <a:off x="4932363" y="188913"/>
            <a:ext cx="1655762" cy="576262"/>
          </a:xfrm>
          <a:prstGeom prst="cloudCallout">
            <a:avLst>
              <a:gd name="adj1" fmla="val -68218"/>
              <a:gd name="adj2" fmla="val 84986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Calibri" pitchFamily="34" charset="0"/>
            </a:endParaRPr>
          </a:p>
        </p:txBody>
      </p:sp>
      <p:pic>
        <p:nvPicPr>
          <p:cNvPr id="41" name="Picture 40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1835150" y="1484313"/>
            <a:ext cx="5032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2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3708400" y="1628775"/>
            <a:ext cx="5032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3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5940425" y="620713"/>
            <a:ext cx="5032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45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539750" y="1196975"/>
            <a:ext cx="5032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46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2411413" y="2349500"/>
            <a:ext cx="5032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47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4284663" y="836613"/>
            <a:ext cx="5032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48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6227763" y="3716338"/>
            <a:ext cx="5032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49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7308850" y="260350"/>
            <a:ext cx="5032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50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3203575" y="836613"/>
            <a:ext cx="5032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51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6300788" y="1628775"/>
            <a:ext cx="5032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2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8172450" y="0"/>
            <a:ext cx="5032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3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827088" y="0"/>
            <a:ext cx="5032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4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3708400" y="0"/>
            <a:ext cx="5032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55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5076825" y="1412875"/>
            <a:ext cx="5032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1" name="Picture 56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4932363" y="3644900"/>
            <a:ext cx="5032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2" name="Picture 57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7451725" y="2565400"/>
            <a:ext cx="5032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3" name="AutoShape 3"/>
          <p:cNvSpPr>
            <a:spLocks noChangeArrowheads="1"/>
          </p:cNvSpPr>
          <p:nvPr/>
        </p:nvSpPr>
        <p:spPr bwMode="auto">
          <a:xfrm rot="-513689">
            <a:off x="7705725" y="5705475"/>
            <a:ext cx="1438275" cy="1152525"/>
          </a:xfrm>
          <a:prstGeom prst="cloudCallout">
            <a:avLst>
              <a:gd name="adj1" fmla="val -115065"/>
              <a:gd name="adj2" fmla="val 40028"/>
            </a:avLst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15384" name="AutoShape 4"/>
          <p:cNvSpPr>
            <a:spLocks noChangeArrowheads="1"/>
          </p:cNvSpPr>
          <p:nvPr/>
        </p:nvSpPr>
        <p:spPr bwMode="auto">
          <a:xfrm rot="10800000">
            <a:off x="0" y="5876925"/>
            <a:ext cx="2124075" cy="792163"/>
          </a:xfrm>
          <a:prstGeom prst="cloudCallout">
            <a:avLst>
              <a:gd name="adj1" fmla="val -64278"/>
              <a:gd name="adj2" fmla="val 75046"/>
            </a:avLst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15385" name="AutoShape 5"/>
          <p:cNvSpPr>
            <a:spLocks noChangeArrowheads="1"/>
          </p:cNvSpPr>
          <p:nvPr/>
        </p:nvSpPr>
        <p:spPr bwMode="auto">
          <a:xfrm>
            <a:off x="1403350" y="5157788"/>
            <a:ext cx="3816350" cy="1557337"/>
          </a:xfrm>
          <a:prstGeom prst="cloudCallout">
            <a:avLst>
              <a:gd name="adj1" fmla="val -18259"/>
              <a:gd name="adj2" fmla="val 46227"/>
            </a:avLst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15386" name="AutoShape 6"/>
          <p:cNvSpPr>
            <a:spLocks noChangeArrowheads="1"/>
          </p:cNvSpPr>
          <p:nvPr/>
        </p:nvSpPr>
        <p:spPr bwMode="auto">
          <a:xfrm>
            <a:off x="4643438" y="5661025"/>
            <a:ext cx="2736850" cy="1196975"/>
          </a:xfrm>
          <a:prstGeom prst="cloudCallout">
            <a:avLst>
              <a:gd name="adj1" fmla="val -61023"/>
              <a:gd name="adj2" fmla="val 14986"/>
            </a:avLst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15387" name="AutoShape 7"/>
          <p:cNvSpPr>
            <a:spLocks noChangeArrowheads="1"/>
          </p:cNvSpPr>
          <p:nvPr/>
        </p:nvSpPr>
        <p:spPr bwMode="auto">
          <a:xfrm>
            <a:off x="323850" y="188913"/>
            <a:ext cx="2087563" cy="6477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15388" name="AutoShape 8"/>
          <p:cNvSpPr>
            <a:spLocks noChangeArrowheads="1"/>
          </p:cNvSpPr>
          <p:nvPr/>
        </p:nvSpPr>
        <p:spPr bwMode="auto">
          <a:xfrm>
            <a:off x="2700338" y="620713"/>
            <a:ext cx="1582737" cy="431800"/>
          </a:xfrm>
          <a:prstGeom prst="cloudCallout">
            <a:avLst>
              <a:gd name="adj1" fmla="val -41773"/>
              <a:gd name="adj2" fmla="val 130148"/>
            </a:avLst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1600">
              <a:latin typeface="Calibri" pitchFamily="34" charset="0"/>
            </a:endParaRPr>
          </a:p>
        </p:txBody>
      </p:sp>
      <p:sp>
        <p:nvSpPr>
          <p:cNvPr id="15389" name="AutoShape 9"/>
          <p:cNvSpPr>
            <a:spLocks noChangeArrowheads="1"/>
          </p:cNvSpPr>
          <p:nvPr/>
        </p:nvSpPr>
        <p:spPr bwMode="auto">
          <a:xfrm>
            <a:off x="4932363" y="188913"/>
            <a:ext cx="1655762" cy="576262"/>
          </a:xfrm>
          <a:prstGeom prst="cloudCallout">
            <a:avLst>
              <a:gd name="adj1" fmla="val -68218"/>
              <a:gd name="adj2" fmla="val 84986"/>
            </a:avLst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Calibri" pitchFamily="34" charset="0"/>
            </a:endParaRPr>
          </a:p>
        </p:txBody>
      </p:sp>
      <p:pic>
        <p:nvPicPr>
          <p:cNvPr id="5130" name="Picture 10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1835150" y="1484313"/>
            <a:ext cx="5032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3708400" y="1628775"/>
            <a:ext cx="5032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5940425" y="620713"/>
            <a:ext cx="5032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3" name="Picture 13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539750" y="1196975"/>
            <a:ext cx="5032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4" name="Picture 14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2411413" y="2349500"/>
            <a:ext cx="5032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5" name="Picture 15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4284663" y="836613"/>
            <a:ext cx="5032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6" name="Picture 16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6227763" y="3716338"/>
            <a:ext cx="5032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7" name="Picture 17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7308850" y="260350"/>
            <a:ext cx="5032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18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3059113" y="1052513"/>
            <a:ext cx="5032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19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6300788" y="1628775"/>
            <a:ext cx="5032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20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8172450" y="0"/>
            <a:ext cx="5032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1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827088" y="0"/>
            <a:ext cx="5032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22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3708400" y="0"/>
            <a:ext cx="5032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3" name="Picture 23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5076825" y="1412875"/>
            <a:ext cx="5032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4" name="Picture 24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4932363" y="3644900"/>
            <a:ext cx="5032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5" name="Picture 25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7451725" y="2565400"/>
            <a:ext cx="5032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06" name="Text Box 26"/>
          <p:cNvSpPr txBox="1">
            <a:spLocks noChangeArrowheads="1"/>
          </p:cNvSpPr>
          <p:nvPr/>
        </p:nvSpPr>
        <p:spPr bwMode="auto">
          <a:xfrm>
            <a:off x="2916238" y="1628775"/>
            <a:ext cx="46085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3333FF"/>
                </a:solidFill>
                <a:latin typeface="Calibri" pitchFamily="34" charset="0"/>
              </a:rPr>
              <a:t>       7   февраля.</a:t>
            </a:r>
          </a:p>
          <a:p>
            <a:r>
              <a:rPr lang="ru-RU" sz="3600">
                <a:solidFill>
                  <a:srgbClr val="3333FF"/>
                </a:solidFill>
                <a:latin typeface="Calibri" pitchFamily="34" charset="0"/>
              </a:rPr>
              <a:t>Классная  работа.</a:t>
            </a:r>
          </a:p>
        </p:txBody>
      </p:sp>
      <p:pic>
        <p:nvPicPr>
          <p:cNvPr id="15407" name="Picture 27" descr="elky0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773238"/>
            <a:ext cx="3836988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8" name="Picture 28" descr="elky0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2950" y="3789363"/>
            <a:ext cx="227965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9" name="Picture 29" descr="elky04">
            <a:hlinkClick r:id="rId4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4888" y="3860800"/>
            <a:ext cx="1989137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0" name="Picture 30" descr="elky04">
            <a:hlinkClick r:id="rId4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4300" y="3141663"/>
            <a:ext cx="1296988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1" name="Picture 31" descr="elky04">
            <a:hlinkClick r:id="rId4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3573463"/>
            <a:ext cx="8572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5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xit" presetSubtype="4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2" presetClass="exit" presetSubtype="4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2" presetClass="exit" presetSubtype="4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2" presetClass="exit" presetSubtype="4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2" presetClass="exit" presetSubtype="4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2" presetClass="exit" presetSubtype="4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2" presetClass="exit" presetSubtype="4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2" presetClass="exit" presetSubtype="4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-304800"/>
            <a:ext cx="8242300" cy="2114550"/>
          </a:xfrm>
        </p:spPr>
      </p:pic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pPr>
              <a:buFont typeface="Arial" charset="0"/>
              <a:buNone/>
            </a:pPr>
            <a:r>
              <a:rPr lang="ru-RU" sz="5400" smtClean="0"/>
              <a:t>       У    П    Е     С      Г     Х    </a:t>
            </a:r>
          </a:p>
        </p:txBody>
      </p:sp>
      <p:pic>
        <p:nvPicPr>
          <p:cNvPr id="16387" name="Picture 3" descr="C:\Documents and Settings\Оля\Рабочий стол\Clipart_1\картинки1\Гифы\руки2.files\hands2.files\h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1038" y="4221163"/>
            <a:ext cx="2112962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0363" y="1358900"/>
            <a:ext cx="2932113" cy="11398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16" y="1571612"/>
            <a:ext cx="305410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зелёный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1571612"/>
            <a:ext cx="361060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солнышко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0175" y="2214554"/>
            <a:ext cx="340830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красивые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10637" y="2214554"/>
            <a:ext cx="214449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яркое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68091" y="2214554"/>
            <a:ext cx="244958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тонкая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2857496"/>
            <a:ext cx="325121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кузнечик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10703" y="2857496"/>
            <a:ext cx="325685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травинка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pic>
        <p:nvPicPr>
          <p:cNvPr id="15" name="Прямоугольник 1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1238" y="1554163"/>
            <a:ext cx="939800" cy="933450"/>
          </a:xfrm>
          <a:prstGeom prst="rect">
            <a:avLst/>
          </a:prstGeom>
          <a:noFill/>
        </p:spPr>
      </p:pic>
      <p:pic>
        <p:nvPicPr>
          <p:cNvPr id="16" name="Прямоугольник 1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9425" y="1554163"/>
            <a:ext cx="938213" cy="933450"/>
          </a:xfrm>
          <a:prstGeom prst="rect">
            <a:avLst/>
          </a:prstGeom>
          <a:noFill/>
        </p:spPr>
      </p:pic>
      <p:pic>
        <p:nvPicPr>
          <p:cNvPr id="17" name="Прямоугольник 1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85188" y="1554163"/>
            <a:ext cx="939800" cy="933450"/>
          </a:xfrm>
          <a:prstGeom prst="rect">
            <a:avLst/>
          </a:prstGeom>
          <a:noFill/>
        </p:spPr>
      </p:pic>
      <p:pic>
        <p:nvPicPr>
          <p:cNvPr id="18" name="Прямоугольник 17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98788" y="2193925"/>
            <a:ext cx="939800" cy="939800"/>
          </a:xfrm>
          <a:prstGeom prst="rect">
            <a:avLst/>
          </a:prstGeom>
          <a:noFill/>
        </p:spPr>
      </p:pic>
      <p:pic>
        <p:nvPicPr>
          <p:cNvPr id="19" name="Прямоугольник 18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4788" y="2193925"/>
            <a:ext cx="939800" cy="939800"/>
          </a:xfrm>
          <a:prstGeom prst="rect">
            <a:avLst/>
          </a:prstGeom>
          <a:noFill/>
        </p:spPr>
      </p:pic>
      <p:pic>
        <p:nvPicPr>
          <p:cNvPr id="20" name="Прямоугольник 19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31150" y="2193925"/>
            <a:ext cx="938213" cy="939800"/>
          </a:xfrm>
          <a:prstGeom prst="rect">
            <a:avLst/>
          </a:prstGeom>
          <a:noFill/>
        </p:spPr>
      </p:pic>
      <p:pic>
        <p:nvPicPr>
          <p:cNvPr id="21" name="Прямоугольник 20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98850" y="2840038"/>
            <a:ext cx="939800" cy="933450"/>
          </a:xfrm>
          <a:prstGeom prst="rect">
            <a:avLst/>
          </a:prstGeom>
          <a:noFill/>
        </p:spPr>
      </p:pic>
      <p:pic>
        <p:nvPicPr>
          <p:cNvPr id="22" name="Прямоугольник 21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00" y="2840038"/>
            <a:ext cx="944563" cy="93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10296 -0.0486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-2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8064E-6 L -0.03941 -0.02591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-13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8064E-6 L -0.41111 0.0999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" y="5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57466 0.066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" y="3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0.35868 -0.0486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-24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0.57743 -0.0268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" y="-1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0.26371 0.0678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34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01077 0.1937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97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868 -0.04861 L 0.35868 0.1615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743 -0.02685 L 0.57743 -0.1423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371 0.06782 L 0.26371 -0.02685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" y="658813"/>
            <a:ext cx="2779713" cy="1150937"/>
          </a:xfrm>
          <a:prstGeom prst="rect">
            <a:avLst/>
          </a:prstGeom>
          <a:noFill/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7263" y="585788"/>
            <a:ext cx="3846512" cy="1150937"/>
          </a:xfrm>
          <a:prstGeom prst="rect">
            <a:avLst/>
          </a:prstGeom>
          <a:noFill/>
        </p:spPr>
      </p:pic>
      <p:sp>
        <p:nvSpPr>
          <p:cNvPr id="7" name="Развернутая стрелка 6"/>
          <p:cNvSpPr/>
          <p:nvPr/>
        </p:nvSpPr>
        <p:spPr>
          <a:xfrm>
            <a:off x="2571750" y="571500"/>
            <a:ext cx="3429000" cy="500063"/>
          </a:xfrm>
          <a:prstGeom prst="utur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63" y="2157413"/>
            <a:ext cx="4040187" cy="1152525"/>
          </a:xfrm>
          <a:prstGeom prst="rect">
            <a:avLst/>
          </a:prstGeom>
          <a:noFill/>
        </p:spPr>
      </p:pic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1938" y="3870325"/>
            <a:ext cx="3694112" cy="1152525"/>
          </a:xfrm>
          <a:prstGeom prst="rect">
            <a:avLst/>
          </a:prstGeom>
          <a:noFill/>
        </p:spPr>
      </p:pic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1938" y="5443538"/>
            <a:ext cx="3700462" cy="1152525"/>
          </a:xfrm>
          <a:prstGeom prst="rect">
            <a:avLst/>
          </a:prstGeom>
          <a:noFill/>
        </p:spPr>
      </p:pic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60975" y="2157413"/>
            <a:ext cx="2706688" cy="1152525"/>
          </a:xfrm>
          <a:prstGeom prst="rect">
            <a:avLst/>
          </a:prstGeom>
          <a:noFill/>
        </p:spPr>
      </p:pic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87950" y="5443538"/>
            <a:ext cx="2974975" cy="1152525"/>
          </a:xfrm>
          <a:prstGeom prst="rect">
            <a:avLst/>
          </a:prstGeom>
          <a:noFill/>
        </p:spPr>
      </p:pic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06963" y="3870325"/>
            <a:ext cx="3530600" cy="1152525"/>
          </a:xfrm>
          <a:prstGeom prst="rect">
            <a:avLst/>
          </a:prstGeom>
          <a:noFill/>
        </p:spPr>
      </p:pic>
      <p:sp>
        <p:nvSpPr>
          <p:cNvPr id="15" name="Развернутая стрелка 14"/>
          <p:cNvSpPr/>
          <p:nvPr/>
        </p:nvSpPr>
        <p:spPr>
          <a:xfrm>
            <a:off x="2643188" y="2143125"/>
            <a:ext cx="3429000" cy="500063"/>
          </a:xfrm>
          <a:prstGeom prst="utur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Развернутая стрелка 15"/>
          <p:cNvSpPr/>
          <p:nvPr/>
        </p:nvSpPr>
        <p:spPr>
          <a:xfrm>
            <a:off x="2643188" y="3857625"/>
            <a:ext cx="3429000" cy="500063"/>
          </a:xfrm>
          <a:prstGeom prst="utur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Развернутая стрелка 16"/>
          <p:cNvSpPr/>
          <p:nvPr/>
        </p:nvSpPr>
        <p:spPr>
          <a:xfrm>
            <a:off x="2643188" y="5429250"/>
            <a:ext cx="3429000" cy="500063"/>
          </a:xfrm>
          <a:prstGeom prst="utur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9000" y="0"/>
            <a:ext cx="171926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atin typeface="+mj-lt"/>
              </a:rPr>
              <a:t>какие?</a:t>
            </a:r>
            <a:endParaRPr lang="ru-RU" sz="4000" b="1" i="1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0438" y="1571625"/>
            <a:ext cx="170021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atin typeface="+mj-lt"/>
              </a:rPr>
              <a:t>какое?</a:t>
            </a:r>
            <a:endParaRPr lang="ru-RU" sz="4000" b="1" i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00438" y="3286125"/>
            <a:ext cx="17272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atin typeface="+mj-lt"/>
              </a:rPr>
              <a:t>какой?</a:t>
            </a:r>
            <a:endParaRPr lang="ru-RU" sz="4000" b="1" i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29000" y="4857750"/>
            <a:ext cx="17081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atin typeface="+mj-lt"/>
              </a:rPr>
              <a:t>какая?</a:t>
            </a:r>
            <a:endParaRPr lang="ru-RU" sz="4000" b="1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17" grpId="0" animBg="1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143116"/>
            <a:ext cx="226876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какой?</a:t>
            </a:r>
            <a:endParaRPr lang="ru-RU" sz="5400" b="1" dirty="0">
              <a:ln>
                <a:solidFill>
                  <a:schemeClr val="tx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2928934"/>
            <a:ext cx="220130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какая?</a:t>
            </a:r>
            <a:endParaRPr lang="ru-RU" sz="5400" b="1" dirty="0">
              <a:ln>
                <a:solidFill>
                  <a:schemeClr val="tx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388" y="2928934"/>
            <a:ext cx="225658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какие?</a:t>
            </a:r>
            <a:endParaRPr lang="ru-RU" sz="5400" b="1" dirty="0">
              <a:ln>
                <a:solidFill>
                  <a:schemeClr val="tx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2143116"/>
            <a:ext cx="223189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какое?</a:t>
            </a:r>
            <a:endParaRPr lang="ru-RU" sz="5400" b="1" dirty="0">
              <a:ln>
                <a:solidFill>
                  <a:schemeClr val="tx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2643182"/>
            <a:ext cx="7965001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называет признаки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14356"/>
            <a:ext cx="9144000" cy="485778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92507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</a:t>
            </a: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мя прилагательное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4653 " pathEditMode="relative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4653 " pathEditMode="relative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4653 " pathEditMode="relative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4653 " pathEditMode="relative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49238"/>
            <a:ext cx="4762500" cy="2779712"/>
          </a:xfrm>
          <a:prstGeom prst="rect">
            <a:avLst/>
          </a:prstGeom>
          <a:noFill/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6475" y="1420813"/>
            <a:ext cx="4071938" cy="2608262"/>
          </a:xfrm>
          <a:prstGeom prst="rect">
            <a:avLst/>
          </a:prstGeom>
          <a:noFill/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1075" y="2279650"/>
            <a:ext cx="5145088" cy="260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143116"/>
            <a:ext cx="226876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какой?</a:t>
            </a:r>
            <a:endParaRPr lang="ru-RU" sz="5400" b="1" dirty="0">
              <a:ln>
                <a:solidFill>
                  <a:schemeClr val="tx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2928934"/>
            <a:ext cx="220130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какая?</a:t>
            </a:r>
            <a:endParaRPr lang="ru-RU" sz="5400" b="1" dirty="0">
              <a:ln>
                <a:solidFill>
                  <a:schemeClr val="tx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388" y="2928934"/>
            <a:ext cx="225658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какие?</a:t>
            </a:r>
            <a:endParaRPr lang="ru-RU" sz="5400" b="1" dirty="0">
              <a:ln>
                <a:solidFill>
                  <a:schemeClr val="tx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2143116"/>
            <a:ext cx="223189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какое?</a:t>
            </a:r>
            <a:endParaRPr lang="ru-RU" sz="5400" b="1" dirty="0">
              <a:ln>
                <a:solidFill>
                  <a:schemeClr val="tx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2643182"/>
            <a:ext cx="7965001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называет признаки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14356"/>
            <a:ext cx="9144000" cy="485778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92507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</a:t>
            </a: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мя прилагательное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4653 " pathEditMode="relative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4653 " pathEditMode="relative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4653 " pathEditMode="relative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4653 " pathEditMode="relative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91</Words>
  <Application>Microsoft Office PowerPoint</Application>
  <PresentationFormat>Экран (4:3)</PresentationFormat>
  <Paragraphs>31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Calibri</vt:lpstr>
      <vt:lpstr>Arial</vt:lpstr>
      <vt:lpstr>Times New Roman</vt:lpstr>
      <vt:lpstr>Wingdings</vt:lpstr>
      <vt:lpstr>Тема Office</vt:lpstr>
      <vt:lpstr>Звенит звонок весёлый. Зовёт он на урок. Давайте приступим  скорее к работе. Пусть  интересным  будет урок!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                     _______  лес.    _____  снег  укрыл   землю   ____  одеялом.  Деревья  надели   _____  шапки. В  воздухе кружатся   _____ пушинки. Мы  любуемся  ________  лесом.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Звенит звонок весёлый. Зовёт он на урок. Давайте приступим  скорее к работе. Пусть  интересным  будет урок!</dc:title>
  <dc:creator>OLGA</dc:creator>
  <cp:lastModifiedBy>User</cp:lastModifiedBy>
  <cp:revision>35</cp:revision>
  <dcterms:created xsi:type="dcterms:W3CDTF">2012-02-01T15:38:26Z</dcterms:created>
  <dcterms:modified xsi:type="dcterms:W3CDTF">2012-12-09T14:08:08Z</dcterms:modified>
</cp:coreProperties>
</file>