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9" r:id="rId2"/>
    <p:sldId id="270" r:id="rId3"/>
    <p:sldId id="256" r:id="rId4"/>
    <p:sldId id="257" r:id="rId5"/>
    <p:sldId id="271" r:id="rId6"/>
    <p:sldId id="272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1" autoAdjust="0"/>
    <p:restoredTop sz="94676" autoAdjust="0"/>
  </p:normalViewPr>
  <p:slideViewPr>
    <p:cSldViewPr>
      <p:cViewPr varScale="1">
        <p:scale>
          <a:sx n="78" d="100"/>
          <a:sy n="78" d="100"/>
        </p:scale>
        <p:origin x="-6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E436-5D9A-4468-B834-39814A22546B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552C7-E70B-4FD2-B6CA-0FE71B78C7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7824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E436-5D9A-4468-B834-39814A22546B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552C7-E70B-4FD2-B6CA-0FE71B78C7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74449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E436-5D9A-4468-B834-39814A22546B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552C7-E70B-4FD2-B6CA-0FE71B78C7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883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E436-5D9A-4468-B834-39814A22546B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552C7-E70B-4FD2-B6CA-0FE71B78C7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73341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E436-5D9A-4468-B834-39814A22546B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552C7-E70B-4FD2-B6CA-0FE71B78C7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1822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E436-5D9A-4468-B834-39814A22546B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552C7-E70B-4FD2-B6CA-0FE71B78C7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3406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E436-5D9A-4468-B834-39814A22546B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552C7-E70B-4FD2-B6CA-0FE71B78C7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78178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E436-5D9A-4468-B834-39814A22546B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552C7-E70B-4FD2-B6CA-0FE71B78C7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6239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E436-5D9A-4468-B834-39814A22546B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552C7-E70B-4FD2-B6CA-0FE71B78C7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16907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E436-5D9A-4468-B834-39814A22546B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552C7-E70B-4FD2-B6CA-0FE71B78C7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7206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E436-5D9A-4468-B834-39814A22546B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552C7-E70B-4FD2-B6CA-0FE71B78C7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7848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9E436-5D9A-4468-B834-39814A22546B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552C7-E70B-4FD2-B6CA-0FE71B78C7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4948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V="1">
            <a:off x="899592" y="745827"/>
            <a:ext cx="770485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Фестиваль педагогических идей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«Открытый урок»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Раздел: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«Преподавание иностранных языков»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Идентификационный номер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254-552-961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Учитель: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Ли Анжела Александровна, высшая категория, Отличник Народного Образования РУ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 Место работы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 Государственное Бюджетное Образовательное Учреждение Средняя общеобразовательная школа №731, г. Москва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Должность: учитель английского и немецкого языков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Класс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УМК М.З.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Биболетова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Н.Н.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Трубанева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Enjoy English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7 класс,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Unit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4,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Lesson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95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“The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Olympic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Games”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5737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G:\школа анимашки\комп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29867"/>
            <a:ext cx="3351528" cy="2691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G:\школа анимашки\нота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31439" y="3284984"/>
            <a:ext cx="8191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ea typeface="Calibri"/>
                <a:cs typeface="Times New Roman"/>
              </a:rPr>
              <a:t>V</a:t>
            </a:r>
            <a:r>
              <a:rPr lang="ru-RU" sz="3200" b="1" dirty="0" smtClean="0">
                <a:ea typeface="Calibri"/>
                <a:cs typeface="Times New Roman"/>
              </a:rPr>
              <a:t>. Формирование навыков чтения и </a:t>
            </a:r>
            <a:r>
              <a:rPr lang="ru-RU" sz="3200" b="1" dirty="0" err="1" smtClean="0">
                <a:ea typeface="Calibri"/>
                <a:cs typeface="Times New Roman"/>
              </a:rPr>
              <a:t>аудирования</a:t>
            </a:r>
            <a:r>
              <a:rPr lang="ru-RU" sz="3200" b="1" dirty="0" smtClean="0">
                <a:ea typeface="Calibri"/>
                <a:cs typeface="Times New Roman"/>
              </a:rPr>
              <a:t> по теме «Олимпийские игры»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529868"/>
            <a:ext cx="3826768" cy="45962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200" b="1" dirty="0" smtClean="0">
                <a:solidFill>
                  <a:srgbClr val="C00000"/>
                </a:solidFill>
              </a:rPr>
              <a:t>Компьютерное оборудование, ТСО, используемое на данном этапе</a:t>
            </a:r>
            <a:endParaRPr lang="ru-RU" sz="2200" b="1" dirty="0" smtClean="0"/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 smtClean="0"/>
              <a:t>Компьютер</a:t>
            </a:r>
            <a:r>
              <a:rPr lang="ru-RU" b="1" dirty="0"/>
              <a:t>, интерактивная доска, </a:t>
            </a:r>
            <a:r>
              <a:rPr lang="ru-RU" b="1" dirty="0" err="1"/>
              <a:t>видеоприложение</a:t>
            </a:r>
            <a:r>
              <a:rPr lang="ru-RU" b="1" dirty="0"/>
              <a:t> к тексту для </a:t>
            </a:r>
            <a:r>
              <a:rPr lang="ru-RU" b="1" dirty="0" err="1"/>
              <a:t>аудирования</a:t>
            </a: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28800"/>
            <a:ext cx="4038600" cy="4497363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1. Снятие фонетических трудностей. Чтение названий и дат изолированно за П </a:t>
            </a:r>
          </a:p>
          <a:p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Чтение У про се6я упр. 63 стр.114 и ответы вслух на вопросы.</a:t>
            </a:r>
          </a:p>
          <a:p>
            <a:r>
              <a:rPr lang="ru-RU" sz="2400" dirty="0">
                <a:solidFill>
                  <a:srgbClr val="00B050"/>
                </a:solidFill>
              </a:rPr>
              <a:t>2. </a:t>
            </a:r>
            <a:r>
              <a:rPr lang="ru-RU" sz="2400" dirty="0" err="1">
                <a:solidFill>
                  <a:srgbClr val="00B050"/>
                </a:solidFill>
              </a:rPr>
              <a:t>Аудирование</a:t>
            </a:r>
            <a:r>
              <a:rPr lang="ru-RU" sz="2400" dirty="0">
                <a:solidFill>
                  <a:srgbClr val="00B050"/>
                </a:solidFill>
              </a:rPr>
              <a:t> текста с </a:t>
            </a:r>
            <a:r>
              <a:rPr lang="ru-RU" sz="2400" dirty="0" err="1" smtClean="0">
                <a:solidFill>
                  <a:srgbClr val="00B050"/>
                </a:solidFill>
              </a:rPr>
              <a:t>видеоприложением</a:t>
            </a:r>
            <a:r>
              <a:rPr lang="ru-RU" dirty="0" smtClean="0">
                <a:solidFill>
                  <a:srgbClr val="00B050"/>
                </a:solidFill>
              </a:rPr>
              <a:t>. (</a:t>
            </a:r>
            <a:r>
              <a:rPr lang="ru-RU" sz="2200" dirty="0" smtClean="0">
                <a:solidFill>
                  <a:srgbClr val="00B050"/>
                </a:solidFill>
              </a:rPr>
              <a:t>приложение №4)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sz="2400" i="1" dirty="0">
                <a:solidFill>
                  <a:srgbClr val="1F497D"/>
                </a:solidFill>
              </a:rPr>
              <a:t>Время выполнения – </a:t>
            </a:r>
            <a:r>
              <a:rPr lang="ru-RU" sz="2400" i="1" dirty="0" smtClean="0">
                <a:solidFill>
                  <a:srgbClr val="1F497D"/>
                </a:solidFill>
              </a:rPr>
              <a:t>3 мин</a:t>
            </a:r>
          </a:p>
          <a:p>
            <a:pPr marL="0" lvl="0" indent="0">
              <a:buNone/>
            </a:pPr>
            <a:r>
              <a:rPr lang="ru-RU" sz="2400" i="1" dirty="0">
                <a:solidFill>
                  <a:srgbClr val="00B050"/>
                </a:solidFill>
              </a:rPr>
              <a:t>Время выполнения – </a:t>
            </a:r>
            <a:r>
              <a:rPr lang="ru-RU" sz="2400" i="1" dirty="0" smtClean="0">
                <a:solidFill>
                  <a:srgbClr val="00B050"/>
                </a:solidFill>
              </a:rPr>
              <a:t>2 </a:t>
            </a:r>
            <a:r>
              <a:rPr lang="ru-RU" sz="2400" i="1" dirty="0">
                <a:solidFill>
                  <a:srgbClr val="00B050"/>
                </a:solidFill>
              </a:rPr>
              <a:t>мин</a:t>
            </a:r>
            <a:endParaRPr lang="ru-RU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02612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G:\школа анимашки\спортсмен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989793"/>
            <a:ext cx="3073524" cy="2746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467544" y="260649"/>
            <a:ext cx="7772400" cy="1008112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VI. 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Физкультминутка </a:t>
            </a: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971600" y="1196752"/>
            <a:ext cx="6800800" cy="4442048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Let’s have a rest!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Put your hand in,</a:t>
            </a:r>
          </a:p>
          <a:p>
            <a:pPr lvl="0" algn="l"/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Put your hand out.</a:t>
            </a:r>
          </a:p>
          <a:p>
            <a:pPr lvl="0" algn="l"/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In, out, in, out,</a:t>
            </a:r>
          </a:p>
          <a:p>
            <a:pPr lvl="0" algn="l"/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Turn around.</a:t>
            </a:r>
          </a:p>
          <a:p>
            <a:pPr lvl="0" algn="l"/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 the hockey –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poockey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turn around.</a:t>
            </a:r>
          </a:p>
          <a:p>
            <a:pPr lvl="0" algn="l"/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That’s what it all about</a:t>
            </a:r>
            <a:r>
              <a:rPr lang="en-US" sz="2000" b="1" dirty="0" smtClean="0">
                <a:solidFill>
                  <a:prstClr val="black">
                    <a:tint val="75000"/>
                  </a:prst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Times New Roman" pitchFamily="18" charset="0"/>
                <a:cs typeface="Times New Roman" pitchFamily="18" charset="0"/>
              </a:rPr>
              <a:t>(twice)</a:t>
            </a:r>
          </a:p>
          <a:p>
            <a:pPr lvl="0" algn="l"/>
            <a:endParaRPr lang="en-US" sz="2000" dirty="0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/>
            <a:endParaRPr lang="en-US" sz="2000" dirty="0" smtClean="0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/>
            <a:endParaRPr lang="en-US" sz="2000" dirty="0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/>
            <a:endParaRPr lang="en-US" sz="2000" dirty="0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/>
            <a:r>
              <a:rPr lang="ru-RU" sz="2400" i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Время выполнения – </a:t>
            </a:r>
            <a:r>
              <a:rPr lang="en-US" sz="2400" i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1,</a:t>
            </a:r>
            <a:r>
              <a:rPr lang="ru-RU" sz="2400" i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2400" i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мин.</a:t>
            </a:r>
          </a:p>
          <a:p>
            <a:pPr lvl="0" algn="l"/>
            <a:endParaRPr lang="ru-RU" dirty="0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514878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G:\школа анимашки\книгаспером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8175" y="2708920"/>
            <a:ext cx="3240360" cy="303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1" dirty="0">
                <a:latin typeface="Times New Roman" pitchFamily="18" charset="0"/>
                <a:ea typeface="Calibri"/>
                <a:cs typeface="Times New Roman" pitchFamily="18" charset="0"/>
              </a:rPr>
              <a:t>VII</a:t>
            </a:r>
            <a:r>
              <a:rPr lang="ru-RU" sz="3200" b="1" i="1" dirty="0">
                <a:latin typeface="Times New Roman" pitchFamily="18" charset="0"/>
                <a:ea typeface="Calibri"/>
                <a:cs typeface="Times New Roman" pitchFamily="18" charset="0"/>
              </a:rPr>
              <a:t>. Введение страноведческой информации по теме «История Олимпийских игр»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Компьютерное оборудование, ТСО, используемое на данном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этапе</a:t>
            </a:r>
            <a:endParaRPr lang="en-US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endParaRPr 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Учебник 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Student’s Book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0" indent="450215" algn="just">
              <a:lnSpc>
                <a:spcPct val="150000"/>
              </a:lnSpc>
              <a:spcAft>
                <a:spcPts val="0"/>
              </a:spcAft>
              <a:tabLst>
                <a:tab pos="-180340" algn="l"/>
              </a:tabLst>
            </a:pP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1. Выполнение упр. 64 стр.114. (чтение теста У про себя).</a:t>
            </a:r>
          </a:p>
          <a:p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2. Чтение текста упр. 65 стр. 115 вслух У1, У2 … 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ru-RU" sz="2400" i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Время выполнения – </a:t>
            </a:r>
            <a:r>
              <a:rPr lang="en-US" sz="2400" i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1,</a:t>
            </a:r>
            <a:r>
              <a:rPr lang="ru-RU" sz="2400" i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5 мин.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700693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922114"/>
          </a:xfrm>
        </p:spPr>
        <p:txBody>
          <a:bodyPr>
            <a:norm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VIII.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Проверка понимания прочитанного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 descr="G:\спорт фото\олимп виды спорта в фото\флаг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534194" y="1556792"/>
            <a:ext cx="3996444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Объект 9"/>
          <p:cNvSpPr>
            <a:spLocks noGrp="1"/>
          </p:cNvSpPr>
          <p:nvPr>
            <p:ph sz="half" idx="2"/>
          </p:nvPr>
        </p:nvSpPr>
        <p:spPr>
          <a:xfrm>
            <a:off x="4644008" y="1844824"/>
            <a:ext cx="4038600" cy="4525963"/>
          </a:xfrm>
        </p:spPr>
        <p:txBody>
          <a:bodyPr/>
          <a:lstStyle/>
          <a:p>
            <a:endParaRPr lang="ru-RU" dirty="0" smtClean="0"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Упр.66 стр.115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ru-RU" sz="2200" i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Время выполнения – </a:t>
            </a:r>
            <a:r>
              <a:rPr lang="ru-RU" sz="2200" i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2200" i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мин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2563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G:\школа анимашки\компьютер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5656" y="5013176"/>
            <a:ext cx="1512168" cy="1327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4062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ru-RU" dirty="0" smtClean="0">
              <a:ea typeface="Calibri"/>
              <a:cs typeface="Times New Roman"/>
            </a:endParaRPr>
          </a:p>
          <a:p>
            <a:pPr marL="0" lvl="0" indent="0">
              <a:buNone/>
            </a:pP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Компьютерное оборудование, ТСО, используемое на данном этапе</a:t>
            </a:r>
            <a:endParaRPr lang="ru-RU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Компьютер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, интерактивная доска, задание </a:t>
            </a:r>
            <a:r>
              <a:rPr lang="en-US" b="1" dirty="0" err="1">
                <a:latin typeface="Times New Roman" pitchFamily="18" charset="0"/>
                <a:ea typeface="Calibri"/>
                <a:cs typeface="Times New Roman" pitchFamily="18" charset="0"/>
              </a:rPr>
              <a:t>JMatch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, презентация «Олимпийские игры»- кадры №3 -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6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см. Приложение№1 кадры №3-6; Приложение №5, №6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1" dirty="0">
                <a:latin typeface="Times New Roman" pitchFamily="18" charset="0"/>
                <a:ea typeface="Calibri"/>
                <a:cs typeface="Times New Roman" pitchFamily="18" charset="0"/>
              </a:rPr>
              <a:t>IX. </a:t>
            </a:r>
            <a:r>
              <a:rPr lang="ru-RU" sz="3200" b="1" i="1" dirty="0">
                <a:latin typeface="Times New Roman" pitchFamily="18" charset="0"/>
                <a:ea typeface="Calibri"/>
                <a:cs typeface="Times New Roman" pitchFamily="18" charset="0"/>
              </a:rPr>
              <a:t>Совершенствование лексических навыков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457200" indent="450215" algn="just">
              <a:lnSpc>
                <a:spcPct val="150000"/>
              </a:lnSpc>
              <a:spcAft>
                <a:spcPts val="0"/>
              </a:spcAft>
              <a:tabLst>
                <a:tab pos="-180340" algn="l"/>
              </a:tabLst>
            </a:pPr>
            <a:r>
              <a:rPr lang="en-US" dirty="0">
                <a:latin typeface="Times New Roman" pitchFamily="18" charset="0"/>
                <a:ea typeface="Calibri"/>
                <a:cs typeface="Times New Roman" pitchFamily="18" charset="0"/>
              </a:rPr>
              <a:t>1. Find the synonyms and words with opposite meaning! </a:t>
            </a:r>
            <a:r>
              <a:rPr lang="ru-RU" dirty="0">
                <a:latin typeface="Times New Roman" pitchFamily="18" charset="0"/>
                <a:ea typeface="Calibri"/>
                <a:cs typeface="Times New Roman" pitchFamily="18" charset="0"/>
              </a:rPr>
              <a:t>(задание </a:t>
            </a:r>
            <a:r>
              <a:rPr lang="en-US" dirty="0" err="1">
                <a:latin typeface="Times New Roman" pitchFamily="18" charset="0"/>
                <a:ea typeface="Calibri"/>
                <a:cs typeface="Times New Roman" pitchFamily="18" charset="0"/>
              </a:rPr>
              <a:t>JMatch</a:t>
            </a: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)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Время выполнения – 6 мин</a:t>
            </a:r>
          </a:p>
          <a:p>
            <a:pPr marL="457200" indent="450215" algn="just">
              <a:lnSpc>
                <a:spcPct val="150000"/>
              </a:lnSpc>
              <a:spcAft>
                <a:spcPts val="0"/>
              </a:spcAft>
              <a:tabLst>
                <a:tab pos="-180340" algn="l"/>
              </a:tabLst>
            </a:pPr>
            <a:endParaRPr lang="ru-RU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ea typeface="Calibri"/>
                <a:cs typeface="Times New Roman" pitchFamily="18" charset="0"/>
              </a:rPr>
              <a:t>2. Работа с презентацией «Олимпийские игры»- кадры №3 -</a:t>
            </a: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6</a:t>
            </a:r>
          </a:p>
          <a:p>
            <a:pPr marL="0" indent="0">
              <a:buNone/>
            </a:pPr>
            <a:endParaRPr lang="ru-RU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ru-RU" sz="2200" i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Время выполнения – </a:t>
            </a:r>
            <a:r>
              <a:rPr lang="ru-RU" sz="2200" i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3мин</a:t>
            </a:r>
            <a:endParaRPr lang="ru-RU" sz="2200" i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78003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 descr="G:\школа анимашки\пятер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1999" y="1560696"/>
            <a:ext cx="4230291" cy="4388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1" dirty="0">
                <a:latin typeface="Times New Roman" pitchFamily="18" charset="0"/>
                <a:ea typeface="Calibri"/>
                <a:cs typeface="Times New Roman" pitchFamily="18" charset="0"/>
              </a:rPr>
              <a:t>X</a:t>
            </a:r>
            <a:r>
              <a:rPr lang="ru-RU" sz="3200" b="1" i="1" dirty="0">
                <a:latin typeface="Times New Roman" pitchFamily="18" charset="0"/>
                <a:ea typeface="Calibri"/>
                <a:cs typeface="Times New Roman" pitchFamily="18" charset="0"/>
              </a:rPr>
              <a:t>. Подведение итогов. Выставление оценок.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4" name="Picture 8" descr="G:\школа анимашки\пьедестал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843087" y="3148806"/>
            <a:ext cx="12668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580112" y="3356993"/>
            <a:ext cx="1656184" cy="1800200"/>
          </a:xfrm>
        </p:spPr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endParaRPr lang="ru-RU" sz="1700" i="1" dirty="0" smtClean="0">
              <a:solidFill>
                <a:srgbClr val="1F497D"/>
              </a:solidFill>
            </a:endParaRPr>
          </a:p>
          <a:p>
            <a:pPr marL="0" lvl="0" indent="0">
              <a:buNone/>
            </a:pPr>
            <a:endParaRPr lang="ru-RU" sz="1700" i="1" dirty="0">
              <a:solidFill>
                <a:srgbClr val="1F497D"/>
              </a:solidFill>
            </a:endParaRPr>
          </a:p>
          <a:p>
            <a:pPr marL="0" lvl="0" indent="0">
              <a:buNone/>
            </a:pPr>
            <a:endParaRPr lang="ru-RU" sz="1700" i="1" dirty="0" smtClean="0">
              <a:solidFill>
                <a:srgbClr val="1F497D"/>
              </a:solidFill>
            </a:endParaRPr>
          </a:p>
          <a:p>
            <a:pPr marL="0" lvl="0" indent="0">
              <a:buNone/>
            </a:pPr>
            <a:endParaRPr lang="ru-RU" sz="1700" i="1" dirty="0">
              <a:solidFill>
                <a:srgbClr val="1F497D"/>
              </a:solidFill>
            </a:endParaRPr>
          </a:p>
          <a:p>
            <a:pPr marL="0" lvl="0" indent="0">
              <a:buNone/>
            </a:pPr>
            <a:endParaRPr lang="ru-RU" sz="1700" i="1" dirty="0" smtClean="0">
              <a:solidFill>
                <a:srgbClr val="1F497D"/>
              </a:solidFill>
            </a:endParaRPr>
          </a:p>
          <a:p>
            <a:pPr marL="0" lvl="0" indent="0">
              <a:buNone/>
            </a:pPr>
            <a:endParaRPr lang="ru-RU" sz="1700" i="1" dirty="0">
              <a:solidFill>
                <a:srgbClr val="1F497D"/>
              </a:solidFill>
            </a:endParaRPr>
          </a:p>
          <a:p>
            <a:pPr marL="0" lvl="0" indent="0">
              <a:buNone/>
            </a:pPr>
            <a:endParaRPr lang="ru-RU" sz="1700" i="1" dirty="0" smtClean="0">
              <a:solidFill>
                <a:srgbClr val="1F497D"/>
              </a:solidFill>
            </a:endParaRPr>
          </a:p>
          <a:p>
            <a:pPr marL="0" lvl="0" indent="0">
              <a:buNone/>
            </a:pPr>
            <a:endParaRPr lang="ru-RU" sz="1700" i="1" dirty="0">
              <a:solidFill>
                <a:srgbClr val="1F497D"/>
              </a:solidFill>
            </a:endParaRPr>
          </a:p>
          <a:p>
            <a:pPr marL="0" lvl="0" indent="0">
              <a:buNone/>
            </a:pPr>
            <a:endParaRPr lang="ru-RU" sz="1700" i="1" dirty="0" smtClean="0">
              <a:solidFill>
                <a:srgbClr val="1F497D"/>
              </a:solidFill>
            </a:endParaRPr>
          </a:p>
          <a:p>
            <a:pPr marL="0" lvl="0" indent="0">
              <a:buNone/>
            </a:pPr>
            <a:r>
              <a:rPr lang="ru-RU" sz="1700" i="1" dirty="0" smtClean="0">
                <a:solidFill>
                  <a:srgbClr val="1F497D"/>
                </a:solidFill>
              </a:rPr>
              <a:t>                           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868144" y="6093296"/>
            <a:ext cx="31584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Время выполнения – 1,5мин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56135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1" dirty="0">
                <a:latin typeface="Times New Roman" pitchFamily="18" charset="0"/>
                <a:ea typeface="Calibri"/>
                <a:cs typeface="Times New Roman" pitchFamily="18" charset="0"/>
              </a:rPr>
              <a:t>XI. </a:t>
            </a:r>
            <a:r>
              <a:rPr lang="ru-RU" sz="3200" b="1" i="1" dirty="0">
                <a:latin typeface="Times New Roman" pitchFamily="18" charset="0"/>
                <a:ea typeface="Calibri"/>
                <a:cs typeface="Times New Roman" pitchFamily="18" charset="0"/>
              </a:rPr>
              <a:t>Домашняя работа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5" name="Picture 5" descr="G:\школа анимашки\домзад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457200" y="2207355"/>
            <a:ext cx="4038600" cy="331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457200"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-180340" algn="l"/>
              </a:tabLst>
            </a:pPr>
            <a:endParaRPr lang="ru-RU" dirty="0">
              <a:ea typeface="Calibri"/>
              <a:cs typeface="Times New Roman"/>
            </a:endParaRPr>
          </a:p>
          <a:p>
            <a:pPr marL="457200"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-180340" algn="l"/>
              </a:tabLst>
            </a:pPr>
            <a:r>
              <a:rPr lang="ru-RU" b="1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Е</a:t>
            </a:r>
            <a:r>
              <a:rPr lang="en-US" b="1" i="1" dirty="0">
                <a:latin typeface="Times New Roman" pitchFamily="18" charset="0"/>
                <a:ea typeface="Calibri"/>
                <a:cs typeface="Times New Roman" pitchFamily="18" charset="0"/>
              </a:rPr>
              <a:t>x</a:t>
            </a:r>
            <a:r>
              <a:rPr lang="ru-RU" b="1" i="1" dirty="0">
                <a:latin typeface="Times New Roman" pitchFamily="18" charset="0"/>
                <a:ea typeface="Calibri"/>
                <a:cs typeface="Times New Roman" pitchFamily="18" charset="0"/>
              </a:rPr>
              <a:t>. 67, 68 –</a:t>
            </a:r>
            <a:r>
              <a:rPr lang="ru-RU" b="1" i="1" dirty="0" err="1">
                <a:latin typeface="Times New Roman" pitchFamily="18" charset="0"/>
                <a:ea typeface="Calibri"/>
                <a:cs typeface="Times New Roman" pitchFamily="18" charset="0"/>
              </a:rPr>
              <a:t>письм</a:t>
            </a:r>
            <a:r>
              <a:rPr lang="ru-RU" b="1" i="1" dirty="0">
                <a:latin typeface="Times New Roman" pitchFamily="18" charset="0"/>
                <a:ea typeface="Calibri"/>
                <a:cs typeface="Times New Roman" pitchFamily="18" charset="0"/>
              </a:rPr>
              <a:t>; </a:t>
            </a:r>
            <a:r>
              <a:rPr lang="ru-RU" b="1" i="1" dirty="0" err="1">
                <a:latin typeface="Times New Roman" pitchFamily="18" charset="0"/>
                <a:ea typeface="Calibri"/>
                <a:cs typeface="Times New Roman" pitchFamily="18" charset="0"/>
              </a:rPr>
              <a:t>выуч</a:t>
            </a:r>
            <a:r>
              <a:rPr lang="ru-RU" b="1" i="1" dirty="0">
                <a:latin typeface="Times New Roman" pitchFamily="18" charset="0"/>
                <a:ea typeface="Calibri"/>
                <a:cs typeface="Times New Roman" pitchFamily="18" charset="0"/>
              </a:rPr>
              <a:t>. слова</a:t>
            </a:r>
            <a:endParaRPr lang="ru-RU" sz="2400" b="1" i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457200" indent="450215" algn="just">
              <a:lnSpc>
                <a:spcPct val="150000"/>
              </a:lnSpc>
              <a:spcAft>
                <a:spcPts val="0"/>
              </a:spcAft>
              <a:tabLst>
                <a:tab pos="-180340" algn="l"/>
              </a:tabLst>
            </a:pPr>
            <a:r>
              <a:rPr lang="en-US" b="1" i="1" dirty="0">
                <a:latin typeface="Times New Roman" pitchFamily="18" charset="0"/>
                <a:ea typeface="Calibri"/>
                <a:cs typeface="Times New Roman" pitchFamily="18" charset="0"/>
              </a:rPr>
              <a:t>Ex</a:t>
            </a:r>
            <a:r>
              <a:rPr lang="ru-RU" b="1" i="1" dirty="0">
                <a:latin typeface="Times New Roman" pitchFamily="18" charset="0"/>
                <a:ea typeface="Calibri"/>
                <a:cs typeface="Times New Roman" pitchFamily="18" charset="0"/>
              </a:rPr>
              <a:t>.22, 23 стр.122</a:t>
            </a:r>
            <a:endParaRPr lang="ru-RU" sz="2400" b="1" i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b="1" i="1" dirty="0">
                <a:latin typeface="Times New Roman" pitchFamily="18" charset="0"/>
                <a:ea typeface="Calibri"/>
                <a:cs typeface="Times New Roman" pitchFamily="18" charset="0"/>
              </a:rPr>
              <a:t>Выполнить </a:t>
            </a:r>
            <a:r>
              <a:rPr lang="en-US" b="1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J</a:t>
            </a:r>
            <a:r>
              <a:rPr lang="ru-RU" b="1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С</a:t>
            </a:r>
            <a:r>
              <a:rPr lang="en-US" b="1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ross </a:t>
            </a:r>
            <a:r>
              <a:rPr lang="ru-RU" b="1" i="1" dirty="0">
                <a:latin typeface="Times New Roman" pitchFamily="18" charset="0"/>
                <a:ea typeface="Calibri"/>
                <a:cs typeface="Times New Roman" pitchFamily="18" charset="0"/>
              </a:rPr>
              <a:t>на </a:t>
            </a:r>
            <a:r>
              <a:rPr lang="ru-RU" b="1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курсе (</a:t>
            </a:r>
            <a:r>
              <a:rPr lang="ru-RU" sz="22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см. Приложение №7 на странице П в </a:t>
            </a:r>
            <a:r>
              <a:rPr lang="en-US" sz="22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“ </a:t>
            </a:r>
            <a:r>
              <a:rPr lang="ru-RU" sz="22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Школе информатизации</a:t>
            </a:r>
            <a:r>
              <a:rPr lang="en-US" sz="22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”</a:t>
            </a:r>
            <a:r>
              <a:rPr lang="ru-RU" sz="2200" b="1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</a:p>
          <a:p>
            <a:pPr marL="0" lvl="0" indent="0">
              <a:buNone/>
            </a:pPr>
            <a:endParaRPr lang="ru-RU" sz="1600" i="1" dirty="0" smtClean="0">
              <a:solidFill>
                <a:srgbClr val="1F497D"/>
              </a:solidFill>
            </a:endParaRPr>
          </a:p>
          <a:p>
            <a:pPr marL="0" lvl="0" indent="0">
              <a:buNone/>
            </a:pPr>
            <a:r>
              <a:rPr lang="ru-RU" sz="1600" i="1" dirty="0">
                <a:solidFill>
                  <a:srgbClr val="1F497D"/>
                </a:solidFill>
              </a:rPr>
              <a:t> </a:t>
            </a:r>
            <a:r>
              <a:rPr lang="ru-RU" sz="1600" i="1" dirty="0" smtClean="0">
                <a:solidFill>
                  <a:srgbClr val="1F497D"/>
                </a:solidFill>
              </a:rPr>
              <a:t>                               </a:t>
            </a:r>
            <a:r>
              <a:rPr lang="ru-RU" sz="1600" i="1" dirty="0">
                <a:solidFill>
                  <a:srgbClr val="1F497D"/>
                </a:solidFill>
              </a:rPr>
              <a:t>Время выполнения – </a:t>
            </a:r>
            <a:r>
              <a:rPr lang="ru-RU" sz="1600" i="1" dirty="0" smtClean="0">
                <a:solidFill>
                  <a:srgbClr val="1F497D"/>
                </a:solidFill>
              </a:rPr>
              <a:t>1мин</a:t>
            </a:r>
            <a:endParaRPr lang="ru-RU" sz="1600" i="1" dirty="0">
              <a:solidFill>
                <a:srgbClr val="1F497D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38109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IMAGES\спорт фото\олимп виды спорта в фото\сочи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692694"/>
            <a:ext cx="7128792" cy="5331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83568" y="836712"/>
            <a:ext cx="74888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План </a:t>
            </a: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урока</a:t>
            </a:r>
            <a:br>
              <a:rPr lang="ru-RU" sz="4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 по УМК М.З. </a:t>
            </a:r>
            <a:r>
              <a:rPr lang="ru-RU" sz="4000" b="1" i="1" dirty="0" err="1">
                <a:latin typeface="Times New Roman" pitchFamily="18" charset="0"/>
                <a:cs typeface="Times New Roman" pitchFamily="18" charset="0"/>
              </a:rPr>
              <a:t>Биболетова</a:t>
            </a: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, Н.Н. </a:t>
            </a:r>
            <a:r>
              <a:rPr lang="ru-RU" sz="4000" b="1" i="1" dirty="0" err="1">
                <a:latin typeface="Times New Roman" pitchFamily="18" charset="0"/>
                <a:cs typeface="Times New Roman" pitchFamily="18" charset="0"/>
              </a:rPr>
              <a:t>Трубанева</a:t>
            </a: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Enjoy English», 7 </a:t>
            </a: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класс, 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Unit4, Lesson95</a:t>
            </a:r>
            <a:br>
              <a:rPr lang="en-US" sz="4000" b="1" i="1" dirty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“The Olympic Games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”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5769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1512168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УМК М.З.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Биболетова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, Н.Н.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Трубанева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Enjoy English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7 класс,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Unit4, Lesson95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The Olympic Games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96944" cy="475252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sz="2900" b="1" i="1" dirty="0">
                <a:solidFill>
                  <a:schemeClr val="tx1"/>
                </a:solidFill>
              </a:rPr>
              <a:t>Основные задачи урока:</a:t>
            </a:r>
            <a:endParaRPr lang="ru-RU" sz="2900" b="1" dirty="0">
              <a:solidFill>
                <a:schemeClr val="tx1"/>
              </a:solidFill>
            </a:endParaRP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Воспитание у учащихся потребности ведения здорового образа жизни и активной жизненной позиции;</a:t>
            </a: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Развитие общего кругозора учащихся;</a:t>
            </a:r>
          </a:p>
          <a:p>
            <a:pPr algn="just"/>
            <a:r>
              <a:rPr lang="ru-RU" sz="29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Практическая цель урока:</a:t>
            </a:r>
            <a:endParaRPr lang="ru-RU" sz="29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Введение страноведческой информации по теме «Спорт».</a:t>
            </a: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Закрепление навыков </a:t>
            </a:r>
            <a:r>
              <a:rPr lang="ru-RU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аудирования</a:t>
            </a: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теме «Спорт».</a:t>
            </a: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Совершенствование лексических навыков и навыков чтения</a:t>
            </a:r>
            <a:r>
              <a:rPr lang="ru-RU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ru-RU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Организация </a:t>
            </a: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практического использования материала в устной речи.</a:t>
            </a: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навыков устной речи – монологическое высказывание (Пересказ)</a:t>
            </a:r>
          </a:p>
          <a:p>
            <a:pPr algn="just"/>
            <a:r>
              <a:rPr lang="ru-RU" sz="2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Оборудование урока: </a:t>
            </a:r>
            <a:endParaRPr lang="ru-RU" sz="29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плакаты с видами спорта, интерактивная доска, компьютер</a:t>
            </a:r>
            <a:r>
              <a:rPr lang="ru-RU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ноутбуки, </a:t>
            </a: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задания </a:t>
            </a:r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Hot Potatoes</a:t>
            </a: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JMatch</a:t>
            </a: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JClose</a:t>
            </a: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JCross</a:t>
            </a: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презентация с функцией «Фломастер», видеофильм к тексту для </a:t>
            </a:r>
            <a:r>
              <a:rPr lang="ru-RU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аудирования</a:t>
            </a: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(в качестве визуальной опоры для немотивированных детей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xmlns="" val="4150900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Организационный момент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Приветствие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Объявление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целей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задач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урока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Today we are going to:</a:t>
            </a: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	Listen to the text “The Olympic Games” and find out some new information.</a:t>
            </a: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	Pronounce the dates and countries where the Olympics held.</a:t>
            </a: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	Make a retelling.</a:t>
            </a:r>
          </a:p>
          <a:p>
            <a:endParaRPr lang="ru-RU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3" y="1556793"/>
            <a:ext cx="3096343" cy="4272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1859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Речевая зарядка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lnSpcReduction="10000"/>
          </a:bodyPr>
          <a:lstStyle/>
          <a:p>
            <a:pPr marL="571500" indent="0">
              <a:buNone/>
            </a:pPr>
            <a:r>
              <a:rPr lang="ru-RU" i="1" u="sng" dirty="0">
                <a:latin typeface="Times New Roman"/>
                <a:ea typeface="Times New Roman"/>
              </a:rPr>
              <a:t>Учитель</a:t>
            </a:r>
            <a:r>
              <a:rPr lang="en-US" i="1" u="sng" dirty="0">
                <a:latin typeface="Times New Roman"/>
                <a:ea typeface="Times New Roman"/>
              </a:rPr>
              <a:t>:</a:t>
            </a:r>
            <a:r>
              <a:rPr lang="en-US" dirty="0">
                <a:latin typeface="Times New Roman"/>
                <a:ea typeface="Times New Roman"/>
              </a:rPr>
              <a:t> Please, answer my questions.</a:t>
            </a:r>
            <a:endParaRPr lang="ru-RU" dirty="0"/>
          </a:p>
          <a:p>
            <a:pPr lvl="0">
              <a:lnSpc>
                <a:spcPct val="150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US" dirty="0">
                <a:latin typeface="Times New Roman"/>
                <a:ea typeface="Times New Roman"/>
                <a:cs typeface="Times New Roman"/>
              </a:rPr>
              <a:t>Is sport important in our life?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Why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?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50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US" dirty="0">
                <a:latin typeface="Times New Roman"/>
                <a:ea typeface="Times New Roman"/>
                <a:cs typeface="Times New Roman"/>
              </a:rPr>
              <a:t>What kind of sport do you like?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50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US" dirty="0">
                <a:latin typeface="Times New Roman"/>
                <a:ea typeface="Times New Roman"/>
                <a:cs typeface="Times New Roman"/>
              </a:rPr>
              <a:t>You know, there are Winter and Summer Olympic Games. What winter/ summer sports do you know?</a:t>
            </a:r>
            <a:endParaRPr lang="ru-RU" sz="2800" dirty="0">
              <a:ea typeface="Calibri"/>
              <a:cs typeface="Times New Roman"/>
            </a:endParaRPr>
          </a:p>
          <a:p>
            <a:pPr marL="457200" indent="0">
              <a:lnSpc>
                <a:spcPct val="150000"/>
              </a:lnSpc>
              <a:buNone/>
              <a:tabLst>
                <a:tab pos="2505075" algn="l"/>
              </a:tabLst>
            </a:pPr>
            <a:r>
              <a:rPr lang="en-US" dirty="0">
                <a:latin typeface="Times New Roman"/>
                <a:ea typeface="Times New Roman"/>
                <a:cs typeface="Times New Roman"/>
              </a:rPr>
              <a:t>(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ответы учащихся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)	</a:t>
            </a:r>
            <a:endParaRPr lang="ru-RU" sz="28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26841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Фонетическая зарядка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800" dirty="0"/>
              <a:t>(на обычной магнитной доске развешаны отдельные звуки английского языка и слова для фонетической отработки).</a:t>
            </a:r>
          </a:p>
          <a:p>
            <a:pPr marL="0" indent="0" algn="just">
              <a:buNone/>
            </a:pPr>
            <a:r>
              <a:rPr lang="ru-RU" sz="2800" dirty="0"/>
              <a:t>1.	Отработка произношения лексики по теме “</a:t>
            </a:r>
            <a:r>
              <a:rPr lang="en-US" sz="2800" dirty="0"/>
              <a:t>Sport”</a:t>
            </a:r>
          </a:p>
          <a:p>
            <a:pPr marL="0" indent="0" algn="just">
              <a:buNone/>
            </a:pPr>
            <a:r>
              <a:rPr lang="ru-RU" sz="2800" dirty="0"/>
              <a:t>Учитель: </a:t>
            </a:r>
            <a:r>
              <a:rPr lang="en-US" sz="2800" dirty="0"/>
              <a:t>Please, repeat the words after me.</a:t>
            </a:r>
          </a:p>
          <a:p>
            <a:pPr marL="0" indent="0" algn="just">
              <a:buNone/>
            </a:pPr>
            <a:r>
              <a:rPr lang="en-US" sz="2800" dirty="0"/>
              <a:t>•	[t] – team, take, tennis</a:t>
            </a:r>
          </a:p>
          <a:p>
            <a:pPr marL="0" indent="0" algn="just">
              <a:buNone/>
            </a:pPr>
            <a:r>
              <a:rPr lang="en-US" sz="2800" dirty="0"/>
              <a:t>•	[r] – tradition, run, strong</a:t>
            </a:r>
          </a:p>
          <a:p>
            <a:pPr marL="0" indent="0" algn="just">
              <a:buNone/>
            </a:pPr>
            <a:r>
              <a:rPr lang="en-US" sz="2800" dirty="0"/>
              <a:t>•	[w] – well, win, swimming</a:t>
            </a:r>
          </a:p>
          <a:p>
            <a:pPr marL="0" indent="0" algn="just">
              <a:buNone/>
            </a:pPr>
            <a:r>
              <a:rPr lang="en-US" sz="2800" dirty="0"/>
              <a:t>•	[</a:t>
            </a:r>
            <a:r>
              <a:rPr lang="el-GR" sz="2800" dirty="0"/>
              <a:t>θ] – </a:t>
            </a:r>
            <a:r>
              <a:rPr lang="en-US" sz="2800" dirty="0"/>
              <a:t>health, athletics</a:t>
            </a:r>
          </a:p>
          <a:p>
            <a:pPr marL="0" indent="0" algn="just">
              <a:buNone/>
            </a:pPr>
            <a:r>
              <a:rPr lang="en-US" sz="2800" dirty="0"/>
              <a:t>•	[</a:t>
            </a:r>
            <a:r>
              <a:rPr lang="en-US" sz="2800" dirty="0" err="1"/>
              <a:t>ai</a:t>
            </a:r>
            <a:r>
              <a:rPr lang="en-US" sz="2800" dirty="0"/>
              <a:t>] – symbolize, organize</a:t>
            </a:r>
          </a:p>
          <a:p>
            <a:pPr marL="0" indent="0" algn="just">
              <a:buNone/>
            </a:pPr>
            <a:r>
              <a:rPr lang="en-US" sz="2800" dirty="0"/>
              <a:t>2.	</a:t>
            </a:r>
            <a:r>
              <a:rPr lang="ru-RU" sz="2800" dirty="0"/>
              <a:t>Работа с плакатом. Учащиеся называют виды спорта, которые изображены на нем.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7835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403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Компьютерное оборудование, ТСО, используемое на данном этапе</a:t>
            </a: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Компьютер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, интерактивная доска, задание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loze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функцией “Фломастер” – презентация «Олимпийские игры»- кадр №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2 (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см. Приложение 1,кадр№2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Активизация лексических навыков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124744"/>
            <a:ext cx="4038600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Игра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Назови рифму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». Find  the rhymes!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П называет слово, У подбирает рифму к слову. (Одновременно слабый У работает у доски с фломастером, находит соответствия и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соединяет).</a:t>
            </a:r>
          </a:p>
          <a:p>
            <a:pPr marL="0" indent="0">
              <a:buNone/>
            </a:pPr>
            <a:r>
              <a:rPr lang="ru-RU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Время выполнения – 2мин</a:t>
            </a:r>
            <a:endParaRPr lang="ru-RU" sz="20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4192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G:\школа анимашки\чеклист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060848"/>
            <a:ext cx="3501008" cy="3501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50106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.Активизация материала рассказа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980728"/>
            <a:ext cx="4038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Компьютерное оборудование, ТСО, используемое на данном этапе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Ученические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ноутбуки, интерактивная доска, задание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Jmatch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см. Приложение№2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80728"/>
            <a:ext cx="4038600" cy="5145435"/>
          </a:xfrm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Контроль домашнего задания</a:t>
            </a: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Время выполнения – 7 мин.</a:t>
            </a:r>
          </a:p>
          <a:p>
            <a:pPr marL="0" indent="0">
              <a:buNone/>
            </a:pP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/>
          </a:p>
          <a:p>
            <a:endParaRPr lang="ru-RU" sz="2400" b="1" i="1" dirty="0"/>
          </a:p>
          <a:p>
            <a:endParaRPr lang="ru-RU" sz="2400" b="1" i="1" dirty="0" smtClean="0"/>
          </a:p>
          <a:p>
            <a:endParaRPr lang="ru-RU" sz="2400" b="1" i="1" dirty="0"/>
          </a:p>
          <a:p>
            <a:endParaRPr lang="ru-RU" sz="2400" b="1" i="1" dirty="0" smtClean="0"/>
          </a:p>
          <a:p>
            <a:endParaRPr lang="ru-RU" sz="2400" b="1" i="1" dirty="0"/>
          </a:p>
          <a:p>
            <a:endParaRPr lang="ru-RU" sz="2400" b="1" i="1" dirty="0" smtClean="0"/>
          </a:p>
          <a:p>
            <a:endParaRPr lang="ru-RU" sz="2400" b="1" i="1" dirty="0"/>
          </a:p>
          <a:p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xmlns="" val="2420675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G:\школа анимашки\компьютер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3998235"/>
            <a:ext cx="3024336" cy="2298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1" dirty="0"/>
              <a:t>IV</a:t>
            </a:r>
            <a:r>
              <a:rPr lang="ru-RU" sz="3200" b="1" i="1" dirty="0"/>
              <a:t>. Проверка устного домашнего задания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Компьютерное оборудование, ТСО, используемое на данном </a:t>
            </a:r>
            <a:r>
              <a:rPr lang="ru-RU" sz="2000" b="1" dirty="0" smtClean="0">
                <a:solidFill>
                  <a:srgbClr val="C00000"/>
                </a:solidFill>
              </a:rPr>
              <a:t>этапе</a:t>
            </a:r>
          </a:p>
          <a:p>
            <a:pPr marL="0" indent="0">
              <a:buNone/>
            </a:pPr>
            <a:r>
              <a:rPr lang="ru-RU" b="1" dirty="0" smtClean="0">
                <a:ea typeface="Calibri"/>
                <a:cs typeface="Times New Roman"/>
              </a:rPr>
              <a:t>Компьютер</a:t>
            </a:r>
            <a:r>
              <a:rPr lang="ru-RU" b="1" dirty="0">
                <a:ea typeface="Calibri"/>
                <a:cs typeface="Times New Roman"/>
              </a:rPr>
              <a:t>, интерактивная доска, задание </a:t>
            </a:r>
            <a:r>
              <a:rPr lang="en-US" b="1" dirty="0" err="1">
                <a:ea typeface="Calibri"/>
                <a:cs typeface="Times New Roman"/>
              </a:rPr>
              <a:t>JCloze</a:t>
            </a:r>
            <a:r>
              <a:rPr lang="en-US" b="1" dirty="0">
                <a:ea typeface="Calibri"/>
                <a:cs typeface="Times New Roman"/>
              </a:rPr>
              <a:t> </a:t>
            </a: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1628800"/>
            <a:ext cx="4038600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>
                <a:solidFill>
                  <a:schemeClr val="tx2"/>
                </a:solidFill>
                <a:ea typeface="Calibri"/>
                <a:cs typeface="Times New Roman"/>
              </a:rPr>
              <a:t>Контроль навыков монологической речи</a:t>
            </a:r>
            <a:r>
              <a:rPr lang="ru-RU" b="1" dirty="0">
                <a:solidFill>
                  <a:schemeClr val="tx2"/>
                </a:solidFill>
                <a:ea typeface="Calibri"/>
                <a:cs typeface="Times New Roman"/>
              </a:rPr>
              <a:t>. </a:t>
            </a:r>
            <a:endParaRPr lang="ru-RU" b="1" dirty="0" smtClean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buNone/>
            </a:pPr>
            <a:endParaRPr lang="ru-RU" b="1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ru-RU" b="1" dirty="0" smtClean="0">
                <a:ea typeface="Calibri"/>
                <a:cs typeface="Times New Roman"/>
              </a:rPr>
              <a:t>Выполнение </a:t>
            </a:r>
            <a:r>
              <a:rPr lang="ru-RU" b="1" dirty="0">
                <a:ea typeface="Calibri"/>
                <a:cs typeface="Times New Roman"/>
              </a:rPr>
              <a:t>задания </a:t>
            </a:r>
            <a:r>
              <a:rPr lang="en-US" b="1" dirty="0" err="1" smtClean="0">
                <a:ea typeface="Calibri"/>
                <a:cs typeface="Times New Roman"/>
              </a:rPr>
              <a:t>Jcloze</a:t>
            </a:r>
            <a:endParaRPr lang="ru-RU" b="1" dirty="0" smtClean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b="1" dirty="0" smtClean="0">
              <a:cs typeface="Times New Roman"/>
            </a:endParaRPr>
          </a:p>
          <a:p>
            <a:pPr marL="0" indent="0">
              <a:buNone/>
            </a:pPr>
            <a:endParaRPr lang="ru-RU" b="1" dirty="0">
              <a:cs typeface="Times New Roman"/>
            </a:endParaRPr>
          </a:p>
          <a:p>
            <a:pPr marL="0" indent="0">
              <a:buNone/>
            </a:pPr>
            <a:endParaRPr lang="ru-RU" b="1" dirty="0">
              <a:cs typeface="Times New Roman"/>
            </a:endParaRPr>
          </a:p>
          <a:p>
            <a:pPr marL="0" lvl="0" indent="0">
              <a:buNone/>
            </a:pPr>
            <a:r>
              <a:rPr lang="ru-RU" sz="2400" i="1" dirty="0">
                <a:solidFill>
                  <a:srgbClr val="1F497D"/>
                </a:solidFill>
              </a:rPr>
              <a:t>Время выполнения – </a:t>
            </a:r>
            <a:r>
              <a:rPr lang="ru-RU" sz="2400" i="1" dirty="0" smtClean="0">
                <a:solidFill>
                  <a:srgbClr val="1F497D"/>
                </a:solidFill>
              </a:rPr>
              <a:t>5 </a:t>
            </a:r>
            <a:r>
              <a:rPr lang="ru-RU" sz="2400" i="1" dirty="0">
                <a:solidFill>
                  <a:srgbClr val="1F497D"/>
                </a:solidFill>
              </a:rPr>
              <a:t>мин.</a:t>
            </a:r>
          </a:p>
          <a:p>
            <a:pPr marL="0" indent="0">
              <a:buNone/>
            </a:pPr>
            <a:endParaRPr lang="ru-RU" b="1" dirty="0" smtClean="0">
              <a:cs typeface="Times New Roman"/>
            </a:endParaRPr>
          </a:p>
          <a:p>
            <a:pPr marL="0" indent="0">
              <a:buNone/>
            </a:pPr>
            <a:endParaRPr lang="ru-RU" b="1" dirty="0">
              <a:cs typeface="Times New Roman"/>
            </a:endParaRPr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1116583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</TotalTime>
  <Words>749</Words>
  <Application>Microsoft Office PowerPoint</Application>
  <PresentationFormat>Экран (4:3)</PresentationFormat>
  <Paragraphs>168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УМК М.З. Биболетова, Н.Н. Трубанева «Enjoy English», 7 класс, Unit4, Lesson95 “The Olympic Games” </vt:lpstr>
      <vt:lpstr>I.Организационный момент. </vt:lpstr>
      <vt:lpstr>Речевая зарядка</vt:lpstr>
      <vt:lpstr>Фонетическая зарядка</vt:lpstr>
      <vt:lpstr>II. Активизация лексических навыков</vt:lpstr>
      <vt:lpstr>III.Активизация материала рассказа</vt:lpstr>
      <vt:lpstr>IV. Проверка устного домашнего задания </vt:lpstr>
      <vt:lpstr>V. Формирование навыков чтения и аудирования по теме «Олимпийские игры» </vt:lpstr>
      <vt:lpstr>VI. Физкультминутка </vt:lpstr>
      <vt:lpstr>VII. Введение страноведческой информации по теме «История Олимпийских игр»</vt:lpstr>
      <vt:lpstr>VIII. Проверка понимания прочитанного</vt:lpstr>
      <vt:lpstr>IX. Совершенствование лексических навыков</vt:lpstr>
      <vt:lpstr>X. Подведение итогов. Выставление оценок.</vt:lpstr>
      <vt:lpstr>XI. Домашняя работа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УМК М.З. Биболетова, Н.Н. Трубанева «Enjoy English», 7 класс, Unit4, Lesson95 “The Olympic Games”</dc:title>
  <dc:creator>User</dc:creator>
  <cp:lastModifiedBy>Tata</cp:lastModifiedBy>
  <cp:revision>24</cp:revision>
  <dcterms:created xsi:type="dcterms:W3CDTF">2012-05-08T13:22:39Z</dcterms:created>
  <dcterms:modified xsi:type="dcterms:W3CDTF">2012-12-14T14:14:57Z</dcterms:modified>
</cp:coreProperties>
</file>