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  <p:sldMasterId id="2147483797" r:id="rId2"/>
    <p:sldMasterId id="2147483812" r:id="rId3"/>
    <p:sldMasterId id="2147483827" r:id="rId4"/>
    <p:sldMasterId id="2147483842" r:id="rId5"/>
    <p:sldMasterId id="2147483872" r:id="rId6"/>
    <p:sldMasterId id="2147483887" r:id="rId7"/>
    <p:sldMasterId id="2147483902" r:id="rId8"/>
    <p:sldMasterId id="2147483917" r:id="rId9"/>
  </p:sldMasterIdLst>
  <p:notesMasterIdLst>
    <p:notesMasterId r:id="rId27"/>
  </p:notesMasterIdLst>
  <p:sldIdLst>
    <p:sldId id="278" r:id="rId10"/>
    <p:sldId id="267" r:id="rId11"/>
    <p:sldId id="268" r:id="rId12"/>
    <p:sldId id="266" r:id="rId13"/>
    <p:sldId id="270" r:id="rId14"/>
    <p:sldId id="286" r:id="rId15"/>
    <p:sldId id="276" r:id="rId16"/>
    <p:sldId id="287" r:id="rId17"/>
    <p:sldId id="277" r:id="rId18"/>
    <p:sldId id="274" r:id="rId19"/>
    <p:sldId id="285" r:id="rId20"/>
    <p:sldId id="279" r:id="rId21"/>
    <p:sldId id="281" r:id="rId22"/>
    <p:sldId id="275" r:id="rId23"/>
    <p:sldId id="282" r:id="rId24"/>
    <p:sldId id="284" r:id="rId25"/>
    <p:sldId id="283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1BC5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9F3CB4-1935-4BB9-8592-7B4F43B95407}" type="datetimeFigureOut">
              <a:rPr lang="ru-RU" smtClean="0"/>
              <a:pPr/>
              <a:t>13.12.2012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ACDD-A53F-4B89-8B74-63E371A2D7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432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B682F56-B170-45BA-9083-22D4BFBB0083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1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14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AC75CA5-C000-479D-BA1F-6C404F7A6E35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17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DC5EEABA-BFD1-489B-AA24-50FEF1018245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2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3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2C4B1639-E681-400D-AD37-40456C34D479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4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5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6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8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10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FB3B228C-E3D9-4131-950E-335E499061DA}" type="slidenum">
              <a:rPr lang="ru-RU">
                <a:solidFill>
                  <a:prstClr val="black"/>
                </a:solidFill>
                <a:latin typeface="Arial" charset="0"/>
              </a:rPr>
              <a:pPr eaLnBrk="1" hangingPunct="1"/>
              <a:t>11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47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523444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3209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6464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99527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23525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5569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1622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11825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05310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29728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768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135104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78650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46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873634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5563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513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04882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81217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6391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45120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2910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79057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95325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8745550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1215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375880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76164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715235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657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23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5171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5361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6350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040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71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1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3719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86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5093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344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2936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716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0307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9442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6029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4347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596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7505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9486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45732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19097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5038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698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07769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256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167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993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9703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52300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691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95563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21206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300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8969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23805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2503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2878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58747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417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4508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47134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58664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5985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39272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79407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7615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959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4729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56682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765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67972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5728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93029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893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2173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1558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2690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80053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235794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5821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25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21561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3296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95245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46731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8723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31900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085593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18718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0688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324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7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623792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28004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853918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832527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7163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129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47458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FD167-0FDB-47A7-B221-E31190C03B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5581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8C991-526C-436F-B42B-8F4379662FC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2509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9F27B-E626-454F-984D-6F74E0C59CB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31140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947C1-1F57-41A6-ADE3-C0D6F24E974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7944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2783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F8C1A-DC4F-4C0E-87AA-6CE2B734E16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16480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6C947-4697-46DD-888A-673807FB6C2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6499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42236-E113-481C-A06E-C2827D6FF1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889804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0A3E-C3AA-48CC-87DE-EC8E23128A6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48281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A2230-C8FF-4870-AA05-D9482286006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5783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D2905-D15A-4DC9-9047-4282C2D67E4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33628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E8918-5F2B-47F4-A5CD-BC33DF673EF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837830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C277C-F535-46E9-9BB6-B9DFA1898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52833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9C552-D0AB-4FAD-9F1B-0700695235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81694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681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681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D74B22-F9AE-4F18-A761-709B659B2928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3565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5" Type="http://schemas.openxmlformats.org/officeDocument/2006/relationships/theme" Target="../theme/theme8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26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716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6357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32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  <p:sldLayoutId id="214748384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3980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  <p:sldLayoutId id="214748385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3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10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  <p:sldLayoutId id="2147483914" r:id="rId12"/>
    <p:sldLayoutId id="2147483915" r:id="rId13"/>
    <p:sldLayoutId id="214748391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EAEAEA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ru-RU" sz="2400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578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578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7182FD-78C1-4E56-ADC4-DF97ECE57A2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4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microsoft.com/office/2007/relationships/media" Target="../media/media2.mp3"/><Relationship Id="rId3" Type="http://schemas.openxmlformats.org/officeDocument/2006/relationships/hyperlink" Target="http://b.imdoc.fr/private/1/private-category/photo/9731443973/13858163a15/private-category-artimage_384516_3067059_201011272630766-img.gif" TargetMode="External"/><Relationship Id="rId7" Type="http://schemas.openxmlformats.org/officeDocument/2006/relationships/hyperlink" Target="http://images.gifmania.ru/Animated-Gifs-Christmas/Animations-Christmas-Balls/christmas-ball25.gif" TargetMode="External"/><Relationship Id="rId12" Type="http://schemas.openxmlformats.org/officeDocument/2006/relationships/image" Target="../media/image14.gif"/><Relationship Id="rId2" Type="http://schemas.openxmlformats.org/officeDocument/2006/relationships/slideLayout" Target="../slideLayouts/slideLayout63.xml"/><Relationship Id="rId1" Type="http://schemas.openxmlformats.org/officeDocument/2006/relationships/video" Target="NULL" TargetMode="External"/><Relationship Id="rId6" Type="http://schemas.openxmlformats.org/officeDocument/2006/relationships/image" Target="../media/image11.gif"/><Relationship Id="rId11" Type="http://schemas.openxmlformats.org/officeDocument/2006/relationships/hyperlink" Target="http://www.smayli.ru/data/smiles/prazdnikia-1077.gif" TargetMode="External"/><Relationship Id="rId5" Type="http://schemas.openxmlformats.org/officeDocument/2006/relationships/hyperlink" Target="http://img0.liveinternet.ru/images/attach/c/1/49/947/49947812_1255681326_kerstballen_83.gif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10.gif"/><Relationship Id="rId9" Type="http://schemas.openxmlformats.org/officeDocument/2006/relationships/hyperlink" Target="http://avatarko.ru/images/elki/elka18.gif" TargetMode="External"/><Relationship Id="rId1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86.xml"/><Relationship Id="rId1" Type="http://schemas.openxmlformats.org/officeDocument/2006/relationships/audio" Target="../media/audio1.wav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smiles.rcmir.com/smile.99848.html" TargetMode="External"/><Relationship Id="rId3" Type="http://schemas.openxmlformats.org/officeDocument/2006/relationships/hyperlink" Target="http://smayli.ru/smile/sportsmen-369.html" TargetMode="External"/><Relationship Id="rId7" Type="http://schemas.openxmlformats.org/officeDocument/2006/relationships/hyperlink" Target="http://i067.radikal.ru/0912/9c/86022324d578.jpg" TargetMode="External"/><Relationship Id="rId2" Type="http://schemas.openxmlformats.org/officeDocument/2006/relationships/hyperlink" Target="http://smayli.ru/smile/sportsmen-343.html" TargetMode="External"/><Relationship Id="rId1" Type="http://schemas.openxmlformats.org/officeDocument/2006/relationships/slideLayout" Target="../slideLayouts/slideLayout118.xml"/><Relationship Id="rId6" Type="http://schemas.openxmlformats.org/officeDocument/2006/relationships/hyperlink" Target="http://img-fotki.yandex.ru/get/4709/28257045.682/0_72b77_1d055696_L.jpg" TargetMode="External"/><Relationship Id="rId5" Type="http://schemas.openxmlformats.org/officeDocument/2006/relationships/hyperlink" Target="http://smayli.ru/smile/muzika-686.html" TargetMode="External"/><Relationship Id="rId4" Type="http://schemas.openxmlformats.org/officeDocument/2006/relationships/hyperlink" Target="http://anime.toppik.ru/photo/sport/sportivnaja_animacija_zarjadka/39-0-955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skazka-volhov.ucoz.ru/Neznaika.jpg" TargetMode="External"/><Relationship Id="rId3" Type="http://schemas.openxmlformats.org/officeDocument/2006/relationships/hyperlink" Target="http://www.smayli.ru/data/smiles/prazdnikia-1077.gif" TargetMode="External"/><Relationship Id="rId7" Type="http://schemas.openxmlformats.org/officeDocument/2006/relationships/hyperlink" Target="http://avatarko.ru/images/elki/elka18.gi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4.xml"/><Relationship Id="rId6" Type="http://schemas.openxmlformats.org/officeDocument/2006/relationships/hyperlink" Target="http://www.animated-gifs.eu/christmas-balls/0093.gif" TargetMode="External"/><Relationship Id="rId5" Type="http://schemas.openxmlformats.org/officeDocument/2006/relationships/hyperlink" Target="http://img0.liveinternet.ru/images/attach/c/1/49/947/49947812_1255681326_kerstballen_83.gif" TargetMode="External"/><Relationship Id="rId10" Type="http://schemas.openxmlformats.org/officeDocument/2006/relationships/hyperlink" Target="http://img-fotki.yandex.ru/get/5804/valenta-mog.4d/0_60911_66b176db_orig.jpg" TargetMode="External"/><Relationship Id="rId4" Type="http://schemas.openxmlformats.org/officeDocument/2006/relationships/hyperlink" Target="http://b.imdoc.fr/private/1/private-category/photo/9731443973/13858163a15/private-%20%20%20%20%20category-artimage_384516_3067059_201011272630766-img.gif" TargetMode="External"/><Relationship Id="rId9" Type="http://schemas.openxmlformats.org/officeDocument/2006/relationships/hyperlink" Target="http://s42.radikal.ru/i096/0808/8a/f9d2c5575addt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11/12/11/9049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-fotki.yandex.ru/get/4709/28257045.682/0_72b77_1d055696_L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gif"/><Relationship Id="rId7" Type="http://schemas.microsoft.com/office/2007/relationships/media" Target="../media/media1.mp3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791400" cy="3638128"/>
          </a:xfrm>
        </p:spPr>
        <p:txBody>
          <a:bodyPr/>
          <a:lstStyle/>
          <a:p>
            <a:pPr algn="ctr"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УМК «Школа России»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Урок русского языка по теме: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Разделительный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твердый знак (ъ)»</a:t>
            </a:r>
            <a:b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789040"/>
            <a:ext cx="7391400" cy="28194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Выполнила: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dirty="0">
                <a:solidFill>
                  <a:schemeClr val="tx2"/>
                </a:solidFill>
                <a:latin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читель начальных классов</a:t>
            </a: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МБОУ- СОШ №3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</a:rPr>
              <a:t>им.М.И.Кудаева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</a:rPr>
              <a:t>а.Адамий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</a:rPr>
              <a:t>Ашканова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</a:rPr>
              <a:t>Мариет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Times New Roman" pitchFamily="18" charset="0"/>
              </a:rPr>
              <a:t>Заурбечевна</a:t>
            </a:r>
            <a:endParaRPr lang="ru-RU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solidFill>
                <a:schemeClr val="tx2"/>
              </a:solidFill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  <a:p>
            <a:pPr algn="r" eaLnBrk="1" hangingPunct="1">
              <a:lnSpc>
                <a:spcPct val="90000"/>
              </a:lnSpc>
              <a:buFontTx/>
              <a:buNone/>
            </a:pPr>
            <a:endParaRPr lang="ru-RU" sz="2000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5295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0938" y="116632"/>
            <a:ext cx="7793037" cy="1728192"/>
          </a:xfrm>
        </p:spPr>
        <p:txBody>
          <a:bodyPr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Напишите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слова в 2 столбика: в левый – с ь,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/>
            </a:r>
            <a:br>
              <a:rPr lang="ru-RU" sz="2400" dirty="0" smtClean="0">
                <a:latin typeface="Times New Roman"/>
                <a:ea typeface="Calibri"/>
                <a:cs typeface="Times New Roman"/>
              </a:rPr>
            </a:b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в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правый – с ъ, допишите  по 1 слову в каждый столбик. Там где есть выделите приставки.</a:t>
            </a:r>
            <a:r>
              <a:rPr lang="ru-RU" sz="1400" dirty="0">
                <a:latin typeface="Calibri"/>
                <a:ea typeface="Calibri"/>
                <a:cs typeface="Times New Roman"/>
              </a:rPr>
              <a:t/>
            </a:r>
            <a:br>
              <a:rPr lang="ru-RU" sz="1400" dirty="0">
                <a:latin typeface="Calibri"/>
                <a:ea typeface="Calibri"/>
                <a:cs typeface="Times New Roman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/>
                <a:ea typeface="Calibri"/>
              </a:rPr>
              <a:t>Об…</a:t>
            </a:r>
            <a:r>
              <a:rPr lang="ru-RU" dirty="0" err="1">
                <a:latin typeface="Times New Roman"/>
                <a:ea typeface="Calibri"/>
              </a:rPr>
              <a:t>яснение</a:t>
            </a:r>
            <a:r>
              <a:rPr lang="ru-RU" dirty="0">
                <a:latin typeface="Times New Roman"/>
                <a:ea typeface="Calibri"/>
              </a:rPr>
              <a:t>, с…ехал, в…юн, под…</a:t>
            </a:r>
            <a:r>
              <a:rPr lang="ru-RU" dirty="0" err="1">
                <a:latin typeface="Times New Roman"/>
                <a:ea typeface="Calibri"/>
              </a:rPr>
              <a:t>езд</a:t>
            </a:r>
            <a:r>
              <a:rPr lang="ru-RU" dirty="0">
                <a:latin typeface="Times New Roman"/>
                <a:ea typeface="Calibri"/>
              </a:rPr>
              <a:t>, л…</a:t>
            </a:r>
            <a:r>
              <a:rPr lang="ru-RU" dirty="0" err="1">
                <a:latin typeface="Times New Roman"/>
                <a:ea typeface="Calibri"/>
              </a:rPr>
              <a:t>ёт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smtClean="0">
                <a:latin typeface="Times New Roman"/>
                <a:ea typeface="Calibri"/>
              </a:rPr>
              <a:t>п…</a:t>
            </a:r>
            <a:r>
              <a:rPr lang="ru-RU" dirty="0">
                <a:latin typeface="Times New Roman"/>
                <a:ea typeface="Calibri"/>
              </a:rPr>
              <a:t>ю</a:t>
            </a:r>
            <a:r>
              <a:rPr lang="ru-RU" dirty="0" smtClean="0">
                <a:latin typeface="Times New Roman"/>
                <a:ea typeface="Calibri"/>
              </a:rPr>
              <a:t>т</a:t>
            </a:r>
            <a:r>
              <a:rPr lang="ru-RU" dirty="0">
                <a:latin typeface="Times New Roman"/>
                <a:ea typeface="Calibri"/>
              </a:rPr>
              <a:t>, с…ёжился, </a:t>
            </a:r>
            <a:r>
              <a:rPr lang="ru-RU" dirty="0" err="1">
                <a:latin typeface="Times New Roman"/>
                <a:ea typeface="Calibri"/>
              </a:rPr>
              <a:t>мурав</a:t>
            </a:r>
            <a:r>
              <a:rPr lang="ru-RU" dirty="0">
                <a:latin typeface="Times New Roman"/>
                <a:ea typeface="Calibri"/>
              </a:rPr>
              <a:t>…и, об…явление, об…ехать, в…юга,  под…ехал</a:t>
            </a:r>
            <a:r>
              <a:rPr lang="ru-RU" dirty="0" smtClean="0">
                <a:latin typeface="Times New Roman"/>
                <a:ea typeface="Calibri"/>
              </a:rPr>
              <a:t>, </a:t>
            </a:r>
            <a:r>
              <a:rPr lang="ru-RU" dirty="0">
                <a:latin typeface="Times New Roman"/>
                <a:ea typeface="Calibri"/>
              </a:rPr>
              <a:t>от…</a:t>
            </a:r>
            <a:r>
              <a:rPr lang="ru-RU" dirty="0" err="1">
                <a:latin typeface="Times New Roman"/>
                <a:ea typeface="Calibri"/>
              </a:rPr>
              <a:t>езд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smtClean="0">
                <a:latin typeface="Times New Roman"/>
                <a:ea typeface="Calibri"/>
              </a:rPr>
              <a:t>здоров…е, кол…е, варен…е, ш…</a:t>
            </a:r>
            <a:r>
              <a:rPr lang="ru-RU" dirty="0" err="1" smtClean="0">
                <a:latin typeface="Times New Roman"/>
                <a:ea typeface="Calibri"/>
              </a:rPr>
              <a:t>ёт</a:t>
            </a:r>
            <a:r>
              <a:rPr lang="ru-RU" dirty="0" smtClean="0">
                <a:latin typeface="Times New Roman"/>
                <a:ea typeface="Calibri"/>
              </a:rPr>
              <a:t>, с…ездил.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4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Проверка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42247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о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снение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хал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под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зд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ё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жился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объ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я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вление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об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хать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под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хал </a:t>
            </a:r>
            <a:endParaRPr lang="ru-RU" dirty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от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зд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с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ъ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е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здил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1800" dirty="0"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422477"/>
          </a:xfrm>
        </p:spPr>
        <p:txBody>
          <a:bodyPr/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юн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л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ёт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п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ёт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мурав</a:t>
            </a:r>
            <a:r>
              <a:rPr lang="ru-RU" b="1" dirty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юга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здоров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к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ол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в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арен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е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ш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ь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ёт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/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2036430"/>
            <a:ext cx="3600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¬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564904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¬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19572" y="3044279"/>
            <a:ext cx="5919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¬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0880" y="4005064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¬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93550" y="3501008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¬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16415" y="5517232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¬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12682" y="4955842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¬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8126" y="4555732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¬</a:t>
            </a:r>
            <a:endParaRPr lang="ru-RU" sz="20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35659" y="5944215"/>
            <a:ext cx="3946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b="1" dirty="0">
                <a:solidFill>
                  <a:srgbClr val="000000"/>
                </a:solidFill>
              </a:rPr>
              <a:t>¬</a:t>
            </a:r>
          </a:p>
        </p:txBody>
      </p:sp>
    </p:spTree>
    <p:extLst>
      <p:ext uri="{BB962C8B-B14F-4D97-AF65-F5344CB8AC3E}">
        <p14:creationId xmlns:p14="http://schemas.microsoft.com/office/powerpoint/2010/main" xmlns="" val="5042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 descr="Картинка 39 из 167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31938" y="5046663"/>
            <a:ext cx="1565276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4" name="Picture 12" descr="Картинка 52 из 167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0163" y="-33338"/>
            <a:ext cx="1800225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66" name="Picture 14" descr="Картинка 66 из 167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67788" y="5046663"/>
            <a:ext cx="166687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8" descr="Картинка 18 из 48090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-207963"/>
            <a:ext cx="5486400" cy="639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Картинка 64 из 167">
            <a:hlinkClick r:id="rId11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35100" y="-23813"/>
            <a:ext cx="1905000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Детские_Новогодние_Песенки_-_Елочка-елка_-_лесной_аромат_(_минус_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3"/>
              </p:ext>
            </p:extLst>
          </p:nvPr>
        </p:nvPicPr>
        <p:blipFill>
          <a:blip r:embed="rId14" cstate="email"/>
          <a:stretch>
            <a:fillRect/>
          </a:stretch>
        </p:blipFill>
        <p:spPr>
          <a:xfrm>
            <a:off x="3423529" y="3186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644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479 -0.00325 C -0.35851 -0.00325 -0.16563 0.17337 -0.16563 0.3912 C -0.16563 0.60879 -0.35851 0.78564 -0.59479 0.78564 C -0.83177 0.78564 -1.02396 0.60879 -1.02396 0.3912 C -1.02396 0.17337 -0.83177 -0.00325 -0.59479 -0.00325 Z " pathEditMode="relative" rAng="0" ptsTypes="fffff">
                                      <p:cBhvr>
                                        <p:cTn id="8" dur="5750" fill="hold"/>
                                        <p:tgtEl>
                                          <p:spTgt spid="747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27 0.0074 C 0.12066 0.00995 0.16841 0.00671 0.21546 0.01574 C 0.22622 0.02523 0.26164 0.0118 0.27327 0.01157 C 0.34098 0.01041 0.40868 0.01018 0.47639 0.00949 C 0.50591 0.00301 0.50504 0.00578 0.55139 0.0074 C 0.5915 0.01643 0.67327 0.01574 0.67327 0.01574 C 0.69445 0.01921 0.71702 0.02338 0.73733 0.0324 C 0.82726 0.01435 0.91841 0.01643 1.00921 0.01365 C 1.00591 0.00023 1.00712 0.00671 1.00608 -0.0176 C 1.00382 -0.07431 1.00625 -0.13843 0.99671 -0.19468 C 0.99132 -0.22593 0.98421 -0.25695 0.97952 -0.28843 C 0.97796 -0.29885 0.97483 -0.31968 0.97483 -0.31968 C 0.97414 -0.41783 0.97379 -0.49838 0.97014 -0.59051 C 0.96858 -0.67107 0.96754 -0.75162 0.96546 -0.83218 C 0.96528 -0.83565 0.96389 -0.84607 0.96389 -0.8426 C 0.96389 -0.82547 0.96528 -0.81459 0.96702 -0.79885 C 0.96858 -0.73056 0.97309 -0.6632 0.97639 -0.59468 C 0.97934 -0.53149 0.98212 -0.46436 0.99358 -0.40301 C 0.99671 -0.36065 0.99966 -0.31852 1.00139 -0.27593 C 1.00191 -0.20996 1.00191 -0.14399 1.00296 -0.07801 C 1.0073 0.20625 0.9632 0.0368 0.60452 0.03865 C 0.47587 0.04814 0.38073 0.05 0.23577 0.05115 C 0.2125 0.05463 0.19601 0.04375 0.17327 0.03865 C 0.14948 0.03333 0.13056 0.03356 0.10452 0.0324 C 0.10695 0.00694 0.10782 -0.02037 0.11389 -0.04468 C 0.12223 -0.12199 0.14132 -0.19815 0.15608 -0.27385 C 0.15955 -0.29213 0.16563 -0.30949 0.16858 -0.32801 C 0.17587 -0.37315 0.17917 -0.41204 0.18108 -0.45718 C 0.18282 -0.61274 0.18056 -0.5838 0.19827 -0.71551 C 0.20434 -0.76065 0.21302 -0.79723 0.22483 -0.84051 C 0.22778 -0.85116 0.22882 -0.86158 0.23264 -0.87176 C 0.23368 -0.87801 0.23473 -0.88426 0.23577 -0.89051 C 0.23629 -0.89329 0.23681 -0.89607 0.23733 -0.89885 C 0.23785 -0.90093 0.23889 -0.90718 0.23889 -0.9051 C 0.23889 -0.8875 0.23802 -0.89769 0.23421 -0.88635 C 0.23056 -0.87524 0.23004 -0.86644 0.22796 -0.8551 C 0.22709 -0.85093 0.22587 -0.84676 0.22483 -0.8426 C 0.22431 -0.84051 0.22327 -0.83635 0.22327 -0.83635 C 0.22188 -0.8176 0.21823 -0.80232 0.21546 -0.78426 C 0.21146 -0.75811 0.2099 -0.73149 0.20608 -0.7051 C 0.20452 -0.69399 0.20348 -0.68264 0.20139 -0.67176 C 0.19983 -0.66343 0.19671 -0.64676 0.19671 -0.64676 C 0.19636 -0.6426 0.19306 -0.59237 0.19046 -0.58218 C 0.17813 -0.53264 0.1665 -0.48241 0.15608 -0.43218 C 0.13872 -0.34885 0.12917 -0.26389 0.10764 -0.18218 C 0.10608 -0.16899 0.10278 -0.15787 0.10139 -0.14468 C 0.10105 -0.10278 0.11094 0.00601 0.09358 0.06782 C 0.09306 0.07615 0.08993 0.08495 0.09202 0.09282 C 0.09289 0.09606 0.09723 0.09166 0.09983 0.09074 C 0.11875 0.08379 0.09931 0.08842 0.12014 0.08449 C 0.13403 0.07523 0.15035 0.07731 0.16546 0.07615 C 0.19896 0.06967 0.22796 0.06226 0.26233 0.05324 C 0.2691 0.05138 0.2823 0.04583 0.28889 0.0449 C 0.31337 0.0412 0.34219 0.04004 0.36702 0.03865 C 0.38941 0.03518 0.41181 0.03171 0.43421 0.02824 C 0.43941 0.02754 0.44983 0.02615 0.44983 0.02615 C 0.46302 0.02106 0.47674 0.01828 0.49046 0.01574 C 0.57934 0.02268 0.66789 0.03541 0.75608 0.05115 C 0.76771 0.05092 0.8665 0.05972 0.91077 0.0449 C 0.95677 0.05092 0.99219 0.05393 1.03421 0.0699 C 1.03941 0.06921 1.05157 0.07453 1.04983 0.06782 C 1.04931 0.06551 1.02882 0.05671 1.02327 0.05324 C 0.97952 0.025 0.95035 0.00046 0.91233 -0.04051 C 0.88525 -0.06968 0.85521 -0.09352 0.82639 -0.11968 C 0.77622 -0.16528 0.71563 -0.21598 0.66077 -0.24468 C 0.61059 -0.27107 0.55226 -0.29514 0.51077 -0.3426 C 0.50521 -0.35533 0.50018 -0.36274 0.49358 -0.37385 C 0.49167 -0.37709 0.49115 -0.38149 0.48889 -0.38426 C 0.48681 -0.38681 0.48334 -0.38635 0.48108 -0.38843 C 0.47552 -0.39329 0.47084 -0.39977 0.46546 -0.4051 C 0.4625 -0.40811 0.45921 -0.41065 0.45608 -0.41343 C 0.45469 -0.41459 0.45139 -0.41551 0.45139 -0.41551 " pathEditMode="relative" ptsTypes="fffffffffffffffffffffffffffffffffffffffffffffffffffffffffffffffffffffffA">
                                      <p:cBhvr>
                                        <p:cTn id="12" dur="7000" fill="hold"/>
                                        <p:tgtEl>
                                          <p:spTgt spid="74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94 0.00902 C 0.77986 0.00902 0.98194 0.19473 0.98194 0.42461 C 0.98194 0.65356 0.77986 0.8395 0.53194 0.8395 C 0.28368 0.8395 0.08194 0.65356 0.08194 0.42461 C 0.08194 0.19473 0.28368 0.00902 0.53194 0.00902 Z " pathEditMode="relative" rAng="0" ptsTypes="fffff">
                                      <p:cBhvr>
                                        <p:cTn id="15" dur="50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0"/>
                            </p:stCondLst>
                            <p:childTnLst>
                              <p:par>
                                <p:cTn id="17" presetID="0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6.66667E-6 C -0.004 -0.01573 -0.01737 -0.02569 -0.02657 -0.03541 C -0.04914 -0.05902 -0.06459 -0.09166 -0.08751 -0.11458 C -0.09168 -0.12546 -0.09688 -0.12916 -0.10313 -0.13749 C -0.1165 -0.15532 -0.13282 -0.18425 -0.15001 -0.19583 C -0.15522 -0.20624 -0.15036 -0.19884 -0.15938 -0.20624 C -0.1757 -0.21967 -0.19341 -0.23171 -0.20938 -0.24583 C -0.22432 -0.25902 -0.23248 -0.2831 -0.24845 -0.29374 C -0.25435 -0.30416 -0.27171 -0.3236 -0.2797 -0.32708 C -0.29185 -0.34004 -0.31511 -0.36388 -0.32987 -0.36874 C -0.33768 -0.37939 -0.35695 -0.39884 -0.36893 -0.40416 C -0.379 -0.40879 -0.38977 -0.4118 -0.40018 -0.41666 C -0.40609 -0.41944 -0.41112 -0.42522 -0.41737 -0.42708 C -0.44411 -0.43564 -0.47293 -0.44235 -0.50001 -0.44999 C -0.51164 -0.45925 -0.52518 -0.46226 -0.53751 -0.47083 C -0.56477 -0.48958 -0.58873 -0.51087 -0.61407 -0.53333 C -0.63004 -0.54745 -0.64741 -0.55833 -0.66425 -0.57083 C -0.67154 -0.57638 -0.68057 -0.57893 -0.68751 -0.58541 C -0.7257 -0.62036 -0.75713 -0.66411 -0.79688 -0.69583 C -0.8007 -0.69884 -0.80539 -0.6993 -0.80938 -0.70208 C -0.81338 -0.70485 -0.81668 -0.70948 -0.8205 -0.71249 C -0.84445 -0.73101 -0.86841 -0.74444 -0.89063 -0.76666 C -0.82171 -0.828 -0.89011 -0.76874 -0.6547 -0.77291 C -0.63907 -0.77314 -0.62206 -0.78448 -0.60626 -0.78749 C -0.55313 -0.78587 -0.49966 -0.78958 -0.44688 -0.78124 C -0.39567 -0.77314 -0.3455 -0.76712 -0.29376 -0.76249 C -0.26633 -0.75995 -0.24011 -0.75393 -0.21251 -0.75208 C -0.20418 -0.75022 -0.1955 -0.74976 -0.18751 -0.74583 C -0.18386 -0.74397 -0.18057 -0.73981 -0.17657 -0.73958 C -0.14584 -0.73703 -0.11511 -0.73819 -0.08438 -0.73749 C -0.08612 -0.70509 -0.08786 -0.68032 -0.09063 -0.64999 C -0.09168 -0.62384 -0.09202 -0.5986 -0.09532 -0.57291 C -0.09636 -0.48749 -0.09845 -0.41851 -0.10157 -0.33541 C -0.10261 -0.27615 -0.10175 -0.21573 -0.11407 -0.15833 C -0.11459 -0.10555 -0.079 -0.02013 -0.11563 6.66667E-6 C -0.21685 0.05556 -0.33456 -0.00231 -0.44393 0.00626 C -0.44949 0.00765 -0.45869 0.00973 -0.46407 0.01042 C -0.47501 0.01204 -0.49688 0.01459 -0.49688 0.01459 C -0.57345 -0.01944 -0.65557 -0.02152 -0.73595 -0.02708 C -0.80748 -0.04073 -0.8823 -0.03171 -0.9547 -0.02916 C -0.95123 -0.04791 -0.93039 -0.0574 -0.91876 -0.06666 C -0.90331 -0.07893 -0.89202 -0.09189 -0.87813 -0.10416 C -0.85487 -0.12499 -0.83091 -0.14698 -0.80782 -0.16874 C -0.80348 -0.17291 -0.7981 -0.17476 -0.79376 -0.17916 C -0.73838 -0.23587 -0.68734 -0.29652 -0.62657 -0.34374 C -0.59879 -0.36527 -0.61425 -0.35393 -0.5797 -0.37708 C -0.56425 -0.38726 -0.54636 -0.39189 -0.53282 -0.40624 C -0.49307 -0.4486 -0.45053 -0.48147 -0.40782 -0.51874 C -0.34636 -0.57245 -0.28595 -0.62847 -0.22188 -0.67708 C -0.21546 -0.68865 -0.2073 -0.69536 -0.19688 -0.69999 C -0.18577 -0.71504 -0.17223 -0.7236 -0.15782 -0.73124 C -0.19567 -0.74814 -0.23751 -0.74073 -0.27657 -0.74166 C -0.28959 -0.74235 -0.30261 -0.74282 -0.31563 -0.74374 C -0.32866 -0.7449 -0.3547 -0.74791 -0.3547 -0.74791 C -0.39862 -0.76041 -0.44428 -0.76805 -0.48907 -0.77291 C -0.51668 -0.77592 -0.54324 -0.78634 -0.57032 -0.79166 C -0.61737 -0.80115 -0.66529 -0.80624 -0.71251 -0.81249 C -0.78369 -0.80879 -0.81841 -0.80995 -0.87813 -0.79791 C -0.89098 -0.7905 -0.90383 -0.78981 -0.9172 -0.78541 C -0.9297 -0.76041 -0.92258 -0.77754 -0.9172 -0.71041 C -0.91529 -0.68657 -0.9132 -0.66319 -0.91095 -0.63958 C -0.90991 -0.46087 -0.91477 -0.42106 -0.90313 -0.29791 C -0.89949 -0.19745 -0.89307 -0.09675 -0.89063 0.00417 C -0.86303 -0.00046 -0.83577 -0.00439 -0.80782 -0.00624 C -0.79428 -0.00856 -0.78057 -0.00786 -0.7672 -0.01041 C -0.729 -0.01759 -0.6915 -0.02823 -0.65331 -0.03541 C -0.62883 -0.04004 -0.5797 -0.04374 -0.5797 -0.04374 C -0.51998 -0.04166 -0.45869 -0.03587 -0.39845 -0.03958 C -0.35175 -0.04745 -0.31164 -0.04259 -0.26095 -0.04166 C -0.22119 -0.03749 -0.18473 -0.03657 -0.14376 -0.03541 C -0.12813 -0.0331 -0.13057 -0.03402 -0.11876 -0.02708 C -0.11425 -0.0243 -0.10938 -0.02291 -0.1047 -0.02083 C -0.10313 -0.02013 -0.10001 -0.01874 -0.10001 -0.01874 C -0.1106 -0.05185 -0.14202 -0.08796 -0.16563 -0.09999 C -0.17241 -0.10347 -0.17952 -0.10578 -0.18595 -0.11041 C -0.20366 -0.12314 -0.22015 -0.13865 -0.23751 -0.15208 C -0.24463 -0.1574 -0.25227 -0.16157 -0.25938 -0.16666 C -0.33143 -0.21759 -0.40244 -0.27036 -0.46581 -0.33958 C -0.47432 -0.34907 -0.48213 -0.35925 -0.49063 -0.36874 C -0.51077 -0.3912 -0.53126 -0.41319 -0.55157 -0.43541 C -0.55695 -0.44143 -0.56442 -0.44305 -0.57032 -0.44791 C -0.5922 -0.46573 -0.61477 -0.4956 -0.64063 -0.50416 C -0.64567 -0.50879 -0.64359 -0.50833 -0.64688 -0.50833 " pathEditMode="relative" ptsTypes="ffffffffffffffffffffffffffffffffffffffffffffffffffffffffffffffffffffffffffffffffffA">
                                      <p:cBhvr>
                                        <p:cTn id="18" dur="7500" fill="hold"/>
                                        <p:tgtEl>
                                          <p:spTgt spid="747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AutoShape 2"/>
          <p:cNvSpPr>
            <a:spLocks noChangeArrowheads="1"/>
          </p:cNvSpPr>
          <p:nvPr/>
        </p:nvSpPr>
        <p:spPr bwMode="auto">
          <a:xfrm>
            <a:off x="7391400" y="1233808"/>
            <a:ext cx="1246188" cy="9144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07" name="AutoShape 3"/>
          <p:cNvSpPr>
            <a:spLocks noChangeArrowheads="1"/>
          </p:cNvSpPr>
          <p:nvPr/>
        </p:nvSpPr>
        <p:spPr bwMode="auto">
          <a:xfrm>
            <a:off x="1371600" y="3429000"/>
            <a:ext cx="1143000" cy="914400"/>
          </a:xfrm>
          <a:prstGeom prst="smileyFace">
            <a:avLst>
              <a:gd name="adj" fmla="val 1741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08" name="AutoShape 4"/>
          <p:cNvSpPr>
            <a:spLocks noChangeArrowheads="1"/>
          </p:cNvSpPr>
          <p:nvPr/>
        </p:nvSpPr>
        <p:spPr bwMode="auto">
          <a:xfrm>
            <a:off x="6629400" y="5638800"/>
            <a:ext cx="1143000" cy="914400"/>
          </a:xfrm>
          <a:prstGeom prst="smileyFace">
            <a:avLst>
              <a:gd name="adj" fmla="val -2144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6309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0659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2"/>
                </a:solidFill>
              </a:rPr>
              <a:t>Если было интересно, легко на уроке, во всем разобрались – желтый цвет.</a:t>
            </a:r>
          </a:p>
        </p:txBody>
      </p:sp>
      <p:sp>
        <p:nvSpPr>
          <p:cNvPr id="226310" name="Text Box 6"/>
          <p:cNvSpPr txBox="1">
            <a:spLocks noChangeArrowheads="1"/>
          </p:cNvSpPr>
          <p:nvPr/>
        </p:nvSpPr>
        <p:spPr bwMode="auto">
          <a:xfrm>
            <a:off x="304067" y="2362200"/>
            <a:ext cx="8118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ru-RU" sz="3200" smtClean="0">
                <a:solidFill>
                  <a:srgbClr val="008000"/>
                </a:solidFill>
              </a:rPr>
              <a:t>Если иногда были трудности, сомнения, не совсем понравилась работа – зеленый цвет.</a:t>
            </a:r>
          </a:p>
        </p:txBody>
      </p:sp>
      <p:sp>
        <p:nvSpPr>
          <p:cNvPr id="226311" name="Text Box 7"/>
          <p:cNvSpPr txBox="1">
            <a:spLocks noChangeArrowheads="1"/>
          </p:cNvSpPr>
          <p:nvPr/>
        </p:nvSpPr>
        <p:spPr bwMode="auto">
          <a:xfrm>
            <a:off x="1447800" y="45720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CC3300"/>
                </a:solidFill>
              </a:rPr>
              <a:t>Если не разобрались в теме, было не очень интересно – красный цвет. </a:t>
            </a:r>
            <a:endParaRPr lang="ru-RU" sz="3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6510921"/>
      </p:ext>
    </p:extLst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63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6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2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2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226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6" grpId="0" animBg="1"/>
      <p:bldP spid="226307" grpId="0" animBg="1"/>
      <p:bldP spid="226308" grpId="0" animBg="1"/>
      <p:bldP spid="226309" grpId="0"/>
      <p:bldP spid="226310" grpId="0"/>
      <p:bldP spid="2263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125" y="2078038"/>
            <a:ext cx="3078163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Упражнение 357.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347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 rot="-10591003">
            <a:off x="4856163" y="2439988"/>
            <a:ext cx="36750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  <a:latin typeface="Garamond" pitchFamily="18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rgbClr val="EE0E49"/>
                </a:solidFill>
                <a:latin typeface="Times New Roman" pitchFamily="18" charset="0"/>
                <a:cs typeface="Times New Roman" pitchFamily="18" charset="0"/>
              </a:rPr>
              <a:t>Спасибо за урок!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Объект 10"/>
          <p:cNvPicPr>
            <a:picLocks noGrp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906867" y="1752600"/>
            <a:ext cx="3330266" cy="4114800"/>
          </a:xfrm>
          <a:prstGeom prst="rect">
            <a:avLst/>
          </a:prstGeom>
        </p:spPr>
      </p:pic>
      <p:sp>
        <p:nvSpPr>
          <p:cNvPr id="21508" name="Rectangle 4"/>
          <p:cNvSpPr>
            <a:spLocks noGrp="1" noChangeArrowheads="1"/>
          </p:cNvSpPr>
          <p:nvPr>
            <p:ph type="body" sz="half" idx="4294967295"/>
          </p:nvPr>
        </p:nvSpPr>
        <p:spPr>
          <a:xfrm rot="10801451" flipV="1">
            <a:off x="0" y="5707063"/>
            <a:ext cx="8494713" cy="115093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4800" dirty="0" smtClean="0">
                <a:solidFill>
                  <a:srgbClr val="EE0E49"/>
                </a:solidFill>
                <a:latin typeface="Times New Roman" pitchFamily="18" charset="0"/>
                <a:cs typeface="Times New Roman" pitchFamily="18" charset="0"/>
              </a:rPr>
              <a:t>     Молодцы!</a:t>
            </a:r>
          </a:p>
        </p:txBody>
      </p:sp>
      <p:pic>
        <p:nvPicPr>
          <p:cNvPr id="21509" name="Picture 6" descr="DD0100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876800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" descr="DD01009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1905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3" name="j0215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2224" name="j02150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1380480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22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2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4745" fill="hold"/>
                                        <p:tgtEl>
                                          <p:spTgt spid="2222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23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23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2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745" fill="hold"/>
                                        <p:tgtEl>
                                          <p:spTgt spid="2222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224"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2224"/>
                </p:tgtEl>
              </p:cMediaNode>
            </p:audio>
          </p:childTnLst>
        </p:cTn>
      </p:par>
    </p:tnLst>
    <p:bldLst>
      <p:bldP spid="2150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1844824"/>
            <a:ext cx="7467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00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Источники: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844824"/>
            <a:ext cx="7813080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И.В.Клюхина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 Сценарий занятий по изучению слов с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непроверяемым написанием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: 2-4 классы.-М.:ВАКО,2009.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Г.А.Бакулина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Интеллектуальное развитие младших школьников на уроках русского языка. –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М.Гуманит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изд. Центр ВЛАДОС, 2001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285750" lvl="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dirty="0" err="1">
                <a:latin typeface="Times New Roman"/>
                <a:ea typeface="Calibri"/>
                <a:cs typeface="Times New Roman"/>
              </a:rPr>
              <a:t>Рамзаева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Т.Г. Русский язык: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Учеб.для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3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кл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четырехлет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нач.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 –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М.:Дрофа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 smtClean="0">
                <a:solidFill>
                  <a:schemeClr val="accent4"/>
                </a:solidFill>
                <a:latin typeface="Times New Roman"/>
                <a:ea typeface="Calibri"/>
                <a:cs typeface="Times New Roman"/>
                <a:hlinkClick r:id="rId2"/>
              </a:rPr>
              <a:t>http</a:t>
            </a:r>
            <a:r>
              <a:rPr lang="ru-RU" u="sng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  <a:hlinkClick r:id="rId2"/>
              </a:rPr>
              <a:t>://smayli.ru/smile/sportsmen-343.html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-  смайлик</a:t>
            </a:r>
            <a:endParaRPr lang="ru-RU" sz="1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  <a:hlinkClick r:id="rId3"/>
              </a:rPr>
              <a:t>http://smayli.ru/smile/sportsmen-369.html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- смайлик</a:t>
            </a:r>
            <a:endParaRPr lang="ru-RU" sz="1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  <a:hlinkClick r:id="rId4"/>
              </a:rPr>
              <a:t>http://anime.toppik.ru/photo/sport/sportivnaja_animacija_zarjadka/39-0-955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- смайлик</a:t>
            </a:r>
            <a:endParaRPr lang="ru-RU" sz="1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  <a:hlinkClick r:id="rId5"/>
              </a:rPr>
              <a:t>http://smayli.ru/smile/muzika-686.html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-смайлик</a:t>
            </a:r>
            <a:endParaRPr lang="ru-RU" sz="1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  <a:hlinkClick r:id="rId6"/>
              </a:rPr>
              <a:t>http://img-fotki.yandex.ru/get/4709/28257045.682/0_72b77_1d055696_L.jpg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Calibri"/>
                <a:cs typeface="Times New Roman"/>
              </a:rPr>
              <a:t> -улыбающийся Незнайка</a:t>
            </a:r>
            <a:endParaRPr lang="ru-RU" sz="1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hlinkClick r:id="rId7"/>
              </a:rPr>
              <a:t>http://i067.radikal.ru/0912/9c/86022324d578.jpg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 -вагон</a:t>
            </a:r>
            <a:endParaRPr lang="ru-RU" sz="1400" dirty="0">
              <a:solidFill>
                <a:schemeClr val="accent4"/>
              </a:solidFill>
              <a:latin typeface="Calibri"/>
              <a:ea typeface="Calibri"/>
              <a:cs typeface="Times New Roman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u="sng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  <a:hlinkClick r:id="rId8"/>
              </a:rPr>
              <a:t>http://smiles.rcmir.com/smile.99848.html</a:t>
            </a:r>
            <a:r>
              <a:rPr lang="ru-RU" dirty="0">
                <a:solidFill>
                  <a:schemeClr val="accent4"/>
                </a:solidFill>
                <a:latin typeface="Times New Roman"/>
                <a:ea typeface="Times New Roman"/>
                <a:cs typeface="Times New Roman"/>
              </a:rPr>
              <a:t> -книга</a:t>
            </a:r>
            <a:endParaRPr lang="ru-RU" sz="1400" dirty="0">
              <a:solidFill>
                <a:schemeClr val="accent4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999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834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97346"/>
            <a:ext cx="8136904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endParaRPr lang="ru-RU" u="sng" dirty="0">
              <a:solidFill>
                <a:srgbClr val="0000FF"/>
              </a:solidFill>
              <a:latin typeface="Times New Roman"/>
              <a:ea typeface="Calibri"/>
              <a:cs typeface="Times New Roman"/>
              <a:hlinkClick r:id="rId3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u="sng" dirty="0" smtClean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http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3"/>
              </a:rPr>
              <a:t>://www.smayli.ru/data/smiles/prazdnikia-1077.gif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- игрушка  1 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en-US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4"/>
              </a:rPr>
              <a:t>http://b.imdoc.fr/private/1/private-category/photo/9731443973/13858163a15/private-     category-artimage_384516_3067059_201011272630766-img.gif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 -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игрушка</a:t>
            </a:r>
            <a:r>
              <a:rPr lang="en-US" dirty="0">
                <a:latin typeface="Times New Roman"/>
                <a:ea typeface="Calibri"/>
                <a:cs typeface="Times New Roman"/>
              </a:rPr>
              <a:t> 2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5"/>
              </a:rPr>
              <a:t>http://img0.liveinternet.ru/images/attach/c/1/49/947/49947812_1255681326_kerstballen_83.gif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- игрушка 3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dirty="0">
                <a:latin typeface="Times New Roman"/>
                <a:ea typeface="Calibri"/>
                <a:cs typeface="Times New Roman"/>
              </a:rPr>
              <a:t>  </a:t>
            </a: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6"/>
              </a:rPr>
              <a:t>http://www.animated-gifs.eu/christmas-balls/0093.gif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 -  игрушка 4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90600" algn="l"/>
              </a:tabLs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7"/>
              </a:rPr>
              <a:t>http://avatarko.ru/images/elki/elka18.gif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 елка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8"/>
              </a:rPr>
              <a:t>http://skazka-volhov.ucoz.ru/Neznaika.jpg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 Незнайка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9"/>
              </a:rPr>
              <a:t>http://s42.radikal.ru/i096/0808/8a/f9d2c5575addt.jpg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 дети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solidFill>
                  <a:srgbClr val="0000FF"/>
                </a:solidFill>
                <a:latin typeface="Times New Roman"/>
                <a:ea typeface="Calibri"/>
                <a:cs typeface="Times New Roman"/>
                <a:hlinkClick r:id="rId10"/>
              </a:rPr>
              <a:t>http://img-fotki.yandex.ru/get/5804/valenta-mog.4d/0_60911_66b176db_orig.jpg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-Буратино</a:t>
            </a:r>
            <a:endParaRPr lang="ru-RU" sz="1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29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1350963" y="228600"/>
            <a:ext cx="7793037" cy="1462088"/>
          </a:xfrm>
        </p:spPr>
        <p:txBody>
          <a:bodyPr/>
          <a:lstStyle/>
          <a:p>
            <a:pPr eaLnBrk="1" hangingPunct="1"/>
            <a:r>
              <a:rPr lang="ru-RU" i="1" smtClean="0"/>
              <a:t>   </a:t>
            </a:r>
            <a:r>
              <a:rPr lang="ru-RU" sz="5400" i="1" smtClean="0"/>
              <a:t>Кк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Чашка</a:t>
            </a:r>
          </a:p>
          <a:p>
            <a:pPr eaLnBrk="1" hangingPunct="1"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Веник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Корова</a:t>
            </a:r>
          </a:p>
          <a:p>
            <a:pPr eaLnBrk="1" hangingPunct="1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Точка</a:t>
            </a:r>
          </a:p>
        </p:txBody>
      </p:sp>
      <p:pic>
        <p:nvPicPr>
          <p:cNvPr id="5124" name="Picture 7" descr="Буратин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4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66800" y="2133600"/>
            <a:ext cx="2878138" cy="4114800"/>
          </a:xfrm>
          <a:ln w="5715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73670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240"/>
                            </p:stCondLst>
                            <p:childTnLst>
                              <p:par>
                                <p:cTn id="1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4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76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      ВАГОН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ru-RU" sz="2800" smtClean="0"/>
          </a:p>
          <a:p>
            <a:pPr eaLnBrk="1" hangingPunct="1">
              <a:buFont typeface="Wingdings" pitchFamily="2" charset="2"/>
              <a:buNone/>
            </a:pPr>
            <a:endParaRPr lang="ru-RU" sz="3600" b="1" smtClean="0">
              <a:latin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905000" y="2286000"/>
            <a:ext cx="38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Н</a:t>
            </a:r>
          </a:p>
        </p:txBody>
      </p:sp>
      <p:sp>
        <p:nvSpPr>
          <p:cNvPr id="240645" name="Rectangle 5"/>
          <p:cNvSpPr>
            <a:spLocks noChangeArrowheads="1"/>
          </p:cNvSpPr>
          <p:nvPr/>
        </p:nvSpPr>
        <p:spPr bwMode="auto">
          <a:xfrm>
            <a:off x="1066800" y="2286000"/>
            <a:ext cx="450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240646" name="Rectangle 6"/>
          <p:cNvSpPr>
            <a:spLocks noChangeArrowheads="1"/>
          </p:cNvSpPr>
          <p:nvPr/>
        </p:nvSpPr>
        <p:spPr bwMode="auto">
          <a:xfrm>
            <a:off x="2819400" y="4505325"/>
            <a:ext cx="565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М</a:t>
            </a:r>
          </a:p>
        </p:txBody>
      </p:sp>
      <p:sp>
        <p:nvSpPr>
          <p:cNvPr id="240647" name="Rectangle 7"/>
          <p:cNvSpPr>
            <a:spLocks noChangeArrowheads="1"/>
          </p:cNvSpPr>
          <p:nvPr/>
        </p:nvSpPr>
        <p:spPr bwMode="auto">
          <a:xfrm>
            <a:off x="2819400" y="22955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240648" name="Rectangle 8"/>
          <p:cNvSpPr>
            <a:spLocks noChangeArrowheads="1"/>
          </p:cNvSpPr>
          <p:nvPr/>
        </p:nvSpPr>
        <p:spPr bwMode="auto">
          <a:xfrm>
            <a:off x="4572000" y="34385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Е</a:t>
            </a:r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3657600" y="2295525"/>
            <a:ext cx="512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П</a:t>
            </a:r>
          </a:p>
        </p:txBody>
      </p:sp>
      <p:sp>
        <p:nvSpPr>
          <p:cNvPr id="240650" name="Rectangle 10"/>
          <p:cNvSpPr>
            <a:spLocks noChangeArrowheads="1"/>
          </p:cNvSpPr>
          <p:nvPr/>
        </p:nvSpPr>
        <p:spPr bwMode="auto">
          <a:xfrm>
            <a:off x="1905000" y="3438525"/>
            <a:ext cx="512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П</a:t>
            </a: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572000" y="22955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А</a:t>
            </a:r>
          </a:p>
        </p:txBody>
      </p:sp>
      <p:sp>
        <p:nvSpPr>
          <p:cNvPr id="240652" name="Rectangle 12"/>
          <p:cNvSpPr>
            <a:spLocks noChangeArrowheads="1"/>
          </p:cNvSpPr>
          <p:nvPr/>
        </p:nvSpPr>
        <p:spPr bwMode="auto">
          <a:xfrm>
            <a:off x="4572000" y="4505325"/>
            <a:ext cx="52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Ц</a:t>
            </a:r>
          </a:p>
        </p:txBody>
      </p:sp>
      <p:sp>
        <p:nvSpPr>
          <p:cNvPr id="240653" name="Rectangle 13"/>
          <p:cNvSpPr>
            <a:spLocks noChangeArrowheads="1"/>
          </p:cNvSpPr>
          <p:nvPr/>
        </p:nvSpPr>
        <p:spPr bwMode="auto">
          <a:xfrm>
            <a:off x="1066800" y="3438525"/>
            <a:ext cx="5222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Ц</a:t>
            </a: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657600" y="3438525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В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1066800" y="4505325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Г</a:t>
            </a:r>
          </a:p>
        </p:txBody>
      </p:sp>
      <p:sp>
        <p:nvSpPr>
          <p:cNvPr id="240656" name="Rectangle 16"/>
          <p:cNvSpPr>
            <a:spLocks noChangeArrowheads="1"/>
          </p:cNvSpPr>
          <p:nvPr/>
        </p:nvSpPr>
        <p:spPr bwMode="auto">
          <a:xfrm>
            <a:off x="2743200" y="3438525"/>
            <a:ext cx="47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240657" name="Rectangle 17"/>
          <p:cNvSpPr>
            <a:spLocks noChangeArrowheads="1"/>
          </p:cNvSpPr>
          <p:nvPr/>
        </p:nvSpPr>
        <p:spPr bwMode="auto">
          <a:xfrm>
            <a:off x="1905000" y="4505325"/>
            <a:ext cx="474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60000"/>
              <a:buFont typeface="Wingdings" pitchFamily="2" charset="2"/>
              <a:buNone/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У</a:t>
            </a:r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3657600" y="4505325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000000"/>
                </a:solidFill>
                <a:latin typeface="Times New Roman" pitchFamily="18" charset="0"/>
              </a:rPr>
              <a:t>О</a:t>
            </a:r>
          </a:p>
        </p:txBody>
      </p:sp>
      <p:pic>
        <p:nvPicPr>
          <p:cNvPr id="24065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257800" y="2593975"/>
            <a:ext cx="3697288" cy="2960688"/>
          </a:xfrm>
        </p:spPr>
      </p:pic>
    </p:spTree>
    <p:extLst>
      <p:ext uri="{BB962C8B-B14F-4D97-AF65-F5344CB8AC3E}">
        <p14:creationId xmlns:p14="http://schemas.microsoft.com/office/powerpoint/2010/main" xmlns="" val="8911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decel="100000"/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decel="100000"/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decel="100000"/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40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0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decel="100000"/>
                                        <p:tgtEl>
                                          <p:spTgt spid="240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4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decel="100000"/>
                                        <p:tgtEl>
                                          <p:spTgt spid="24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40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40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decel="100000"/>
                                        <p:tgtEl>
                                          <p:spTgt spid="240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4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4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decel="100000"/>
                                        <p:tgtEl>
                                          <p:spTgt spid="24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2000"/>
                                        <p:tgtEl>
                                          <p:spTgt spid="240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2438400" y="1066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В</a:t>
            </a: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4267200" y="1066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В</a:t>
            </a: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2971800" y="1066800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О</a:t>
            </a:r>
          </a:p>
        </p:txBody>
      </p:sp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6096000" y="1066800"/>
            <a:ext cx="539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О</a:t>
            </a:r>
          </a:p>
        </p:txBody>
      </p:sp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3657600" y="1066800"/>
            <a:ext cx="488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А</a:t>
            </a:r>
          </a:p>
        </p:txBody>
      </p:sp>
      <p:sp>
        <p:nvSpPr>
          <p:cNvPr id="6153" name="Rectangle 10"/>
          <p:cNvSpPr>
            <a:spLocks noChangeArrowheads="1"/>
          </p:cNvSpPr>
          <p:nvPr/>
        </p:nvSpPr>
        <p:spPr bwMode="auto">
          <a:xfrm>
            <a:off x="4876800" y="1066800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Г</a:t>
            </a: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5410200" y="1066800"/>
            <a:ext cx="5889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Ы</a:t>
            </a: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6705600" y="1066800"/>
            <a:ext cx="5127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Й</a:t>
            </a:r>
          </a:p>
        </p:txBody>
      </p:sp>
      <p:sp>
        <p:nvSpPr>
          <p:cNvPr id="6156" name="Rectangle 13"/>
          <p:cNvSpPr>
            <a:spLocks noChangeArrowheads="1"/>
          </p:cNvSpPr>
          <p:nvPr/>
        </p:nvSpPr>
        <p:spPr bwMode="auto">
          <a:xfrm>
            <a:off x="7391400" y="1066800"/>
            <a:ext cx="514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Н</a:t>
            </a: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1905000" y="1066800"/>
            <a:ext cx="533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3600" smtClean="0">
                <a:solidFill>
                  <a:srgbClr val="333399"/>
                </a:solidFill>
              </a:rPr>
              <a:t>Н</a:t>
            </a:r>
          </a:p>
        </p:txBody>
      </p:sp>
    </p:spTree>
    <p:extLst>
      <p:ext uri="{BB962C8B-B14F-4D97-AF65-F5344CB8AC3E}">
        <p14:creationId xmlns:p14="http://schemas.microsoft.com/office/powerpoint/2010/main" xmlns="" val="379685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4" dur="1000" fill="hold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18" dur="1000" fill="hold"/>
                                        <p:tgtEl>
                                          <p:spTgt spid="82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2" dur="1000" fill="hold"/>
                                        <p:tgtEl>
                                          <p:spTgt spid="82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26" dur="1000" fill="hold"/>
                                        <p:tgtEl>
                                          <p:spTgt spid="82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295  E" pathEditMode="relative" ptsTypes="">
                                      <p:cBhvr>
                                        <p:cTn id="30" dur="1000" fill="hold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-main-pic" descr="Картинка 2 из 6374">
            <a:hlinkClick r:id="rId3" tgtFrame="_blank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38125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2195736" y="1260122"/>
            <a:ext cx="5600123" cy="556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Миша сел на пенёк  и сел пирожок.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17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839573"/>
            <a:ext cx="7488832" cy="590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Алгоритм</a:t>
            </a:r>
            <a:r>
              <a:rPr lang="ru-RU" sz="2800" b="1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000" b="1" dirty="0">
              <a:latin typeface="Calibri"/>
              <a:ea typeface="Calibri"/>
              <a:cs typeface="Times New Roman"/>
            </a:endParaRPr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1. Рассмотреть </a:t>
            </a:r>
            <a:r>
              <a:rPr lang="ru-RU" dirty="0">
                <a:latin typeface="Times New Roman"/>
                <a:ea typeface="Calibri"/>
              </a:rPr>
              <a:t>слово.</a:t>
            </a:r>
            <a:endParaRPr lang="ru-RU" dirty="0"/>
          </a:p>
          <a:p>
            <a:pPr marL="457200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/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2. Разобрать </a:t>
            </a:r>
            <a:r>
              <a:rPr lang="ru-RU" dirty="0">
                <a:latin typeface="Times New Roman"/>
                <a:ea typeface="Calibri"/>
              </a:rPr>
              <a:t>слово по составу.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/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3. Определить</a:t>
            </a:r>
            <a:r>
              <a:rPr lang="ru-RU" dirty="0">
                <a:latin typeface="Times New Roman"/>
                <a:ea typeface="Calibri"/>
              </a:rPr>
              <a:t>, есть ли в слове приставка.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/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4. На </a:t>
            </a:r>
            <a:r>
              <a:rPr lang="ru-RU" dirty="0">
                <a:latin typeface="Times New Roman"/>
                <a:ea typeface="Calibri"/>
              </a:rPr>
              <a:t>какую букву оканчивается?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/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5. С какой буквы начинается корень? </a:t>
            </a:r>
            <a:endParaRPr lang="ru-RU" dirty="0"/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 </a:t>
            </a:r>
            <a:endParaRPr lang="ru-RU" dirty="0"/>
          </a:p>
          <a:p>
            <a:pPr lvl="0"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6.Сформулируйте правило.</a:t>
            </a:r>
          </a:p>
          <a:p>
            <a:pPr lvl="0">
              <a:spcAft>
                <a:spcPts val="0"/>
              </a:spcAft>
            </a:pPr>
            <a:endParaRPr lang="ru-RU" dirty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Если приставка заканчивается на согласную букву, а  корень начинается с гласной буквы: е, ё,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ю,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я,  </a:t>
            </a:r>
            <a:r>
              <a:rPr lang="ru-RU" sz="2000" b="1" dirty="0" smtClean="0">
                <a:latin typeface="Times New Roman"/>
                <a:ea typeface="Calibri"/>
                <a:cs typeface="Times New Roman"/>
              </a:rPr>
              <a:t>после приставки пишем </a:t>
            </a:r>
            <a:r>
              <a:rPr lang="ru-RU" sz="2000" b="1" dirty="0">
                <a:latin typeface="Times New Roman"/>
                <a:ea typeface="Calibri"/>
                <a:cs typeface="Times New Roman"/>
              </a:rPr>
              <a:t>разделительный твердый знак.</a:t>
            </a:r>
            <a:endParaRPr lang="ru-RU" sz="1600" b="1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b="1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212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708920"/>
            <a:ext cx="16524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err="1">
                <a:latin typeface="Times New Roman"/>
                <a:ea typeface="Calibri"/>
              </a:rPr>
              <a:t>согл</a:t>
            </a:r>
            <a:r>
              <a:rPr lang="ru-RU" sz="4800" dirty="0" smtClean="0">
                <a:latin typeface="Times New Roman"/>
                <a:ea typeface="Calibri"/>
              </a:rPr>
              <a:t>. </a:t>
            </a:r>
            <a:endParaRPr lang="ru-RU" sz="4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59642" y="2514687"/>
            <a:ext cx="7729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latin typeface="Times New Roman"/>
                <a:ea typeface="Calibri"/>
              </a:rPr>
              <a:t>Ъ</a:t>
            </a:r>
            <a:endParaRPr lang="ru-RU" sz="6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043455" y="2480407"/>
            <a:ext cx="18974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err="1">
                <a:latin typeface="Times New Roman"/>
                <a:ea typeface="Calibri"/>
              </a:rPr>
              <a:t>гласн</a:t>
            </a:r>
            <a:r>
              <a:rPr lang="ru-RU" sz="4800" dirty="0">
                <a:latin typeface="Times New Roman"/>
                <a:ea typeface="Calibri"/>
              </a:rPr>
              <a:t>. </a:t>
            </a:r>
            <a:endParaRPr lang="ru-RU" sz="4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3230" y="1404893"/>
            <a:ext cx="13681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atin typeface="Times New Roman"/>
                <a:ea typeface="Calibri"/>
              </a:rPr>
              <a:t> </a:t>
            </a:r>
            <a:r>
              <a:rPr lang="ru-RU" sz="9600" dirty="0" smtClean="0">
                <a:latin typeface="Times New Roman"/>
                <a:ea typeface="Calibri"/>
              </a:rPr>
              <a:t>¬ 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4398390" y="617181"/>
            <a:ext cx="66236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dirty="0">
                <a:latin typeface="Times New Roman"/>
                <a:ea typeface="Calibri"/>
              </a:rPr>
              <a:t> </a:t>
            </a:r>
            <a:r>
              <a:rPr lang="ru-RU" sz="11500" dirty="0">
                <a:latin typeface="Times New Roman"/>
                <a:ea typeface="Calibri"/>
              </a:rPr>
              <a:t>(</a:t>
            </a:r>
            <a:endParaRPr lang="ru-RU" sz="9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4635005" y="1955682"/>
            <a:ext cx="801091" cy="72835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3" name="Прямая со стрелкой 12"/>
          <p:cNvCxnSpPr/>
          <p:nvPr/>
        </p:nvCxnSpPr>
        <p:spPr>
          <a:xfrm>
            <a:off x="4882604" y="3311404"/>
            <a:ext cx="553492" cy="477636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Прямая со стрелкой 13"/>
          <p:cNvCxnSpPr/>
          <p:nvPr/>
        </p:nvCxnSpPr>
        <p:spPr>
          <a:xfrm>
            <a:off x="4882604" y="3003690"/>
            <a:ext cx="753690" cy="18828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>
          <a:xfrm flipV="1">
            <a:off x="4835352" y="2480407"/>
            <a:ext cx="800942" cy="275283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24" name="Прямоугольник 23"/>
          <p:cNvSpPr/>
          <p:nvPr/>
        </p:nvSpPr>
        <p:spPr>
          <a:xfrm>
            <a:off x="5566806" y="1179831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/>
                <a:ea typeface="Calibri"/>
              </a:rPr>
              <a:t>е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652511" y="1973074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/>
                <a:ea typeface="Calibri"/>
              </a:rPr>
              <a:t>ё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679714" y="2551857"/>
            <a:ext cx="8563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/>
                <a:ea typeface="Calibri"/>
              </a:rPr>
              <a:t> ю</a:t>
            </a:r>
            <a:r>
              <a:rPr lang="ru-RU" dirty="0">
                <a:latin typeface="Times New Roman"/>
                <a:ea typeface="Calibri"/>
              </a:rPr>
              <a:t> 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545697" y="3452364"/>
            <a:ext cx="4683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>
                <a:solidFill>
                  <a:srgbClr val="FF0000"/>
                </a:solidFill>
                <a:latin typeface="Times New Roman"/>
                <a:ea typeface="Calibri"/>
              </a:rPr>
              <a:t>я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98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0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0"/>
                            </p:stCondLst>
                            <p:childTnLst>
                              <p:par>
                                <p:cTn id="5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24" grpId="0"/>
      <p:bldP spid="25" grpId="0" build="allAtOnce"/>
      <p:bldP spid="26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-main-pic" descr="Картинка 17 из 6374">
            <a:hlinkClick r:id="rId3" tgtFrame="_blank"/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19812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2776701" y="3167390"/>
            <a:ext cx="2744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28184" y="1145962"/>
            <a:ext cx="1603131" cy="587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пирожок.</a:t>
            </a:r>
            <a:endParaRPr lang="ru-RU" sz="2000" dirty="0">
              <a:solidFill>
                <a:srgbClr val="000000"/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74106" y="1210595"/>
            <a:ext cx="3689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Миша сел на пенёк  и 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92080" y="1210595"/>
            <a:ext cx="685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сел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336593" y="1145962"/>
            <a:ext cx="8915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ъ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endParaRPr lang="ru-RU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16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майлики спортсмены, смайлики боксеры, фетболисты, велосипедисты, штангисты | Smayli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3199" y="2981323"/>
            <a:ext cx="93408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Смайлики спортсмены, смайлики боксеры, фетболисты, велосипедисты, штангисты | Smayli.r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81325"/>
            <a:ext cx="93408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Смайлики спортсмены, смайлики боксеры, фетболисты, велосипедисты, штангисты | Smayli.r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74299"/>
            <a:ext cx="15906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Смайлики спортсмены, смайлики боксеры, фетболисты, велосипедисты, штангисты | Smayli.ru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0347" y="1491678"/>
            <a:ext cx="1590675" cy="70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366870342" descr="http://anime.toppik.ru/_ph/39/2/366870342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2947" y="2830541"/>
            <a:ext cx="12477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366870342" descr="http://anime.toppik.ru/_ph/39/2/366870342.g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67023"/>
            <a:ext cx="12477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Смайлики танцуют, смайлики поют, поющие и танцующие смайлики | Smayli.ru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7109" y="3876674"/>
            <a:ext cx="1656090" cy="1930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Смайлики танцуют, смайлики поют, поющие и танцующие смайлики | Smayli.ru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529" y="3876675"/>
            <a:ext cx="1617592" cy="1964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Детская_песня_-_Дракоша_(2-22)(www.muzico.ru)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7"/>
              </p:ext>
            </p:extLst>
          </p:nvPr>
        </p:nvPicPr>
        <p:blipFill>
          <a:blip r:embed="rId8" cstate="email"/>
          <a:stretch>
            <a:fillRect/>
          </a:stretch>
        </p:blipFill>
        <p:spPr>
          <a:xfrm>
            <a:off x="8316416" y="60932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7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9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Палитра">
  <a:themeElements>
    <a:clrScheme name="Палитра 2">
      <a:dk1>
        <a:srgbClr val="000094"/>
      </a:dk1>
      <a:lt1>
        <a:srgbClr val="FFFFFF"/>
      </a:lt1>
      <a:dk2>
        <a:srgbClr val="0000CC"/>
      </a:dk2>
      <a:lt2>
        <a:srgbClr val="FFFFCC"/>
      </a:lt2>
      <a:accent1>
        <a:srgbClr val="3193FF"/>
      </a:accent1>
      <a:accent2>
        <a:srgbClr val="9900FF"/>
      </a:accent2>
      <a:accent3>
        <a:srgbClr val="AAAAE2"/>
      </a:accent3>
      <a:accent4>
        <a:srgbClr val="DADADA"/>
      </a:accent4>
      <a:accent5>
        <a:srgbClr val="ADC8FF"/>
      </a:accent5>
      <a:accent6>
        <a:srgbClr val="8A00E7"/>
      </a:accent6>
      <a:hlink>
        <a:srgbClr val="FF3399"/>
      </a:hlink>
      <a:folHlink>
        <a:srgbClr val="FFCC00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Палитра">
  <a:themeElements>
    <a:clrScheme name="Палитра 12">
      <a:dk1>
        <a:srgbClr val="000000"/>
      </a:dk1>
      <a:lt1>
        <a:srgbClr val="66FFCC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B8FFE2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7">
        <a:dk1>
          <a:srgbClr val="000000"/>
        </a:dk1>
        <a:lt1>
          <a:srgbClr val="00FF99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CA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8">
        <a:dk1>
          <a:srgbClr val="000000"/>
        </a:dk1>
        <a:lt1>
          <a:srgbClr val="00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9">
        <a:dk1>
          <a:srgbClr val="000000"/>
        </a:dk1>
        <a:lt1>
          <a:srgbClr val="33CC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DE2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0">
        <a:dk1>
          <a:srgbClr val="000000"/>
        </a:dk1>
        <a:lt1>
          <a:srgbClr val="00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AA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1">
        <a:dk1>
          <a:srgbClr val="000000"/>
        </a:dk1>
        <a:lt1>
          <a:srgbClr val="66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12">
        <a:dk1>
          <a:srgbClr val="000000"/>
        </a:dk1>
        <a:lt1>
          <a:srgbClr val="66FFCC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B8FFE2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463</TotalTime>
  <Words>362</Words>
  <Application>Microsoft Office PowerPoint</Application>
  <PresentationFormat>Экран (4:3)</PresentationFormat>
  <Paragraphs>143</Paragraphs>
  <Slides>17</Slides>
  <Notes>11</Notes>
  <HiddenSlides>0</HiddenSlides>
  <MMClips>4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17</vt:i4>
      </vt:variant>
    </vt:vector>
  </HeadingPairs>
  <TitlesOfParts>
    <vt:vector size="26" baseType="lpstr">
      <vt:lpstr>Палитра</vt:lpstr>
      <vt:lpstr>1_Палитра</vt:lpstr>
      <vt:lpstr>2_Палитра</vt:lpstr>
      <vt:lpstr>3_Палитра</vt:lpstr>
      <vt:lpstr>4_Палитра</vt:lpstr>
      <vt:lpstr>6_Палитра</vt:lpstr>
      <vt:lpstr>7_Палитра</vt:lpstr>
      <vt:lpstr>8_Палитра</vt:lpstr>
      <vt:lpstr>9_Палитра</vt:lpstr>
      <vt:lpstr>  УМК «Школа России» Урок русского языка по теме: «Разделительный  твердый знак (ъ)»  3 класс</vt:lpstr>
      <vt:lpstr>   Кк</vt:lpstr>
      <vt:lpstr>      ВАГОН</vt:lpstr>
      <vt:lpstr>Слайд 4</vt:lpstr>
      <vt:lpstr>Слайд 5</vt:lpstr>
      <vt:lpstr>Слайд 6</vt:lpstr>
      <vt:lpstr>Слайд 7</vt:lpstr>
      <vt:lpstr>Слайд 8</vt:lpstr>
      <vt:lpstr>Слайд 9</vt:lpstr>
      <vt:lpstr>   Напишите слова в 2 столбика: в левый – с ь,  в правый – с ъ, допишите  по 1 слову в каждый столбик. Там где есть выделите приставки. </vt:lpstr>
      <vt:lpstr>Проверка</vt:lpstr>
      <vt:lpstr>Слайд 12</vt:lpstr>
      <vt:lpstr>Слайд 13</vt:lpstr>
      <vt:lpstr>Домашнее задание</vt:lpstr>
      <vt:lpstr>Спасибо за урок!</vt:lpstr>
      <vt:lpstr> Источники: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555</dc:creator>
  <cp:lastModifiedBy>Tata</cp:lastModifiedBy>
  <cp:revision>42</cp:revision>
  <dcterms:created xsi:type="dcterms:W3CDTF">2012-04-01T17:21:49Z</dcterms:created>
  <dcterms:modified xsi:type="dcterms:W3CDTF">2012-12-13T13:38:36Z</dcterms:modified>
</cp:coreProperties>
</file>