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2"/>
  </p:notesMasterIdLst>
  <p:sldIdLst>
    <p:sldId id="256" r:id="rId2"/>
    <p:sldId id="257" r:id="rId3"/>
    <p:sldId id="258" r:id="rId4"/>
    <p:sldId id="32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316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9" r:id="rId57"/>
    <p:sldId id="321" r:id="rId58"/>
    <p:sldId id="313" r:id="rId59"/>
    <p:sldId id="317" r:id="rId60"/>
    <p:sldId id="314" r:id="rId61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662" autoAdjust="0"/>
    <p:restoredTop sz="94660"/>
  </p:normalViewPr>
  <p:slideViewPr>
    <p:cSldViewPr>
      <p:cViewPr varScale="1">
        <p:scale>
          <a:sx n="71" d="100"/>
          <a:sy n="71" d="100"/>
        </p:scale>
        <p:origin x="-4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A6F473-7F23-4F1D-AD61-4DC535A154CE}" type="datetimeFigureOut">
              <a:rPr lang="ru-RU" smtClean="0"/>
              <a:pPr/>
              <a:t>09.12.2012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6F683E-8AE2-4D61-802C-EB5BFB14752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F683E-8AE2-4D61-802C-EB5BFB147527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F683E-8AE2-4D61-802C-EB5BFB147527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F683E-8AE2-4D61-802C-EB5BFB147527}" type="slidenum">
              <a:rPr lang="ru-RU" smtClean="0"/>
              <a:pPr/>
              <a:t>35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12/9/2012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slide" Target="slide25.xml"/><Relationship Id="rId13" Type="http://schemas.openxmlformats.org/officeDocument/2006/relationships/slide" Target="slide30.xml"/><Relationship Id="rId18" Type="http://schemas.openxmlformats.org/officeDocument/2006/relationships/slide" Target="slide35.xml"/><Relationship Id="rId3" Type="http://schemas.openxmlformats.org/officeDocument/2006/relationships/slide" Target="slide20.xml"/><Relationship Id="rId7" Type="http://schemas.openxmlformats.org/officeDocument/2006/relationships/slide" Target="slide24.xml"/><Relationship Id="rId12" Type="http://schemas.openxmlformats.org/officeDocument/2006/relationships/slide" Target="slide29.xml"/><Relationship Id="rId17" Type="http://schemas.openxmlformats.org/officeDocument/2006/relationships/slide" Target="slide34.xml"/><Relationship Id="rId2" Type="http://schemas.openxmlformats.org/officeDocument/2006/relationships/notesSlide" Target="../notesSlides/notesSlide2.xml"/><Relationship Id="rId16" Type="http://schemas.openxmlformats.org/officeDocument/2006/relationships/slide" Target="slide33.xml"/><Relationship Id="rId1" Type="http://schemas.openxmlformats.org/officeDocument/2006/relationships/slideLayout" Target="../slideLayouts/slideLayout3.xml"/><Relationship Id="rId6" Type="http://schemas.openxmlformats.org/officeDocument/2006/relationships/slide" Target="slide23.xml"/><Relationship Id="rId11" Type="http://schemas.openxmlformats.org/officeDocument/2006/relationships/slide" Target="slide28.xml"/><Relationship Id="rId5" Type="http://schemas.openxmlformats.org/officeDocument/2006/relationships/slide" Target="slide22.xml"/><Relationship Id="rId15" Type="http://schemas.openxmlformats.org/officeDocument/2006/relationships/slide" Target="slide32.xml"/><Relationship Id="rId10" Type="http://schemas.openxmlformats.org/officeDocument/2006/relationships/slide" Target="slide27.xml"/><Relationship Id="rId4" Type="http://schemas.openxmlformats.org/officeDocument/2006/relationships/slide" Target="slide21.xml"/><Relationship Id="rId9" Type="http://schemas.openxmlformats.org/officeDocument/2006/relationships/slide" Target="slide26.xml"/><Relationship Id="rId14" Type="http://schemas.openxmlformats.org/officeDocument/2006/relationships/slide" Target="slide3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" Target="slide19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" Target="slide19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19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" Type="http://schemas.openxmlformats.org/officeDocument/2006/relationships/notesSlide" Target="../notesSlides/notesSlide1.xml"/><Relationship Id="rId16" Type="http://schemas.openxmlformats.org/officeDocument/2006/relationships/slide" Target="slide17.xml"/><Relationship Id="rId1" Type="http://schemas.openxmlformats.org/officeDocument/2006/relationships/slideLayout" Target="../slideLayouts/slideLayout3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19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slide" Target="slide41.xml"/><Relationship Id="rId13" Type="http://schemas.openxmlformats.org/officeDocument/2006/relationships/slide" Target="slide46.xml"/><Relationship Id="rId18" Type="http://schemas.openxmlformats.org/officeDocument/2006/relationships/slide" Target="slide51.xml"/><Relationship Id="rId3" Type="http://schemas.openxmlformats.org/officeDocument/2006/relationships/slide" Target="slide36.xml"/><Relationship Id="rId7" Type="http://schemas.openxmlformats.org/officeDocument/2006/relationships/slide" Target="slide40.xml"/><Relationship Id="rId12" Type="http://schemas.openxmlformats.org/officeDocument/2006/relationships/slide" Target="slide45.xml"/><Relationship Id="rId17" Type="http://schemas.openxmlformats.org/officeDocument/2006/relationships/slide" Target="slide50.xml"/><Relationship Id="rId2" Type="http://schemas.openxmlformats.org/officeDocument/2006/relationships/notesSlide" Target="../notesSlides/notesSlide3.xml"/><Relationship Id="rId16" Type="http://schemas.openxmlformats.org/officeDocument/2006/relationships/slide" Target="slide49.xml"/><Relationship Id="rId1" Type="http://schemas.openxmlformats.org/officeDocument/2006/relationships/slideLayout" Target="../slideLayouts/slideLayout3.xml"/><Relationship Id="rId6" Type="http://schemas.openxmlformats.org/officeDocument/2006/relationships/slide" Target="slide39.xml"/><Relationship Id="rId11" Type="http://schemas.openxmlformats.org/officeDocument/2006/relationships/slide" Target="slide44.xml"/><Relationship Id="rId5" Type="http://schemas.openxmlformats.org/officeDocument/2006/relationships/slide" Target="slide38.xml"/><Relationship Id="rId15" Type="http://schemas.openxmlformats.org/officeDocument/2006/relationships/slide" Target="slide48.xml"/><Relationship Id="rId10" Type="http://schemas.openxmlformats.org/officeDocument/2006/relationships/slide" Target="slide43.xml"/><Relationship Id="rId4" Type="http://schemas.openxmlformats.org/officeDocument/2006/relationships/slide" Target="slide37.xml"/><Relationship Id="rId9" Type="http://schemas.openxmlformats.org/officeDocument/2006/relationships/slide" Target="slide42.xml"/><Relationship Id="rId14" Type="http://schemas.openxmlformats.org/officeDocument/2006/relationships/slide" Target="slide4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" Target="slide35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35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" Target="slide35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slide" Target="slide58.xml"/><Relationship Id="rId3" Type="http://schemas.openxmlformats.org/officeDocument/2006/relationships/slide" Target="slide53.xml"/><Relationship Id="rId7" Type="http://schemas.openxmlformats.org/officeDocument/2006/relationships/slide" Target="slide57.xml"/><Relationship Id="rId2" Type="http://schemas.openxmlformats.org/officeDocument/2006/relationships/slide" Target="slide5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6.xml"/><Relationship Id="rId5" Type="http://schemas.openxmlformats.org/officeDocument/2006/relationships/slide" Target="slide55.xml"/><Relationship Id="rId4" Type="http://schemas.openxmlformats.org/officeDocument/2006/relationships/slide" Target="slide54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" Target="slide60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hyperlink" Target="http://teleri.chinchilla.ru/stati/gigantskiy_zhuk_drovosek-titan.html" TargetMode="External"/><Relationship Id="rId7" Type="http://schemas.openxmlformats.org/officeDocument/2006/relationships/hyperlink" Target="http://www.photosight.ru/photo/alone/2490217/" TargetMode="External"/><Relationship Id="rId2" Type="http://schemas.openxmlformats.org/officeDocument/2006/relationships/hyperlink" Target="http://www.bambookcity.ru/bambook.html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agro.stoptovik.ru/irrigation" TargetMode="External"/><Relationship Id="rId5" Type="http://schemas.openxmlformats.org/officeDocument/2006/relationships/hyperlink" Target="http://1366x768.photodesktop.ru/photo/33-0-457-3" TargetMode="External"/><Relationship Id="rId4" Type="http://schemas.openxmlformats.org/officeDocument/2006/relationships/hyperlink" Target="http://darudar.org/gift/1297183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9600" y="1066800"/>
            <a:ext cx="8077200" cy="1673352"/>
          </a:xfrm>
        </p:spPr>
        <p:txBody>
          <a:bodyPr>
            <a:noAutofit/>
          </a:bodyPr>
          <a:lstStyle/>
          <a:p>
            <a:r>
              <a:rPr lang="ru-RU" sz="7200" dirty="0" smtClean="0"/>
              <a:t>Обобщающий урок «Природные зоны России»</a:t>
            </a:r>
            <a:endParaRPr lang="ru-RU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9600" y="4724400"/>
            <a:ext cx="8077200" cy="1499616"/>
          </a:xfrm>
        </p:spPr>
        <p:txBody>
          <a:bodyPr/>
          <a:lstStyle/>
          <a:p>
            <a:r>
              <a:rPr lang="ru-RU" dirty="0" smtClean="0"/>
              <a:t>Коновалова Е.А., учитель географии </a:t>
            </a:r>
            <a:r>
              <a:rPr lang="en-US" dirty="0" smtClean="0"/>
              <a:t>I </a:t>
            </a:r>
            <a:r>
              <a:rPr lang="ru-RU" dirty="0" smtClean="0"/>
              <a:t>кв.кат. </a:t>
            </a:r>
          </a:p>
          <a:p>
            <a:r>
              <a:rPr lang="ru-RU" dirty="0" smtClean="0"/>
              <a:t>КГКСКОУ Арсеньевская КШ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Его называют морем, а на самом деле это самое большое по площади озеро в мире. Назовите его.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9600" y="4953000"/>
            <a:ext cx="80772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Каспийское море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Эта река протекает по территории лесной зоны, зоны степей и </a:t>
            </a:r>
            <a:r>
              <a:rPr lang="ru-RU" sz="4800" dirty="0" err="1" smtClean="0"/>
              <a:t>лесостепей</a:t>
            </a:r>
            <a:r>
              <a:rPr lang="ru-RU" sz="4800" dirty="0" smtClean="0"/>
              <a:t>, пустынь и полупустынь. Впадает в Каспийское море. Что это за река?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57800" y="4953000"/>
            <a:ext cx="34290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Волга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Эта крупная река Дальнего Востока начинается в Восточной Сибири. Назовите ее.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0" y="4953000"/>
            <a:ext cx="3352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Амур 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В лесной зоне реки зимой промерзают до дна, и их используют в качестве дорог. Как называют такие дороги?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48200" y="4953000"/>
            <a:ext cx="40386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Зимники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В этой природной зоне лето жаркое и продолжительное, а зима мягкая, короткая. Температура воздуха даже зимой выше нуля. Назовите эту зону.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4600" y="4953000"/>
            <a:ext cx="57912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Зона субтропиков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В зоне тундры летом земля оттаивает только на 50-100 сантиметров, а глубже слой земли не оттаивает. Как он называется?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953000"/>
            <a:ext cx="7162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Многолетняя мерзлота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Для зоны пустынь характерны резкие перепады температур зимой и летом. Как называется такой климат?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4953000"/>
            <a:ext cx="80010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Резко  континентальный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81200" y="457200"/>
            <a:ext cx="6934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В Арктике зимой солнце не появляется над землей несколько месяцев. Как называется этот период?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71800" y="4953000"/>
            <a:ext cx="57150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Полярная ночь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4" name="Picture 2" descr="D:\Downloads\i (12)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04800" y="304800"/>
            <a:ext cx="1362075" cy="1428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На территории какой природной зоны зимой птицы замерзают на лету и падают на землю?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48200" y="4953000"/>
            <a:ext cx="40386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Лесная зона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-609600"/>
            <a:ext cx="8013192" cy="1636776"/>
          </a:xfrm>
        </p:spPr>
        <p:txBody>
          <a:bodyPr/>
          <a:lstStyle/>
          <a:p>
            <a:pPr algn="ctr"/>
            <a:r>
              <a:rPr lang="en-US" dirty="0" smtClean="0"/>
              <a:t>II</a:t>
            </a:r>
            <a:r>
              <a:rPr lang="ru-RU" dirty="0" smtClean="0"/>
              <a:t> тур</a:t>
            </a:r>
            <a:endParaRPr lang="ru-RU" dirty="0"/>
          </a:p>
        </p:txBody>
      </p:sp>
      <p:sp>
        <p:nvSpPr>
          <p:cNvPr id="70" name="Текст 69"/>
          <p:cNvSpPr>
            <a:spLocks noGrp="1"/>
          </p:cNvSpPr>
          <p:nvPr>
            <p:ph type="body" idx="1"/>
          </p:nvPr>
        </p:nvSpPr>
        <p:spPr>
          <a:xfrm>
            <a:off x="762000" y="762000"/>
            <a:ext cx="8022336" cy="6858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52400" y="1524000"/>
            <a:ext cx="39624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52400" y="3276600"/>
            <a:ext cx="40386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28600" y="5029200"/>
            <a:ext cx="39624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28600" y="1676400"/>
            <a:ext cx="3733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Растительный мир</a:t>
            </a:r>
            <a:endParaRPr lang="ru-RU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" y="3352800"/>
            <a:ext cx="3352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Животный мир</a:t>
            </a:r>
            <a:endParaRPr lang="ru-RU" sz="4400" dirty="0"/>
          </a:p>
        </p:txBody>
      </p:sp>
      <p:sp>
        <p:nvSpPr>
          <p:cNvPr id="12" name="TextBox 11"/>
          <p:cNvSpPr txBox="1"/>
          <p:nvPr/>
        </p:nvSpPr>
        <p:spPr>
          <a:xfrm>
            <a:off x="533400" y="5105400"/>
            <a:ext cx="3352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Полезные ископаемые </a:t>
            </a:r>
            <a:endParaRPr lang="ru-RU" sz="4400" dirty="0"/>
          </a:p>
        </p:txBody>
      </p:sp>
      <p:sp>
        <p:nvSpPr>
          <p:cNvPr id="60" name="TextBox 59"/>
          <p:cNvSpPr txBox="1"/>
          <p:nvPr/>
        </p:nvSpPr>
        <p:spPr>
          <a:xfrm>
            <a:off x="5181600" y="3733800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600" dirty="0"/>
          </a:p>
        </p:txBody>
      </p:sp>
      <p:sp>
        <p:nvSpPr>
          <p:cNvPr id="140" name="TextBox 139"/>
          <p:cNvSpPr txBox="1"/>
          <p:nvPr/>
        </p:nvSpPr>
        <p:spPr>
          <a:xfrm>
            <a:off x="4191000" y="19812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3" action="ppaction://hlinksldjump"/>
              </a:rPr>
              <a:t>100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5181600" y="19812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4" action="ppaction://hlinksldjump"/>
              </a:rPr>
              <a:t>200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6172200" y="19812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5" action="ppaction://hlinksldjump"/>
              </a:rPr>
              <a:t>300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7162800" y="19812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6" action="ppaction://hlinksldjump"/>
              </a:rPr>
              <a:t>400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8229600" y="19812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7" action="ppaction://hlinksldjump"/>
              </a:rPr>
              <a:t>500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4267200" y="38100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8" action="ppaction://hlinksldjump"/>
              </a:rPr>
              <a:t>100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5257800" y="38100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9" action="ppaction://hlinksldjump"/>
              </a:rPr>
              <a:t>200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6248400" y="38100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10" action="ppaction://hlinksldjump"/>
              </a:rPr>
              <a:t>300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7239000" y="38100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11" action="ppaction://hlinksldjump"/>
              </a:rPr>
              <a:t>400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8229600" y="38100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12" action="ppaction://hlinksldjump"/>
              </a:rPr>
              <a:t>500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4267200" y="55626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13" action="ppaction://hlinksldjump"/>
              </a:rPr>
              <a:t>100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5257800" y="55626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14" action="ppaction://hlinksldjump"/>
              </a:rPr>
              <a:t>200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6248400" y="55626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15" action="ppaction://hlinksldjump"/>
              </a:rPr>
              <a:t>300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53" name="TextBox 152"/>
          <p:cNvSpPr txBox="1"/>
          <p:nvPr/>
        </p:nvSpPr>
        <p:spPr>
          <a:xfrm>
            <a:off x="7239000" y="55626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16" action="ppaction://hlinksldjump"/>
              </a:rPr>
              <a:t>400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8229600" y="55626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17" action="ppaction://hlinksldjump"/>
              </a:rPr>
              <a:t>500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55" name="Управляющая кнопка: настраиваемая 154">
            <a:hlinkClick r:id="" action="ppaction://noaction" highlightClick="1"/>
          </p:cNvPr>
          <p:cNvSpPr/>
          <p:nvPr/>
        </p:nvSpPr>
        <p:spPr>
          <a:xfrm>
            <a:off x="7391400" y="6400800"/>
            <a:ext cx="1447800" cy="3048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7" name="TextBox 156"/>
          <p:cNvSpPr txBox="1"/>
          <p:nvPr/>
        </p:nvSpPr>
        <p:spPr>
          <a:xfrm>
            <a:off x="7696200" y="63246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18" action="ppaction://hlinksldjump"/>
              </a:rPr>
              <a:t>III</a:t>
            </a:r>
            <a:r>
              <a:rPr lang="ru-RU" dirty="0" smtClean="0">
                <a:hlinkClick r:id="rId18" action="ppaction://hlinksldjump"/>
              </a:rPr>
              <a:t> тур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2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7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0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2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7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 descr="своя игра загл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539750"/>
            <a:ext cx="9802813" cy="769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В тундре часто грибы растут выше деревьев. Как в шутку их называют местные жители?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47800" y="5358384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err="1" smtClean="0"/>
              <a:t>Надосиновики</a:t>
            </a:r>
            <a:r>
              <a:rPr lang="ru-RU" sz="4800" dirty="0" smtClean="0"/>
              <a:t> и </a:t>
            </a:r>
            <a:r>
              <a:rPr lang="ru-RU" sz="4800" dirty="0" err="1" smtClean="0"/>
              <a:t>надберезовики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В зоне субтропиков есть растения, которые привезены из жарких стран. Они не дают плодов. Назовите эти растения.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62200" y="48768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Бананы и пальмы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Это  дерево пустыни является очень хорошим топливом. Назовите его.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76600" y="49530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Саксаул 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0" y="1219200"/>
            <a:ext cx="5105400" cy="3349752"/>
          </a:xfrm>
        </p:spPr>
        <p:txBody>
          <a:bodyPr>
            <a:noAutofit/>
          </a:bodyPr>
          <a:lstStyle/>
          <a:p>
            <a:r>
              <a:rPr lang="ru-RU" sz="4000" dirty="0" smtClean="0"/>
              <a:t>Высоко в горах мало кислорода, и человеку становится плохо. Как называется такое состояние?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48768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Горная болезнь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D:\Downloads\6cfab5b6b2d8e0e5c3b397981d1c1eb9_600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81000"/>
            <a:ext cx="3086100" cy="226314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4267200" y="152400"/>
            <a:ext cx="453213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000" dirty="0" smtClean="0"/>
              <a:t>Кот  в мешке 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Кедровую живицу используют для заживления язв и ран. А что это такое?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49530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Кедровая смола 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Назовите это животное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50292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Тушканчик 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D:\Downloads\5201031946_f2c552067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1295400"/>
            <a:ext cx="5095441" cy="3352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2000" y="685800"/>
            <a:ext cx="8077200" cy="3959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Об этом животном есть легенда, что его поцарапал медведь, и с тех пор у него на спине черные полосы. Кто это?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48768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Бурундук 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Узнай животное по фотографии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24400" y="51054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Песец 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C:\Users\Администратор\Downloads\77846365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905000" y="2057400"/>
            <a:ext cx="4881563" cy="27445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У белухи в Арктике все тело в шрамах. Откуда они?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" y="48006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Поцарапал белый медведь 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Это животное степей зимой впадает в спячку. В США день, когда оно просыпается, празднуют. Как называется этот праздник?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48768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День сурка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-609600"/>
            <a:ext cx="8013192" cy="1636776"/>
          </a:xfrm>
        </p:spPr>
        <p:txBody>
          <a:bodyPr/>
          <a:lstStyle/>
          <a:p>
            <a:pPr algn="ctr"/>
            <a:r>
              <a:rPr lang="en-US" dirty="0" smtClean="0"/>
              <a:t>I</a:t>
            </a:r>
            <a:r>
              <a:rPr lang="ru-RU" dirty="0" smtClean="0"/>
              <a:t> тур</a:t>
            </a:r>
            <a:endParaRPr lang="ru-RU" dirty="0"/>
          </a:p>
        </p:txBody>
      </p:sp>
      <p:sp>
        <p:nvSpPr>
          <p:cNvPr id="70" name="Текст 69"/>
          <p:cNvSpPr>
            <a:spLocks noGrp="1"/>
          </p:cNvSpPr>
          <p:nvPr>
            <p:ph type="body" idx="1"/>
          </p:nvPr>
        </p:nvSpPr>
        <p:spPr>
          <a:xfrm>
            <a:off x="762000" y="762000"/>
            <a:ext cx="8022336" cy="6858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52400" y="1524000"/>
            <a:ext cx="39624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52400" y="3276600"/>
            <a:ext cx="40386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28600" y="5029200"/>
            <a:ext cx="39624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28600" y="1676400"/>
            <a:ext cx="37338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Географическое положение</a:t>
            </a:r>
            <a:endParaRPr lang="ru-RU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" y="3581400"/>
            <a:ext cx="3352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Реки и озера</a:t>
            </a:r>
            <a:endParaRPr lang="ru-RU" sz="4400" dirty="0"/>
          </a:p>
        </p:txBody>
      </p:sp>
      <p:sp>
        <p:nvSpPr>
          <p:cNvPr id="12" name="TextBox 11"/>
          <p:cNvSpPr txBox="1"/>
          <p:nvPr/>
        </p:nvSpPr>
        <p:spPr>
          <a:xfrm>
            <a:off x="533400" y="5334000"/>
            <a:ext cx="3352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Климат </a:t>
            </a:r>
            <a:endParaRPr lang="ru-RU" sz="4400" dirty="0"/>
          </a:p>
        </p:txBody>
      </p:sp>
      <p:sp>
        <p:nvSpPr>
          <p:cNvPr id="60" name="TextBox 59"/>
          <p:cNvSpPr txBox="1"/>
          <p:nvPr/>
        </p:nvSpPr>
        <p:spPr>
          <a:xfrm>
            <a:off x="5181600" y="3733800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600" dirty="0"/>
          </a:p>
        </p:txBody>
      </p:sp>
      <p:sp>
        <p:nvSpPr>
          <p:cNvPr id="140" name="TextBox 139"/>
          <p:cNvSpPr txBox="1"/>
          <p:nvPr/>
        </p:nvSpPr>
        <p:spPr>
          <a:xfrm>
            <a:off x="4191000" y="19812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3" action="ppaction://hlinksldjump"/>
              </a:rPr>
              <a:t>100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5181600" y="19812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4" action="ppaction://hlinksldjump"/>
              </a:rPr>
              <a:t>200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6172200" y="19812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5" action="ppaction://hlinksldjump"/>
              </a:rPr>
              <a:t>300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7162800" y="19812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6" action="ppaction://hlinksldjump"/>
              </a:rPr>
              <a:t>400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8229600" y="19812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7" action="ppaction://hlinksldjump"/>
              </a:rPr>
              <a:t>500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4267200" y="38100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8" action="ppaction://hlinksldjump"/>
              </a:rPr>
              <a:t>100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5257800" y="38100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9" action="ppaction://hlinksldjump"/>
              </a:rPr>
              <a:t>200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6248400" y="38100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10" action="ppaction://hlinksldjump"/>
              </a:rPr>
              <a:t>300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7239000" y="38100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11" action="ppaction://hlinksldjump"/>
              </a:rPr>
              <a:t>400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8229600" y="38100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12" action="ppaction://hlinksldjump"/>
              </a:rPr>
              <a:t>500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4267200" y="55626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13" action="ppaction://hlinksldjump"/>
              </a:rPr>
              <a:t>100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5257800" y="55626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14" action="ppaction://hlinksldjump"/>
              </a:rPr>
              <a:t>200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6248400" y="55626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15" action="ppaction://hlinksldjump"/>
              </a:rPr>
              <a:t>300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53" name="TextBox 152"/>
          <p:cNvSpPr txBox="1"/>
          <p:nvPr/>
        </p:nvSpPr>
        <p:spPr>
          <a:xfrm>
            <a:off x="7239000" y="55626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16" action="ppaction://hlinksldjump"/>
              </a:rPr>
              <a:t>400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8229600" y="55626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17" action="ppaction://hlinksldjump"/>
              </a:rPr>
              <a:t>500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55" name="Управляющая кнопка: настраиваемая 154">
            <a:hlinkClick r:id="" action="ppaction://noaction" highlightClick="1"/>
          </p:cNvPr>
          <p:cNvSpPr/>
          <p:nvPr/>
        </p:nvSpPr>
        <p:spPr>
          <a:xfrm>
            <a:off x="7391400" y="6400800"/>
            <a:ext cx="1447800" cy="3048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7" name="TextBox 156"/>
          <p:cNvSpPr txBox="1"/>
          <p:nvPr/>
        </p:nvSpPr>
        <p:spPr>
          <a:xfrm>
            <a:off x="7696200" y="6324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18" action="ppaction://hlinksldjump"/>
              </a:rPr>
              <a:t>II </a:t>
            </a:r>
            <a:r>
              <a:rPr lang="ru-RU" dirty="0" smtClean="0">
                <a:hlinkClick r:id="rId18" action="ppaction://hlinksldjump"/>
              </a:rPr>
              <a:t>тур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2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7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0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2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7"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28800" y="457200"/>
            <a:ext cx="70866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Это полезное ископаемое добывают в лесной зоне. Из него изготавливают бриллианты. Назовите его.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62400" y="48768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Алмаз 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98" name="Picture 2" descr="D:\Downloads\i (12)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04800" y="228600"/>
            <a:ext cx="1362075" cy="1428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400" dirty="0" smtClean="0"/>
              <a:t>Это полезное ископаемое добывают на берегу Балтийского моря. Если внутри него находится часть растения или насекомое, его цена возрастает. Назовите это полезное ископаемое.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62400" y="50292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Янтарь 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В зоне степей недалеко от города Курска находится крупнейшее месторождение железной руды. Как оно называется?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0292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Курская магнитная аномалия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Почему озеро Баскунчак, расположенное в зоне пустынь, называют всероссийской солонкой?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51816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Здесь добывают поваренную соль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Сейчас в этих горах месторождения черных и цветных металлов почти полностью исчерпаны. Назовите эти горы.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50292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Урал  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-609600"/>
            <a:ext cx="8013192" cy="1636776"/>
          </a:xfrm>
        </p:spPr>
        <p:txBody>
          <a:bodyPr/>
          <a:lstStyle/>
          <a:p>
            <a:pPr algn="ctr"/>
            <a:r>
              <a:rPr lang="en-US" dirty="0" smtClean="0"/>
              <a:t>III</a:t>
            </a:r>
            <a:r>
              <a:rPr lang="ru-RU" dirty="0" smtClean="0"/>
              <a:t> тур</a:t>
            </a:r>
            <a:endParaRPr lang="ru-RU" dirty="0"/>
          </a:p>
        </p:txBody>
      </p:sp>
      <p:sp>
        <p:nvSpPr>
          <p:cNvPr id="70" name="Текст 69"/>
          <p:cNvSpPr>
            <a:spLocks noGrp="1"/>
          </p:cNvSpPr>
          <p:nvPr>
            <p:ph type="body" idx="1"/>
          </p:nvPr>
        </p:nvSpPr>
        <p:spPr>
          <a:xfrm>
            <a:off x="762000" y="762000"/>
            <a:ext cx="8022336" cy="6858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52400" y="1524000"/>
            <a:ext cx="39624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52400" y="3276600"/>
            <a:ext cx="40386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28600" y="5029200"/>
            <a:ext cx="39624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28600" y="1676400"/>
            <a:ext cx="373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Население и его основные занятия</a:t>
            </a:r>
            <a:endParaRPr lang="ru-RU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381000" y="3581400"/>
            <a:ext cx="3352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Города </a:t>
            </a:r>
            <a:endParaRPr lang="ru-RU" sz="4400" dirty="0"/>
          </a:p>
        </p:txBody>
      </p:sp>
      <p:sp>
        <p:nvSpPr>
          <p:cNvPr id="12" name="TextBox 11"/>
          <p:cNvSpPr txBox="1"/>
          <p:nvPr/>
        </p:nvSpPr>
        <p:spPr>
          <a:xfrm>
            <a:off x="533400" y="5257800"/>
            <a:ext cx="335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Экологические проблемы </a:t>
            </a:r>
            <a:endParaRPr lang="ru-RU" sz="3600" dirty="0"/>
          </a:p>
        </p:txBody>
      </p:sp>
      <p:sp>
        <p:nvSpPr>
          <p:cNvPr id="60" name="TextBox 59"/>
          <p:cNvSpPr txBox="1"/>
          <p:nvPr/>
        </p:nvSpPr>
        <p:spPr>
          <a:xfrm>
            <a:off x="5181600" y="3733800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600" dirty="0"/>
          </a:p>
        </p:txBody>
      </p:sp>
      <p:sp>
        <p:nvSpPr>
          <p:cNvPr id="140" name="TextBox 139"/>
          <p:cNvSpPr txBox="1"/>
          <p:nvPr/>
        </p:nvSpPr>
        <p:spPr>
          <a:xfrm>
            <a:off x="4191000" y="19812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3" action="ppaction://hlinksldjump"/>
              </a:rPr>
              <a:t>100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5181600" y="19812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4" action="ppaction://hlinksldjump"/>
              </a:rPr>
              <a:t>200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6172200" y="19812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5" action="ppaction://hlinksldjump"/>
              </a:rPr>
              <a:t>300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7162800" y="19812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6" action="ppaction://hlinksldjump"/>
              </a:rPr>
              <a:t>400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8229600" y="19812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7" action="ppaction://hlinksldjump"/>
              </a:rPr>
              <a:t>500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4267200" y="38100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8" action="ppaction://hlinksldjump"/>
              </a:rPr>
              <a:t>100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5257800" y="38100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9" action="ppaction://hlinksldjump"/>
              </a:rPr>
              <a:t>200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6248400" y="38100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10" action="ppaction://hlinksldjump"/>
              </a:rPr>
              <a:t>300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7239000" y="38100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11" action="ppaction://hlinksldjump"/>
              </a:rPr>
              <a:t>400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8229600" y="38100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12" action="ppaction://hlinksldjump"/>
              </a:rPr>
              <a:t>500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4267200" y="55626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13" action="ppaction://hlinksldjump"/>
              </a:rPr>
              <a:t>100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5257800" y="55626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14" action="ppaction://hlinksldjump"/>
              </a:rPr>
              <a:t>200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6248400" y="55626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15" action="ppaction://hlinksldjump"/>
              </a:rPr>
              <a:t>300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53" name="TextBox 152"/>
          <p:cNvSpPr txBox="1"/>
          <p:nvPr/>
        </p:nvSpPr>
        <p:spPr>
          <a:xfrm>
            <a:off x="7239000" y="55626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16" action="ppaction://hlinksldjump"/>
              </a:rPr>
              <a:t>400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8229600" y="5562600"/>
            <a:ext cx="9144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FF00"/>
                </a:solidFill>
                <a:hlinkClick r:id="rId17" action="ppaction://hlinksldjump"/>
              </a:rPr>
              <a:t>500</a:t>
            </a: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155" name="Управляющая кнопка: настраиваемая 154">
            <a:hlinkClick r:id="" action="ppaction://noaction" highlightClick="1"/>
          </p:cNvPr>
          <p:cNvSpPr/>
          <p:nvPr/>
        </p:nvSpPr>
        <p:spPr>
          <a:xfrm>
            <a:off x="7391400" y="6400800"/>
            <a:ext cx="1447800" cy="3048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7" name="TextBox 156"/>
          <p:cNvSpPr txBox="1"/>
          <p:nvPr/>
        </p:nvSpPr>
        <p:spPr>
          <a:xfrm>
            <a:off x="7696200" y="6400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hlinkClick r:id="rId18" action="ppaction://hlinksldjump"/>
              </a:rPr>
              <a:t>Финал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2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6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7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9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0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2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7"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Чем, в основном, занято население зоны степей?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29000" y="50292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Земледелием  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Как называются предприятия, где разводят пушных зверей?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0" y="50292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Зверофермы 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Как называется это жилище северян?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50292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Чум   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3" descr="C:\Users\Администратор\Pictures\2490217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43200" y="1981200"/>
            <a:ext cx="4575337" cy="3428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2600" y="457200"/>
            <a:ext cx="71628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На побережье Баренцева и Белого морей издавна селились русские моряки. Как их называли?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0" y="50292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Поморы  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2" name="Picture 2" descr="D:\Downloads\i (12)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52400" y="228600"/>
            <a:ext cx="1362075" cy="1428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Это самая маленькая природная зона России, расположенная узкой полосой между Черным и Каспийским морями. Назовите ее.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4600" y="4876800"/>
            <a:ext cx="80772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Зона субтропиков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2000" y="29718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В какой природной зоне проживают эвенки?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0" y="50292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В зоне тундры 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2" descr="D:\Downloads\6cfab5b6b2d8e0e5c3b397981d1c1eb9_600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81000"/>
            <a:ext cx="3086100" cy="226314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4572000" y="762000"/>
            <a:ext cx="366324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dirty="0" smtClean="0"/>
              <a:t>Кот  в мешке 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Этот город на берегу Японского моря – крупнейший порт России. Назовите его.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0" y="50292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Владивосток 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Какой город называют северной столицей России? 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67000" y="50292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Санкт-Петербург 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Раньше этот город назывался Сталинград. Как он называется теперь?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0" y="50292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Волгоград 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В этом городе в 2014 году планируется провести зимние Олимпийские игры. Назовите его.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0" y="50292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Сочи 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Это самый крупный город Сибири и Дальнего Востока. Назовите его.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0" y="50292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Новосибирск 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Эта природная зона почти полностью распахана, что привело к исчезновению растений и животных. Назовите эту зону.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0" y="50292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Зона степей 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Это участок территории, на котором законом охраняется природа в естественных условиях. Что это?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0" y="50292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Заповедник 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В этой природной зоне след от вездехода не зарастает несколько лет. Назовите ее.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0" y="50292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Зона тундры 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Что засоряется из-за сплава леса в Сибири?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0" y="50292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Реки 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Это самая большая  природная зона России, она находится южнее зоны тундры и лесотундры. Назовите ее.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4600" y="4876800"/>
            <a:ext cx="80772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Лесная зона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Зачем в зоне пустынь высаживают саксаулы?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181600"/>
            <a:ext cx="8305800" cy="1499616"/>
          </a:xfrm>
        </p:spPr>
        <p:txBody>
          <a:bodyPr>
            <a:normAutofit fontScale="85000" lnSpcReduction="20000"/>
          </a:bodyPr>
          <a:lstStyle/>
          <a:p>
            <a:r>
              <a:rPr lang="ru-RU" sz="4800" dirty="0" smtClean="0"/>
              <a:t>Чтобы закрепить пески и таким образом защитить их от передвижения 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8077200" cy="1673352"/>
          </a:xfrm>
        </p:spPr>
        <p:txBody>
          <a:bodyPr/>
          <a:lstStyle/>
          <a:p>
            <a:pPr algn="ctr"/>
            <a:r>
              <a:rPr lang="ru-RU" dirty="0" smtClean="0"/>
              <a:t>Финал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38200" y="4572000"/>
            <a:ext cx="8077200" cy="149961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895600" y="1371600"/>
            <a:ext cx="55626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Зона арктических пустынь</a:t>
            </a:r>
            <a:endParaRPr lang="ru-RU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2895600" y="2133600"/>
            <a:ext cx="55626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Зона тундры</a:t>
            </a:r>
            <a:endParaRPr lang="ru-RU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2895600" y="2895600"/>
            <a:ext cx="54102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Лесная зона</a:t>
            </a:r>
            <a:endParaRPr lang="ru-RU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2895600" y="3657600"/>
            <a:ext cx="54102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Зона степей</a:t>
            </a:r>
            <a:endParaRPr lang="ru-RU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2895600" y="4419600"/>
            <a:ext cx="54102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Зона пустынь и полупустынь</a:t>
            </a:r>
            <a:endParaRPr lang="ru-RU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2895600" y="5257800"/>
            <a:ext cx="54102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Зона субтропиков</a:t>
            </a:r>
            <a:endParaRPr lang="ru-RU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2895600" y="6019800"/>
            <a:ext cx="548640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Области высотной поясности</a:t>
            </a:r>
            <a:endParaRPr lang="ru-RU" sz="3200" dirty="0"/>
          </a:p>
        </p:txBody>
      </p:sp>
      <p:sp>
        <p:nvSpPr>
          <p:cNvPr id="13" name="Управляющая кнопка: настраиваемая 12">
            <a:hlinkClick r:id="rId2" action="ppaction://hlinksldjump" highlightClick="1"/>
          </p:cNvPr>
          <p:cNvSpPr/>
          <p:nvPr/>
        </p:nvSpPr>
        <p:spPr>
          <a:xfrm>
            <a:off x="1905000" y="1371600"/>
            <a:ext cx="685800" cy="5334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настраиваемая 14">
            <a:hlinkClick r:id="rId3" action="ppaction://hlinksldjump" highlightClick="1"/>
          </p:cNvPr>
          <p:cNvSpPr/>
          <p:nvPr/>
        </p:nvSpPr>
        <p:spPr>
          <a:xfrm>
            <a:off x="1905000" y="2209800"/>
            <a:ext cx="685800" cy="5334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Управляющая кнопка: настраиваемая 15">
            <a:hlinkClick r:id="rId4" action="ppaction://hlinksldjump" highlightClick="1"/>
          </p:cNvPr>
          <p:cNvSpPr/>
          <p:nvPr/>
        </p:nvSpPr>
        <p:spPr>
          <a:xfrm>
            <a:off x="1905000" y="2971800"/>
            <a:ext cx="685800" cy="5334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настраиваемая 16">
            <a:hlinkClick r:id="rId5" action="ppaction://hlinksldjump" highlightClick="1"/>
          </p:cNvPr>
          <p:cNvSpPr/>
          <p:nvPr/>
        </p:nvSpPr>
        <p:spPr>
          <a:xfrm>
            <a:off x="1905000" y="3733800"/>
            <a:ext cx="685800" cy="5334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настраиваемая 17">
            <a:hlinkClick r:id="rId6" action="ppaction://hlinksldjump" highlightClick="1"/>
          </p:cNvPr>
          <p:cNvSpPr/>
          <p:nvPr/>
        </p:nvSpPr>
        <p:spPr>
          <a:xfrm>
            <a:off x="1905000" y="4495800"/>
            <a:ext cx="685800" cy="5334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настраиваемая 18">
            <a:hlinkClick r:id="rId7" action="ppaction://hlinksldjump" highlightClick="1"/>
          </p:cNvPr>
          <p:cNvSpPr/>
          <p:nvPr/>
        </p:nvSpPr>
        <p:spPr>
          <a:xfrm>
            <a:off x="1905000" y="5257800"/>
            <a:ext cx="685800" cy="5334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настраиваемая 19">
            <a:hlinkClick r:id="rId8" action="ppaction://hlinksldjump" highlightClick="1"/>
          </p:cNvPr>
          <p:cNvSpPr/>
          <p:nvPr/>
        </p:nvSpPr>
        <p:spPr>
          <a:xfrm>
            <a:off x="1905000" y="6096000"/>
            <a:ext cx="685800" cy="5334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Что это?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0" y="50292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Айсберг  </a:t>
            </a:r>
            <a:endParaRPr lang="ru-RU" sz="4800" dirty="0"/>
          </a:p>
        </p:txBody>
      </p:sp>
      <p:sp>
        <p:nvSpPr>
          <p:cNvPr id="6" name="Управляющая кнопка: настраиваемая 5">
            <a:hlinkClick r:id="rId2" action="ppaction://hlinksldjump" highlightClick="1"/>
          </p:cNvPr>
          <p:cNvSpPr/>
          <p:nvPr/>
        </p:nvSpPr>
        <p:spPr>
          <a:xfrm>
            <a:off x="7924800" y="6019800"/>
            <a:ext cx="838200" cy="6096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C:\Users\Администратор\Downloads\1285690614_2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209800" y="1371600"/>
            <a:ext cx="4762500" cy="381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В тундре живет лемминг. Как еще его называют?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33600" y="50292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Копытная мышь  </a:t>
            </a:r>
            <a:endParaRPr lang="ru-RU" sz="4800" dirty="0"/>
          </a:p>
        </p:txBody>
      </p:sp>
      <p:sp>
        <p:nvSpPr>
          <p:cNvPr id="5" name="Управляющая кнопка: настраиваемая 4">
            <a:hlinkClick r:id="" action="ppaction://hlinkshowjump?jump=lastslide" highlightClick="1"/>
          </p:cNvPr>
          <p:cNvSpPr/>
          <p:nvPr/>
        </p:nvSpPr>
        <p:spPr>
          <a:xfrm>
            <a:off x="7924800" y="6019800"/>
            <a:ext cx="914400" cy="5334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286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Кто это?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" y="48006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Уссурийский жук-дровосек  </a:t>
            </a:r>
            <a:endParaRPr lang="ru-RU" sz="4800" dirty="0"/>
          </a:p>
        </p:txBody>
      </p:sp>
      <p:pic>
        <p:nvPicPr>
          <p:cNvPr id="5" name="Picture 2" descr="D:\Downloads\92442106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52601" y="1143000"/>
            <a:ext cx="5791200" cy="38608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Управляющая кнопка: настраиваемая 6">
            <a:hlinkClick r:id="" action="ppaction://hlinkshowjump?jump=lastslide" highlightClick="1"/>
          </p:cNvPr>
          <p:cNvSpPr/>
          <p:nvPr/>
        </p:nvSpPr>
        <p:spPr>
          <a:xfrm>
            <a:off x="7848600" y="5943600"/>
            <a:ext cx="914400" cy="5334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1524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Что это и для чего используется?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181600"/>
            <a:ext cx="8305800" cy="1499616"/>
          </a:xfrm>
        </p:spPr>
        <p:txBody>
          <a:bodyPr>
            <a:normAutofit fontScale="92500"/>
          </a:bodyPr>
          <a:lstStyle/>
          <a:p>
            <a:r>
              <a:rPr lang="ru-RU" sz="4800" dirty="0" smtClean="0"/>
              <a:t>Дождевальная установка, используется для полива полей  </a:t>
            </a:r>
            <a:endParaRPr lang="ru-RU" sz="4800" dirty="0"/>
          </a:p>
        </p:txBody>
      </p:sp>
      <p:pic>
        <p:nvPicPr>
          <p:cNvPr id="5" name="Рисунок 4" descr="http://www.agro.stoptovik.ru/images/oroshenie/Western1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828800" y="1752600"/>
            <a:ext cx="5029200" cy="3200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Управляющая кнопка: настраиваемая 5">
            <a:hlinkClick r:id="" action="ppaction://hlinkshowjump?jump=lastslide" highlightClick="1"/>
          </p:cNvPr>
          <p:cNvSpPr/>
          <p:nvPr/>
        </p:nvSpPr>
        <p:spPr>
          <a:xfrm>
            <a:off x="7924800" y="6019800"/>
            <a:ext cx="914400" cy="5334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1524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Кто это?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76600" y="46482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Сайгаки   </a:t>
            </a:r>
            <a:endParaRPr lang="ru-RU" sz="4800" dirty="0"/>
          </a:p>
        </p:txBody>
      </p:sp>
      <p:sp>
        <p:nvSpPr>
          <p:cNvPr id="6" name="Управляющая кнопка: настраиваемая 5">
            <a:hlinkClick r:id="" action="ppaction://hlinkshowjump?jump=lastslide" highlightClick="1"/>
          </p:cNvPr>
          <p:cNvSpPr/>
          <p:nvPr/>
        </p:nvSpPr>
        <p:spPr>
          <a:xfrm>
            <a:off x="7924800" y="6019800"/>
            <a:ext cx="914400" cy="5334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2" descr="D:\Downloads\saiga_antelope_wwfwallpaper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362200" y="1371600"/>
            <a:ext cx="4572000" cy="3429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1524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Что  это?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62400" y="48006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Бамбук    </a:t>
            </a:r>
            <a:endParaRPr lang="ru-RU" sz="4800" dirty="0"/>
          </a:p>
        </p:txBody>
      </p:sp>
      <p:sp>
        <p:nvSpPr>
          <p:cNvPr id="6" name="Управляющая кнопка: настраиваемая 5">
            <a:hlinkClick r:id="" action="ppaction://hlinkshowjump?jump=lastslide" highlightClick="1"/>
          </p:cNvPr>
          <p:cNvSpPr/>
          <p:nvPr/>
        </p:nvSpPr>
        <p:spPr>
          <a:xfrm>
            <a:off x="7924800" y="6019800"/>
            <a:ext cx="914400" cy="5334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2" descr="D:\Downloads\42586528_1239822312_bambo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228600"/>
            <a:ext cx="3200400" cy="4800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Какие горы называли каменным поясом России?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05000" y="4724400"/>
            <a:ext cx="83058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Уральские горы  </a:t>
            </a:r>
            <a:endParaRPr lang="ru-RU" sz="4800" dirty="0"/>
          </a:p>
        </p:txBody>
      </p:sp>
      <p:sp>
        <p:nvSpPr>
          <p:cNvPr id="5" name="Управляющая кнопка: настраиваемая 4">
            <a:hlinkClick r:id="" action="ppaction://hlinkshowjump?jump=lastslide" highlightClick="1"/>
          </p:cNvPr>
          <p:cNvSpPr/>
          <p:nvPr/>
        </p:nvSpPr>
        <p:spPr>
          <a:xfrm>
            <a:off x="7924800" y="6019800"/>
            <a:ext cx="914400" cy="533400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8077200" cy="1673352"/>
          </a:xfrm>
        </p:spPr>
        <p:txBody>
          <a:bodyPr/>
          <a:lstStyle/>
          <a:p>
            <a:r>
              <a:rPr lang="ru-RU" dirty="0" smtClean="0"/>
              <a:t>Электронные ресурсы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3400" y="1524000"/>
            <a:ext cx="8382000" cy="4953000"/>
          </a:xfrm>
        </p:spPr>
        <p:txBody>
          <a:bodyPr>
            <a:normAutofit/>
          </a:bodyPr>
          <a:lstStyle/>
          <a:p>
            <a:endParaRPr lang="ru-RU" sz="2400" u="sng" dirty="0" smtClean="0"/>
          </a:p>
          <a:p>
            <a:pPr marL="457200" indent="-457200">
              <a:buFont typeface="+mj-lt"/>
              <a:buAutoNum type="arabicPeriod"/>
            </a:pPr>
            <a:r>
              <a:rPr lang="ru-RU" b="1" dirty="0" smtClean="0"/>
              <a:t>Бамбук</a:t>
            </a:r>
            <a:r>
              <a:rPr lang="ru-RU" dirty="0" smtClean="0"/>
              <a:t>. СТВОЛЫ. </a:t>
            </a:r>
            <a:r>
              <a:rPr lang="ru-RU" u="sng" dirty="0" smtClean="0">
                <a:hlinkClick r:id="rId2"/>
              </a:rPr>
              <a:t>http://www.bambookcity.ru/bambook.html</a:t>
            </a:r>
            <a:endParaRPr lang="ru-RU" u="sng" dirty="0" smtClean="0"/>
          </a:p>
          <a:p>
            <a:pPr marL="457200" indent="-457200">
              <a:buFont typeface="+mj-lt"/>
              <a:buAutoNum type="arabicPeriod"/>
            </a:pPr>
            <a:endParaRPr lang="ru-RU" u="sng" dirty="0" smtClean="0"/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Гигантский </a:t>
            </a:r>
            <a:r>
              <a:rPr lang="ru-RU" b="1" dirty="0" smtClean="0"/>
              <a:t>жук</a:t>
            </a:r>
            <a:r>
              <a:rPr lang="ru-RU" dirty="0" smtClean="0"/>
              <a:t> </a:t>
            </a:r>
            <a:r>
              <a:rPr lang="ru-RU" b="1" dirty="0" smtClean="0"/>
              <a:t>Дровосек</a:t>
            </a:r>
            <a:r>
              <a:rPr lang="ru-RU" dirty="0" smtClean="0"/>
              <a:t>-Титан </a:t>
            </a:r>
            <a:r>
              <a:rPr lang="en-US" u="sng" dirty="0" smtClean="0">
                <a:hlinkClick r:id="rId3"/>
              </a:rPr>
              <a:t>teleri.chinchilla.ru</a:t>
            </a:r>
            <a:endParaRPr lang="ru-RU" u="sng" dirty="0" smtClean="0"/>
          </a:p>
          <a:p>
            <a:pPr marL="457200" indent="-457200">
              <a:buFont typeface="+mj-lt"/>
              <a:buAutoNum type="arabicPeriod"/>
            </a:pPr>
            <a:endParaRPr lang="ru-RU" u="sng" dirty="0" smtClean="0"/>
          </a:p>
          <a:p>
            <a:pPr marL="457200" indent="-457200">
              <a:buFont typeface="+mj-lt"/>
              <a:buAutoNum type="arabicPeriod"/>
            </a:pPr>
            <a:r>
              <a:rPr lang="ru-RU" b="1" dirty="0" smtClean="0"/>
              <a:t>КОТ</a:t>
            </a:r>
            <a:r>
              <a:rPr lang="ru-RU" dirty="0" smtClean="0"/>
              <a:t> </a:t>
            </a:r>
            <a:r>
              <a:rPr lang="ru-RU" b="1" dirty="0" smtClean="0"/>
              <a:t>В</a:t>
            </a:r>
            <a:r>
              <a:rPr lang="ru-RU" dirty="0" smtClean="0"/>
              <a:t> </a:t>
            </a:r>
            <a:r>
              <a:rPr lang="ru-RU" b="1" dirty="0" smtClean="0"/>
              <a:t>МЕШКЕ</a:t>
            </a:r>
            <a:r>
              <a:rPr lang="ru-RU" dirty="0" smtClean="0"/>
              <a:t> Белгородский! </a:t>
            </a:r>
            <a:r>
              <a:rPr lang="en-US" u="sng" dirty="0" smtClean="0">
                <a:hlinkClick r:id="rId4"/>
              </a:rPr>
              <a:t>http://darudar.org/gift/1297183/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endParaRPr lang="ru-RU" b="1" dirty="0" smtClean="0"/>
          </a:p>
          <a:p>
            <a:pPr marL="457200" indent="-457200">
              <a:buFont typeface="+mj-lt"/>
              <a:buAutoNum type="arabicPeriod"/>
            </a:pPr>
            <a:r>
              <a:rPr lang="ru-RU" b="1" dirty="0" smtClean="0"/>
              <a:t>Песец</a:t>
            </a:r>
            <a:r>
              <a:rPr lang="ru-RU" dirty="0" smtClean="0"/>
              <a:t> на морском льду - Аляска. </a:t>
            </a:r>
            <a:r>
              <a:rPr lang="ru-RU" u="sng" dirty="0" smtClean="0">
                <a:hlinkClick r:id="rId5"/>
              </a:rPr>
              <a:t>http://1366x768.photodesktop.ru/photo/33-0-457-3</a:t>
            </a:r>
            <a:endParaRPr lang="ru-RU" u="sng" dirty="0" smtClean="0"/>
          </a:p>
          <a:p>
            <a:pPr marL="457200" indent="-457200">
              <a:buFont typeface="+mj-lt"/>
              <a:buAutoNum type="arabicPeriod"/>
            </a:pPr>
            <a:endParaRPr lang="ru-RU" dirty="0" smtClean="0"/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Системы орошения </a:t>
            </a:r>
            <a:r>
              <a:rPr lang="ru-RU" dirty="0" err="1" smtClean="0"/>
              <a:t>western</a:t>
            </a:r>
            <a:r>
              <a:rPr lang="ru-RU" dirty="0" smtClean="0"/>
              <a:t> </a:t>
            </a:r>
            <a:r>
              <a:rPr lang="ru-RU" b="1" dirty="0" smtClean="0"/>
              <a:t>дождевальные</a:t>
            </a:r>
            <a:r>
              <a:rPr lang="ru-RU" dirty="0" smtClean="0"/>
              <a:t> </a:t>
            </a:r>
            <a:r>
              <a:rPr lang="ru-RU" b="1" dirty="0" smtClean="0"/>
              <a:t>установки</a:t>
            </a:r>
            <a:r>
              <a:rPr lang="ru-RU" dirty="0" smtClean="0"/>
              <a:t> </a:t>
            </a:r>
            <a:r>
              <a:rPr lang="ru-RU" u="sng" dirty="0" smtClean="0">
                <a:hlinkClick r:id="rId6"/>
              </a:rPr>
              <a:t>http://www.agro.stoptovik.ru/irrigation</a:t>
            </a:r>
            <a:endParaRPr lang="ru-RU" u="sng" dirty="0" smtClean="0"/>
          </a:p>
          <a:p>
            <a:pPr marL="457200" indent="-457200">
              <a:buFont typeface="+mj-lt"/>
              <a:buAutoNum type="arabicPeriod"/>
            </a:pPr>
            <a:endParaRPr lang="ru-RU" b="1" dirty="0" smtClean="0"/>
          </a:p>
          <a:p>
            <a:pPr marL="457200" indent="-457200">
              <a:buFont typeface="+mj-lt"/>
              <a:buAutoNum type="arabicPeriod"/>
            </a:pPr>
            <a:r>
              <a:rPr lang="ru-RU" b="1" dirty="0" smtClean="0"/>
              <a:t>Чум</a:t>
            </a:r>
            <a:r>
              <a:rPr lang="ru-RU" dirty="0" smtClean="0"/>
              <a:t> - жилище оленеводов - Раздел архитектура и интерьер - Фотография на </a:t>
            </a:r>
            <a:r>
              <a:rPr lang="ru-RU" dirty="0" err="1" smtClean="0"/>
              <a:t>фотосайте</a:t>
            </a:r>
            <a:r>
              <a:rPr lang="ru-RU" dirty="0" smtClean="0"/>
              <a:t>. </a:t>
            </a:r>
            <a:r>
              <a:rPr lang="ru-RU" u="sng" dirty="0" smtClean="0">
                <a:hlinkClick r:id="rId7"/>
              </a:rPr>
              <a:t>http://www.photosight.ru/photo/alone/2490217/</a:t>
            </a:r>
            <a:endParaRPr lang="ru-RU" u="sng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Это безлесные равнинные пространства, покрытые травянистой растительностью. Что это? 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4600" y="4876800"/>
            <a:ext cx="80772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Зона степей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9600" y="2209800"/>
            <a:ext cx="8077200" cy="1673352"/>
          </a:xfrm>
        </p:spPr>
        <p:txBody>
          <a:bodyPr>
            <a:noAutofit/>
          </a:bodyPr>
          <a:lstStyle/>
          <a:p>
            <a:r>
              <a:rPr lang="ru-RU" sz="8000" dirty="0" smtClean="0"/>
              <a:t>Молодцы!!!</a:t>
            </a:r>
            <a:br>
              <a:rPr lang="ru-RU" sz="8000" dirty="0" smtClean="0"/>
            </a:br>
            <a:r>
              <a:rPr lang="ru-RU" sz="8000" dirty="0" smtClean="0"/>
              <a:t>До новых встреч!</a:t>
            </a:r>
            <a:endParaRPr lang="ru-RU" sz="8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457200"/>
            <a:ext cx="8077200" cy="1499616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66800" y="2590800"/>
            <a:ext cx="8077200" cy="1673352"/>
          </a:xfrm>
        </p:spPr>
        <p:txBody>
          <a:bodyPr>
            <a:noAutofit/>
          </a:bodyPr>
          <a:lstStyle/>
          <a:p>
            <a:r>
              <a:rPr lang="ru-RU" sz="4000" dirty="0" smtClean="0"/>
              <a:t>На территории этой природной зоны расположена Республика Калмыкия. Назовите эту зону.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4600" y="4876800"/>
            <a:ext cx="80772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Зона пустынь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D:\Downloads\6cfab5b6b2d8e0e5c3b397981d1c1eb9_600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228600"/>
            <a:ext cx="2971800" cy="217932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733800" y="533400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Кот в мешке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Эта природная зона занимает район Северного Ледовитого океана, его берега и острова. Назовите эту природную зону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9600" y="4953000"/>
            <a:ext cx="80772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Зона арктических пустынь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38200" y="457200"/>
            <a:ext cx="8077200" cy="1673352"/>
          </a:xfrm>
        </p:spPr>
        <p:txBody>
          <a:bodyPr>
            <a:noAutofit/>
          </a:bodyPr>
          <a:lstStyle/>
          <a:p>
            <a:r>
              <a:rPr lang="ru-RU" sz="4800" dirty="0" smtClean="0"/>
              <a:t>Это озеро находится в Восточной Сибири. Оно самое глубокое в мире. Назовите его.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257800" y="4953000"/>
            <a:ext cx="3429000" cy="1499616"/>
          </a:xfrm>
        </p:spPr>
        <p:txBody>
          <a:bodyPr>
            <a:normAutofit/>
          </a:bodyPr>
          <a:lstStyle/>
          <a:p>
            <a:r>
              <a:rPr lang="ru-RU" sz="4800" dirty="0" smtClean="0"/>
              <a:t>Байкал</a:t>
            </a:r>
            <a:endParaRPr lang="ru-RU" sz="48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8229600" y="6019800"/>
            <a:ext cx="609600" cy="6096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665</TotalTime>
  <Words>951</Words>
  <Application>Microsoft Office PowerPoint</Application>
  <PresentationFormat>Экран (4:3)</PresentationFormat>
  <Paragraphs>195</Paragraphs>
  <Slides>60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60</vt:i4>
      </vt:variant>
    </vt:vector>
  </HeadingPairs>
  <TitlesOfParts>
    <vt:vector size="61" baseType="lpstr">
      <vt:lpstr>Модульная</vt:lpstr>
      <vt:lpstr>Обобщающий урок «Природные зоны России»</vt:lpstr>
      <vt:lpstr>Слайд 2</vt:lpstr>
      <vt:lpstr>I тур</vt:lpstr>
      <vt:lpstr>Это самая маленькая природная зона России, расположенная узкой полосой между Черным и Каспийским морями. Назовите ее.</vt:lpstr>
      <vt:lpstr>Это самая большая  природная зона России, она находится южнее зоны тундры и лесотундры. Назовите ее.</vt:lpstr>
      <vt:lpstr>Это безлесные равнинные пространства, покрытые травянистой растительностью. Что это? </vt:lpstr>
      <vt:lpstr>На территории этой природной зоны расположена Республика Калмыкия. Назовите эту зону.</vt:lpstr>
      <vt:lpstr>Эта природная зона занимает район Северного Ледовитого океана, его берега и острова. Назовите эту природную зону</vt:lpstr>
      <vt:lpstr>Это озеро находится в Восточной Сибири. Оно самое глубокое в мире. Назовите его.</vt:lpstr>
      <vt:lpstr>Его называют морем, а на самом деле это самое большое по площади озеро в мире. Назовите его.</vt:lpstr>
      <vt:lpstr>Эта река протекает по территории лесной зоны, зоны степей и лесостепей, пустынь и полупустынь. Впадает в Каспийское море. Что это за река?</vt:lpstr>
      <vt:lpstr>Эта крупная река Дальнего Востока начинается в Восточной Сибири. Назовите ее.</vt:lpstr>
      <vt:lpstr>В лесной зоне реки зимой промерзают до дна, и их используют в качестве дорог. Как называют такие дороги?</vt:lpstr>
      <vt:lpstr>В этой природной зоне лето жаркое и продолжительное, а зима мягкая, короткая. Температура воздуха даже зимой выше нуля. Назовите эту зону.</vt:lpstr>
      <vt:lpstr>В зоне тундры летом земля оттаивает только на 50-100 сантиметров, а глубже слой земли не оттаивает. Как он называется?</vt:lpstr>
      <vt:lpstr>Для зоны пустынь характерны резкие перепады температур зимой и летом. Как называется такой климат?</vt:lpstr>
      <vt:lpstr>В Арктике зимой солнце не появляется над землей несколько месяцев. Как называется этот период?</vt:lpstr>
      <vt:lpstr>На территории какой природной зоны зимой птицы замерзают на лету и падают на землю?</vt:lpstr>
      <vt:lpstr>II тур</vt:lpstr>
      <vt:lpstr>В тундре часто грибы растут выше деревьев. Как в шутку их называют местные жители?</vt:lpstr>
      <vt:lpstr>В зоне субтропиков есть растения, которые привезены из жарких стран. Они не дают плодов. Назовите эти растения.</vt:lpstr>
      <vt:lpstr>Это  дерево пустыни является очень хорошим топливом. Назовите его.</vt:lpstr>
      <vt:lpstr>Высоко в горах мало кислорода, и человеку становится плохо. Как называется такое состояние?</vt:lpstr>
      <vt:lpstr>Кедровую живицу используют для заживления язв и ран. А что это такое?</vt:lpstr>
      <vt:lpstr>Назовите это животное</vt:lpstr>
      <vt:lpstr>Об этом животном есть легенда, что его поцарапал медведь, и с тех пор у него на спине черные полосы. Кто это?</vt:lpstr>
      <vt:lpstr>Узнай животное по фотографии</vt:lpstr>
      <vt:lpstr>У белухи в Арктике все тело в шрамах. Откуда они?</vt:lpstr>
      <vt:lpstr>Это животное степей зимой впадает в спячку. В США день, когда оно просыпается, празднуют. Как называется этот праздник?</vt:lpstr>
      <vt:lpstr>Это полезное ископаемое добывают в лесной зоне. Из него изготавливают бриллианты. Назовите его.</vt:lpstr>
      <vt:lpstr>Это полезное ископаемое добывают на берегу Балтийского моря. Если внутри него находится часть растения или насекомое, его цена возрастает. Назовите это полезное ископаемое.</vt:lpstr>
      <vt:lpstr>В зоне степей недалеко от города Курска находится крупнейшее месторождение железной руды. Как оно называется?</vt:lpstr>
      <vt:lpstr>Почему озеро Баскунчак, расположенное в зоне пустынь, называют всероссийской солонкой?</vt:lpstr>
      <vt:lpstr>Сейчас в этих горах месторождения черных и цветных металлов почти полностью исчерпаны. Назовите эти горы.</vt:lpstr>
      <vt:lpstr>III тур</vt:lpstr>
      <vt:lpstr>Чем, в основном, занято население зоны степей?</vt:lpstr>
      <vt:lpstr>Как называются предприятия, где разводят пушных зверей?</vt:lpstr>
      <vt:lpstr>Как называется это жилище северян?</vt:lpstr>
      <vt:lpstr>На побережье Баренцева и Белого морей издавна селились русские моряки. Как их называли?</vt:lpstr>
      <vt:lpstr>В какой природной зоне проживают эвенки?</vt:lpstr>
      <vt:lpstr>Этот город на берегу Японского моря – крупнейший порт России. Назовите его.</vt:lpstr>
      <vt:lpstr>Какой город называют северной столицей России? </vt:lpstr>
      <vt:lpstr>Раньше этот город назывался Сталинград. Как он называется теперь?</vt:lpstr>
      <vt:lpstr>В этом городе в 2014 году планируется провести зимние Олимпийские игры. Назовите его.</vt:lpstr>
      <vt:lpstr>Это самый крупный город Сибири и Дальнего Востока. Назовите его.</vt:lpstr>
      <vt:lpstr>Эта природная зона почти полностью распахана, что привело к исчезновению растений и животных. Назовите эту зону.</vt:lpstr>
      <vt:lpstr>Это участок территории, на котором законом охраняется природа в естественных условиях. Что это?</vt:lpstr>
      <vt:lpstr>В этой природной зоне след от вездехода не зарастает несколько лет. Назовите ее.</vt:lpstr>
      <vt:lpstr>Что засоряется из-за сплава леса в Сибири?</vt:lpstr>
      <vt:lpstr>Зачем в зоне пустынь высаживают саксаулы?</vt:lpstr>
      <vt:lpstr>Финал </vt:lpstr>
      <vt:lpstr>Что это?</vt:lpstr>
      <vt:lpstr>В тундре живет лемминг. Как еще его называют?</vt:lpstr>
      <vt:lpstr>Кто это?</vt:lpstr>
      <vt:lpstr>Что это и для чего используется?</vt:lpstr>
      <vt:lpstr>Кто это?</vt:lpstr>
      <vt:lpstr>Что  это?</vt:lpstr>
      <vt:lpstr>Какие горы называли каменным поясом России?</vt:lpstr>
      <vt:lpstr>Электронные ресурсы</vt:lpstr>
      <vt:lpstr>Молодцы!!! До новых встреч!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Обобщающий урок «Природные зоны России»</dc:title>
  <dc:creator>Администратор</dc:creator>
  <cp:lastModifiedBy>Tata</cp:lastModifiedBy>
  <cp:revision>65</cp:revision>
  <dcterms:created xsi:type="dcterms:W3CDTF">2012-04-08T05:53:48Z</dcterms:created>
  <dcterms:modified xsi:type="dcterms:W3CDTF">2012-12-09T14:43:46Z</dcterms:modified>
</cp:coreProperties>
</file>