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pPr/>
              <a:t>18.05.2012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18.05.2012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quaexpert.ru/pict/img_1544.jpg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33.ru/pic/fvlo/04gus/iagodino/640/P4268293.jpg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s39.radikal.ru/i084/1005/fe/ce5505d663c6.jpg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Гусь-Хрустальному району 85 лет</a:t>
            </a:r>
            <a:endParaRPr lang="ru-RU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pPr algn="ctr"/>
            <a:r>
              <a:rPr lang="ru-RU" b="1" i="1" dirty="0" smtClean="0"/>
              <a:t>Дробные выражения</a:t>
            </a:r>
          </a:p>
          <a:p>
            <a:pPr algn="ctr"/>
            <a:r>
              <a:rPr lang="ru-RU" b="1" i="1" dirty="0" smtClean="0"/>
              <a:t>6 класс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xmlns="" val="98941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980728"/>
            <a:ext cx="6777317" cy="5400600"/>
          </a:xfrm>
        </p:spPr>
        <p:txBody>
          <a:bodyPr>
            <a:normAutofit/>
          </a:bodyPr>
          <a:lstStyle/>
          <a:p>
            <a:r>
              <a:rPr lang="ru-RU" sz="1600" b="1" dirty="0"/>
              <a:t>Задание </a:t>
            </a:r>
            <a:r>
              <a:rPr lang="ru-RU" sz="1600" b="1" dirty="0" smtClean="0"/>
              <a:t>4</a:t>
            </a:r>
          </a:p>
          <a:p>
            <a:endParaRPr lang="ru-RU" sz="1600" b="1" dirty="0"/>
          </a:p>
          <a:p>
            <a:endParaRPr lang="ru-RU" sz="16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0896450"/>
                  </p:ext>
                </p:extLst>
              </p:nvPr>
            </p:nvGraphicFramePr>
            <p:xfrm>
              <a:off x="1475656" y="1556792"/>
              <a:ext cx="6077585" cy="124060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68045"/>
                    <a:gridCol w="868045"/>
                    <a:gridCol w="868045"/>
                    <a:gridCol w="868045"/>
                    <a:gridCol w="868045"/>
                    <a:gridCol w="868680"/>
                    <a:gridCol w="868680"/>
                  </a:tblGrid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25</m:t>
                                    </m:r>
                                  </m:num>
                                  <m:den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48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6,9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5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10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1,05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У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Д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О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Г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Д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А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460896450"/>
                  </p:ext>
                </p:extLst>
              </p:nvPr>
            </p:nvGraphicFramePr>
            <p:xfrm>
              <a:off x="1475656" y="1556792"/>
              <a:ext cx="6077585" cy="122682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868045"/>
                    <a:gridCol w="868045"/>
                    <a:gridCol w="868045"/>
                    <a:gridCol w="868045"/>
                    <a:gridCol w="868045"/>
                    <a:gridCol w="868680"/>
                    <a:gridCol w="868680"/>
                  </a:tblGrid>
                  <a:tr h="80619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r="-602817" b="-6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99301" r="-498601" b="-6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200704" r="-402113" b="-621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6,9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5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10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1,05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0697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С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У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Д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О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Г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Д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А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pic>
        <p:nvPicPr>
          <p:cNvPr id="9218" name="Picture 2" descr="Картинка 1 из 108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356992"/>
            <a:ext cx="345638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203848" y="5805264"/>
            <a:ext cx="19912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bg2">
                    <a:lumMod val="50000"/>
                  </a:schemeClr>
                </a:solidFill>
              </a:rPr>
              <a:t>Река Судогда</a:t>
            </a:r>
          </a:p>
        </p:txBody>
      </p:sp>
    </p:spTree>
    <p:extLst>
      <p:ext uri="{BB962C8B-B14F-4D97-AF65-F5344CB8AC3E}">
        <p14:creationId xmlns:p14="http://schemas.microsoft.com/office/powerpoint/2010/main" xmlns="" val="3940363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043608" y="908720"/>
                <a:ext cx="6777317" cy="4896544"/>
              </a:xfrm>
            </p:spPr>
            <p:txBody>
              <a:bodyPr/>
              <a:lstStyle/>
              <a:p>
                <a:r>
                  <a:rPr lang="ru-RU" b="1" dirty="0"/>
                  <a:t>Задние 6:</a:t>
                </a:r>
                <a:r>
                  <a:rPr lang="ru-RU" dirty="0"/>
                  <a:t> Выполнить действие:</a:t>
                </a:r>
              </a:p>
              <a:p>
                <a:r>
                  <a:rPr lang="ru-RU" dirty="0"/>
                  <a:t>0,4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:endParaRPr lang="ru-RU" dirty="0" smtClean="0"/>
              </a:p>
              <a:p>
                <a:r>
                  <a:rPr lang="ru-RU" dirty="0"/>
                  <a:t>10 * 0,7 = </a:t>
                </a:r>
                <a:endParaRPr lang="ru-RU" dirty="0" smtClean="0"/>
              </a:p>
              <a:p>
                <a:r>
                  <a:rPr lang="ru-RU" dirty="0"/>
                  <a:t>(1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ru-RU" dirty="0"/>
                  <a:t>)</a:t>
                </a:r>
                <a:r>
                  <a:rPr lang="ru-RU" baseline="30000" dirty="0"/>
                  <a:t>2</a:t>
                </a:r>
                <a:r>
                  <a:rPr lang="ru-RU" dirty="0"/>
                  <a:t> = </a:t>
                </a:r>
                <a:endParaRPr lang="ru-RU" dirty="0" smtClean="0"/>
              </a:p>
              <a:p>
                <a:r>
                  <a:rPr lang="ru-RU" dirty="0"/>
                  <a:t>1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i="1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3608" y="908720"/>
                <a:ext cx="6777317" cy="4896544"/>
              </a:xfrm>
              <a:blipFill rotWithShape="1">
                <a:blip r:embed="rId2" cstate="email"/>
                <a:stretch>
                  <a:fillRect t="-9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636912"/>
            <a:ext cx="3810000" cy="249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0887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043492" y="1268761"/>
                <a:ext cx="6777317" cy="2592288"/>
              </a:xfrm>
              <a:gradFill>
                <a:gsLst>
                  <a:gs pos="0">
                    <a:srgbClr val="FFEFD1"/>
                  </a:gs>
                  <a:gs pos="64999">
                    <a:srgbClr val="F0EBD5"/>
                  </a:gs>
                  <a:gs pos="100000">
                    <a:srgbClr val="D1C39F"/>
                  </a:gs>
                </a:gsLst>
                <a:lin ang="5400000" scaled="0"/>
              </a:gradFill>
            </p:spPr>
            <p:txBody>
              <a:bodyPr>
                <a:normAutofit/>
              </a:bodyPr>
              <a:lstStyle/>
              <a:p>
                <a:r>
                  <a:rPr lang="ru-RU" sz="1400" b="1" dirty="0" smtClean="0"/>
                  <a:t>Задние 6:</a:t>
                </a:r>
                <a:r>
                  <a:rPr lang="ru-RU" sz="1400" dirty="0"/>
                  <a:t> Выполнить действие:</a:t>
                </a:r>
              </a:p>
              <a:p>
                <a:r>
                  <a:rPr lang="ru-RU" sz="1400" dirty="0"/>
                  <a:t>0,4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1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14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1400" dirty="0"/>
                  <a:t> = </a:t>
                </a:r>
                <a:r>
                  <a:rPr lang="ru-RU" sz="1400" dirty="0" smtClean="0"/>
                  <a:t>0,2                                                       7 </a:t>
                </a:r>
                <a:r>
                  <a:rPr lang="ru-RU" sz="1400" dirty="0"/>
                  <a:t>– известняк</a:t>
                </a:r>
              </a:p>
              <a:p>
                <a:r>
                  <a:rPr lang="ru-RU" sz="1400" dirty="0"/>
                  <a:t>10 * 0,7 = </a:t>
                </a:r>
                <a:r>
                  <a:rPr lang="ru-RU" sz="1400" dirty="0" smtClean="0"/>
                  <a:t>7                                                       2,1 </a:t>
                </a:r>
                <a:r>
                  <a:rPr lang="ru-RU" sz="1400" dirty="0"/>
                  <a:t>– газ</a:t>
                </a:r>
              </a:p>
              <a:p>
                <a:r>
                  <a:rPr lang="ru-RU" sz="1400" dirty="0"/>
                  <a:t>(1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1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14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ru-RU" sz="1400" dirty="0"/>
                  <a:t>)</a:t>
                </a:r>
                <a:r>
                  <a:rPr lang="ru-RU" sz="1400" baseline="30000" dirty="0"/>
                  <a:t>2</a:t>
                </a:r>
                <a:r>
                  <a:rPr lang="ru-RU" sz="1400" dirty="0"/>
                  <a:t> = </a:t>
                </a:r>
                <a:r>
                  <a:rPr lang="ru-RU" sz="1400" dirty="0" smtClean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14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ru-RU" sz="1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ru-RU" sz="1400" dirty="0" smtClean="0"/>
                  <a:t> )</a:t>
                </a:r>
                <a:r>
                  <a:rPr lang="ru-RU" sz="1400" baseline="30000" dirty="0" smtClean="0"/>
                  <a:t>2</a:t>
                </a:r>
                <a:r>
                  <a:rPr lang="ru-RU" sz="14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1400" b="0" i="1" smtClean="0">
                            <a:latin typeface="Cambria Math"/>
                          </a:rPr>
                          <m:t>16</m:t>
                        </m:r>
                      </m:num>
                      <m:den>
                        <m:r>
                          <a:rPr lang="ru-RU" sz="1400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sz="1400" dirty="0" smtClean="0"/>
                  <a:t> =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14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ru-RU" sz="1400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sz="1400" dirty="0" smtClean="0"/>
                  <a:t/>
                </a:r>
                <a:r>
                  <a:rPr lang="ru-RU" sz="1400" dirty="0"/>
                  <a:t>700-каменный уголь</a:t>
                </a:r>
              </a:p>
              <a:p>
                <a:r>
                  <a:rPr lang="ru-RU" sz="1400" dirty="0"/>
                  <a:t>1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1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1400" i="1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sz="1400" dirty="0"/>
                  <a:t> = </a:t>
                </a:r>
                <a:r>
                  <a:rPr lang="ru-RU" sz="1400" dirty="0" smtClean="0"/>
                  <a:t>9                                                             1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1400" i="1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ru-RU" sz="1400" i="1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sz="1400" dirty="0"/>
                  <a:t> - песок</a:t>
                </a:r>
              </a:p>
              <a:p>
                <a:r>
                  <a:rPr lang="ru-RU" sz="1400" dirty="0"/>
                  <a:t/>
                </a:r>
                <a:r>
                  <a:rPr lang="ru-RU" sz="1400" dirty="0" smtClean="0"/>
                  <a:t>                                                               0,2 – торф          </a:t>
                </a:r>
                <a:endParaRPr lang="ru-RU" sz="1400" dirty="0"/>
              </a:p>
              <a:p>
                <a:r>
                  <a:rPr lang="ru-RU" sz="1400" dirty="0"/>
                  <a:t/>
                </a:r>
                <a:r>
                  <a:rPr lang="ru-RU" sz="1400" dirty="0" smtClean="0"/>
                  <a:t>                                                               0,7 </a:t>
                </a:r>
                <a:r>
                  <a:rPr lang="ru-RU" sz="1400" dirty="0"/>
                  <a:t>- нефть</a:t>
                </a:r>
              </a:p>
              <a:p>
                <a:r>
                  <a:rPr lang="ru-RU" sz="1400" dirty="0"/>
                  <a:t/>
                </a:r>
                <a:r>
                  <a:rPr lang="ru-RU" sz="1400" dirty="0" smtClean="0"/>
                  <a:t>                                                               9 </a:t>
                </a:r>
                <a:r>
                  <a:rPr lang="ru-RU" sz="1400" dirty="0"/>
                  <a:t>– глина</a:t>
                </a:r>
              </a:p>
              <a:p>
                <a:endParaRPr lang="ru-RU" sz="14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3492" y="1268761"/>
                <a:ext cx="6777317" cy="2592288"/>
              </a:xfrm>
              <a:blipFill rotWithShape="1">
                <a:blip r:embed="rId2"/>
                <a:stretch>
                  <a:fillRect t="-2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749437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052736"/>
            <a:ext cx="6952736" cy="1575048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Цели: 1) формировать новые знания по данной теме; совершенствовать вычислительные навыки;</a:t>
            </a:r>
            <a:br>
              <a:rPr lang="ru-RU" sz="2000" b="1" dirty="0" smtClean="0"/>
            </a:br>
            <a:r>
              <a:rPr lang="ru-RU" sz="2000" b="1" dirty="0" smtClean="0"/>
              <a:t>2) расширить знания  о районе, увидеть и понять его красоту.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3" y="2852936"/>
            <a:ext cx="6192688" cy="1605296"/>
          </a:xfrm>
        </p:spPr>
        <p:txBody>
          <a:bodyPr>
            <a:normAutofit fontScale="92500" lnSpcReduction="10000"/>
          </a:bodyPr>
          <a:lstStyle/>
          <a:p>
            <a:r>
              <a:rPr lang="ru-RU" sz="1600" b="1" dirty="0" smtClean="0"/>
              <a:t>Предварительная работа:</a:t>
            </a:r>
          </a:p>
          <a:p>
            <a:pPr marL="68580" indent="0">
              <a:buNone/>
            </a:pPr>
            <a:r>
              <a:rPr lang="ru-RU" sz="1600" b="1" dirty="0"/>
              <a:t> </a:t>
            </a:r>
            <a:r>
              <a:rPr lang="ru-RU" sz="1600" b="1" dirty="0" smtClean="0"/>
              <a:t>    - создание презентации к уроку;</a:t>
            </a:r>
          </a:p>
          <a:p>
            <a:pPr marL="68580" indent="0">
              <a:buNone/>
            </a:pPr>
            <a:r>
              <a:rPr lang="ru-RU" sz="1600" b="1" dirty="0"/>
              <a:t> </a:t>
            </a:r>
            <a:r>
              <a:rPr lang="ru-RU" sz="1600" b="1" dirty="0" smtClean="0"/>
              <a:t>    - изготовление карточек-рыбок для устной работы;</a:t>
            </a:r>
          </a:p>
          <a:p>
            <a:pPr marL="68580" indent="0">
              <a:buNone/>
            </a:pPr>
            <a:r>
              <a:rPr lang="ru-RU" sz="1600" b="1" dirty="0"/>
              <a:t> </a:t>
            </a:r>
            <a:r>
              <a:rPr lang="ru-RU" sz="1600" b="1" dirty="0" smtClean="0"/>
              <a:t>    - изготовление </a:t>
            </a:r>
            <a:r>
              <a:rPr lang="ru-RU" sz="1600" b="1" dirty="0" err="1" smtClean="0"/>
              <a:t>плакатиков</a:t>
            </a:r>
            <a:r>
              <a:rPr lang="ru-RU" sz="1600" b="1" dirty="0" smtClean="0"/>
              <a:t> с названиями пород </a:t>
            </a:r>
          </a:p>
          <a:p>
            <a:pPr marL="68580" indent="0">
              <a:buNone/>
            </a:pPr>
            <a:r>
              <a:rPr lang="ru-RU" sz="1600" b="1" dirty="0"/>
              <a:t> </a:t>
            </a:r>
            <a:r>
              <a:rPr lang="ru-RU" sz="1600" b="1" dirty="0" smtClean="0"/>
              <a:t>       деревьев.</a:t>
            </a:r>
          </a:p>
          <a:p>
            <a:pPr marL="68580" indent="0">
              <a:buNone/>
            </a:pPr>
            <a:r>
              <a:rPr lang="ru-RU" sz="1600" b="1" dirty="0"/>
              <a:t> </a:t>
            </a:r>
            <a:r>
              <a:rPr lang="ru-RU" sz="1600" b="1" dirty="0" smtClean="0"/>
              <a:t>      </a:t>
            </a:r>
            <a:endParaRPr lang="ru-RU" sz="1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458231"/>
            <a:ext cx="3312368" cy="1779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26727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b="1" i="1" dirty="0" smtClean="0"/>
              <a:t>В каждой строке найти лишние числа.</a:t>
            </a:r>
            <a:endParaRPr lang="ru-RU" sz="18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ru-RU" dirty="0" smtClean="0"/>
              <a:t>                                                       </a:t>
            </a:r>
          </a:p>
          <a:p>
            <a:pPr marL="6858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46084788"/>
                  </p:ext>
                </p:extLst>
              </p:nvPr>
            </p:nvGraphicFramePr>
            <p:xfrm>
              <a:off x="2101691" y="3354959"/>
              <a:ext cx="4659630" cy="168776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788670"/>
                    <a:gridCol w="900430"/>
                    <a:gridCol w="989965"/>
                    <a:gridCol w="989965"/>
                    <a:gridCol w="990600"/>
                  </a:tblGrid>
                  <a:tr h="58674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/>
                          </a: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>
                                        <a:effectLst/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ru-RU" sz="1400">
                                        <a:effectLst/>
                                        <a:latin typeface="Cambria Math"/>
                                      </a:rPr>
                                      <m:t>𝟓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 </a:t>
                          </a: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/>
                          </a: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>
                                        <a:effectLst/>
                                        <a:latin typeface="Cambria Math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ru-RU" sz="1400">
                                        <a:effectLst/>
                                        <a:latin typeface="Cambria Math"/>
                                      </a:rPr>
                                      <m:t>𝟑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/>
                          </a: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>
                                        <a:effectLst/>
                                        <a:latin typeface="Cambria Math"/>
                                      </a:rPr>
                                      <m:t>𝟏𝟑</m:t>
                                    </m:r>
                                  </m:num>
                                  <m:den>
                                    <m:r>
                                      <a:rPr lang="ru-RU" sz="1400">
                                        <a:effectLst/>
                                        <a:latin typeface="Cambria Math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 </a:t>
                          </a: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>
                                        <a:effectLst/>
                                        <a:latin typeface="Cambria Math"/>
                                      </a:rPr>
                                      <m:t>𝟒𝟎</m:t>
                                    </m:r>
                                  </m:num>
                                  <m:den>
                                    <m:r>
                                      <a:rPr lang="ru-RU" sz="1400">
                                        <a:effectLst/>
                                        <a:latin typeface="Cambria Math"/>
                                      </a:rPr>
                                      <m:t>𝟒𝟏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0,3</a:t>
                          </a: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408305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С</a:t>
                          </a: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Д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Е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М</a:t>
                          </a: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К</a:t>
                          </a: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546084788"/>
                  </p:ext>
                </p:extLst>
              </p:nvPr>
            </p:nvGraphicFramePr>
            <p:xfrm>
              <a:off x="2101691" y="3354959"/>
              <a:ext cx="4659630" cy="167163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788670"/>
                    <a:gridCol w="900430"/>
                    <a:gridCol w="989965"/>
                    <a:gridCol w="989965"/>
                    <a:gridCol w="990600"/>
                  </a:tblGrid>
                  <a:tr h="93554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775" r="-493023" b="-766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87838" r="-329730" b="-766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171605" r="-201235" b="-766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269939" r="-100000" b="-766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0,3</a:t>
                          </a: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72009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С</a:t>
                          </a: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Д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Е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М</a:t>
                          </a: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К</a:t>
                          </a: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555776" y="33543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767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168968409"/>
                  </p:ext>
                </p:extLst>
              </p:nvPr>
            </p:nvGraphicFramePr>
            <p:xfrm>
              <a:off x="1403648" y="1052736"/>
              <a:ext cx="6077585" cy="124060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15390"/>
                    <a:gridCol w="1215390"/>
                    <a:gridCol w="1215390"/>
                    <a:gridCol w="1215390"/>
                    <a:gridCol w="1216025"/>
                  </a:tblGrid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25</m:t>
                                    </m:r>
                                  </m:num>
                                  <m:den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48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1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10</m:t>
                                    </m:r>
                                  </m:num>
                                  <m:den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13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14</m:t>
                                    </m:r>
                                  </m:num>
                                  <m:den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9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7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101</m:t>
                                    </m:r>
                                  </m:num>
                                  <m:den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103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У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С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О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Н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Ф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3168968409"/>
                  </p:ext>
                </p:extLst>
              </p:nvPr>
            </p:nvGraphicFramePr>
            <p:xfrm>
              <a:off x="1403648" y="1052736"/>
              <a:ext cx="6077585" cy="122682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15390"/>
                    <a:gridCol w="1215390"/>
                    <a:gridCol w="1215390"/>
                    <a:gridCol w="1215390"/>
                    <a:gridCol w="1216025"/>
                  </a:tblGrid>
                  <a:tr h="80619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t="-758" r="-401508" b="-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99500" t="-758" r="-299500" b="-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200503" t="-758" r="-201005" b="-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299000" t="-758" r="-100000" b="-61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401005" t="-758" r="-503" b="-61364"/>
                          </a:stretch>
                        </a:blipFill>
                      </a:tcPr>
                    </a:tc>
                  </a:tr>
                  <a:tr h="40697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У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С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О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Н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Ф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6" name="Таблица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8053457"/>
                  </p:ext>
                </p:extLst>
              </p:nvPr>
            </p:nvGraphicFramePr>
            <p:xfrm>
              <a:off x="1392714" y="3460496"/>
              <a:ext cx="6077585" cy="123558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15390"/>
                    <a:gridCol w="1215390"/>
                    <a:gridCol w="1215390"/>
                    <a:gridCol w="1215390"/>
                    <a:gridCol w="1216025"/>
                  </a:tblGrid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9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100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18</m:t>
                                    </m:r>
                                  </m:num>
                                  <m:den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19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2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1400" i="1"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1400"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1400">
                                      <a:effectLst/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И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Х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Т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Л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А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6" name="Таблица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258053457"/>
                  </p:ext>
                </p:extLst>
              </p:nvPr>
            </p:nvGraphicFramePr>
            <p:xfrm>
              <a:off x="1392714" y="3460496"/>
              <a:ext cx="6077585" cy="122180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15390"/>
                    <a:gridCol w="1215390"/>
                    <a:gridCol w="1215390"/>
                    <a:gridCol w="1215390"/>
                    <a:gridCol w="1216025"/>
                  </a:tblGrid>
                  <a:tr h="8011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t="-763" r="-401508" b="-625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99500" t="-763" r="-299500" b="-625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200503" t="-763" r="-201005" b="-625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299000" t="-763" r="-100000" b="-625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401005" t="-763" r="-503" b="-62595"/>
                          </a:stretch>
                        </a:blipFill>
                      </a:tcPr>
                    </a:tc>
                  </a:tr>
                  <a:tr h="40697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И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Х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Т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Л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А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xmlns="" val="201814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481708869"/>
                  </p:ext>
                </p:extLst>
              </p:nvPr>
            </p:nvGraphicFramePr>
            <p:xfrm>
              <a:off x="1331640" y="1052736"/>
              <a:ext cx="6077585" cy="12363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15390"/>
                    <a:gridCol w="1215390"/>
                    <a:gridCol w="1215390"/>
                    <a:gridCol w="1215390"/>
                    <a:gridCol w="1216025"/>
                  </a:tblGrid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4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10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5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11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8</m:t>
                                    </m:r>
                                  </m:num>
                                  <m:den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15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Р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Э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В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Ы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П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3481708869"/>
                  </p:ext>
                </p:extLst>
              </p:nvPr>
            </p:nvGraphicFramePr>
            <p:xfrm>
              <a:off x="1331640" y="1052736"/>
              <a:ext cx="6077585" cy="122256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15390"/>
                    <a:gridCol w="1215390"/>
                    <a:gridCol w="1215390"/>
                    <a:gridCol w="1215390"/>
                    <a:gridCol w="1216025"/>
                  </a:tblGrid>
                  <a:tr h="80194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4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10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5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11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2"/>
                          <a:stretch>
                            <a:fillRect l="-401005" t="-763" r="-503" b="-62595"/>
                          </a:stretch>
                        </a:blipFill>
                      </a:tcPr>
                    </a:tc>
                  </a:tr>
                  <a:tr h="40697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Р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Э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В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 </a:t>
                          </a:r>
                          <a:endParaRPr lang="ru-RU" sz="11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>
                              <a:effectLst/>
                            </a:rPr>
                            <a:t>Ы</a:t>
                          </a:r>
                          <a:endParaRPr lang="ru-RU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 </a:t>
                          </a:r>
                          <a:endParaRPr lang="ru-RU" sz="11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</a:rPr>
                            <a:t>П</a:t>
                          </a:r>
                          <a:endParaRPr lang="ru-RU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49161153"/>
                  </p:ext>
                </p:extLst>
              </p:nvPr>
            </p:nvGraphicFramePr>
            <p:xfrm>
              <a:off x="1392714" y="3460115"/>
              <a:ext cx="6077585" cy="144240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15390"/>
                    <a:gridCol w="1215390"/>
                    <a:gridCol w="1215390"/>
                    <a:gridCol w="1215390"/>
                    <a:gridCol w="1216025"/>
                  </a:tblGrid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4</a:t>
                          </a: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10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5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11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4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400">
                                        <a:effectLst/>
                                        <a:latin typeface="Cambria Math"/>
                                      </a:rPr>
                                      <m:t>8</m:t>
                                    </m:r>
                                  </m:num>
                                  <m:den>
                                    <m:r>
                                      <a:rPr lang="ru-RU" sz="1400">
                                        <a:effectLst/>
                                        <a:latin typeface="Cambria Math"/>
                                      </a:rPr>
                                      <m:t>15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4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Р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Э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В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Ы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П</a:t>
                          </a: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3949161153"/>
                  </p:ext>
                </p:extLst>
              </p:nvPr>
            </p:nvGraphicFramePr>
            <p:xfrm>
              <a:off x="1392714" y="3460115"/>
              <a:ext cx="6077585" cy="142627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215390"/>
                    <a:gridCol w="1215390"/>
                    <a:gridCol w="1215390"/>
                    <a:gridCol w="1215390"/>
                    <a:gridCol w="1216025"/>
                  </a:tblGrid>
                  <a:tr h="93554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4</a:t>
                          </a: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10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5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11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1">
                          <a:blip r:embed="rId3"/>
                          <a:stretch>
                            <a:fillRect l="-401005" t="-654" r="-503" b="-61438"/>
                          </a:stretch>
                        </a:blipFill>
                      </a:tcPr>
                    </a:tc>
                  </a:tr>
                  <a:tr h="474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Р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Э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В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>
                              <a:effectLst/>
                            </a:rPr>
                            <a:t>Ы</a:t>
                          </a:r>
                          <a:endParaRPr lang="ru-RU" sz="14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effectLst/>
                            </a:rPr>
                            <a:t>П</a:t>
                          </a:r>
                          <a:endParaRPr lang="ru-RU" sz="14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xmlns="" val="2394102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043492" y="1124744"/>
                <a:ext cx="6777317" cy="4707885"/>
              </a:xfrm>
            </p:spPr>
            <p:txBody>
              <a:bodyPr/>
              <a:lstStyle/>
              <a:p>
                <a:pPr marL="68580" indent="0">
                  <a:buNone/>
                </a:pPr>
                <a:r>
                  <a:rPr lang="ru-RU" dirty="0" smtClean="0"/>
                  <a:t>        Решить </a:t>
                </a:r>
                <a:r>
                  <a:rPr lang="ru-RU" dirty="0"/>
                  <a:t>уравнение: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ru-RU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dirty="0"/>
                  <a:t> х = 1,2.</a:t>
                </a:r>
              </a:p>
              <a:p>
                <a:pPr algn="ctr"/>
                <a:r>
                  <a:rPr lang="ru-RU" sz="1200" b="1" i="1" dirty="0" smtClean="0"/>
                  <a:t>Вид реки </a:t>
                </a:r>
                <a:r>
                  <a:rPr lang="ru-RU" sz="1200" b="1" i="1" dirty="0" err="1" smtClean="0"/>
                  <a:t>Колпь</a:t>
                </a:r>
                <a:r>
                  <a:rPr lang="ru-RU" sz="1200" b="1" i="1" dirty="0" smtClean="0"/>
                  <a:t> со стоянки</a:t>
                </a:r>
                <a:endParaRPr lang="ru-RU" sz="1200" b="1" i="1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3492" y="1124744"/>
                <a:ext cx="6777317" cy="4707885"/>
              </a:xfrm>
              <a:blipFill rotWithShape="1">
                <a:blip r:embed="rId2" cstate="email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204865"/>
            <a:ext cx="4752528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19672" y="641721"/>
            <a:ext cx="13805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Задание 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84955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87624" y="836713"/>
                <a:ext cx="6777317" cy="1944216"/>
              </a:xfrm>
            </p:spPr>
            <p:txBody>
              <a:bodyPr/>
              <a:lstStyle/>
              <a:p>
                <a:r>
                  <a:rPr lang="ru-RU" b="1" dirty="0"/>
                  <a:t>Задание 2:</a:t>
                </a:r>
                <a:r>
                  <a:rPr lang="ru-RU" dirty="0"/>
                  <a:t> Велосипедисты двигались от Гусь-Хрустального до </a:t>
                </a:r>
                <a:r>
                  <a:rPr lang="ru-RU" dirty="0" err="1"/>
                  <a:t>Курлово</a:t>
                </a:r>
                <a:r>
                  <a:rPr lang="ru-RU" dirty="0"/>
                  <a:t>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dirty="0"/>
                  <a:t> ч со скоростью 10 км/ч. Найти расстояние от Гусь-Хрустального до Курлова.</a:t>
                </a: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87624" y="836713"/>
                <a:ext cx="6777317" cy="1944216"/>
              </a:xfrm>
              <a:blipFill rotWithShape="1">
                <a:blip r:embed="rId2"/>
                <a:stretch>
                  <a:fillRect t="-2508" r="-12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2" descr="http://im6-tub-ru.yandex.net/i?id=312183697-48-7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7" y="3197327"/>
            <a:ext cx="4104455" cy="2679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25225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043608" y="882423"/>
                <a:ext cx="6777317" cy="5570913"/>
              </a:xfrm>
            </p:spPr>
            <p:txBody>
              <a:bodyPr>
                <a:normAutofit/>
              </a:bodyPr>
              <a:lstStyle/>
              <a:p>
                <a:r>
                  <a:rPr lang="ru-RU" sz="1400" b="1" i="1" dirty="0"/>
                  <a:t>Задание 3:</a:t>
                </a:r>
                <a:r>
                  <a:rPr lang="ru-RU" sz="1400" i="1" dirty="0"/>
                  <a:t/>
                </a:r>
              </a:p>
              <a:p>
                <a:r>
                  <a:rPr lang="ru-RU" sz="1400" b="1" dirty="0"/>
                  <a:t>Пешком          27 км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1400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1400" b="1" dirty="0"/>
                  <a:t>ч.</a:t>
                </a:r>
              </a:p>
              <a:p>
                <a:r>
                  <a:rPr lang="ru-RU" sz="1400" b="1" dirty="0"/>
                  <a:t>На лодках                           </a:t>
                </a:r>
                <a:r>
                  <a:rPr lang="ru-RU" sz="1400" b="1" dirty="0" smtClean="0"/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1400" b="1" i="1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ru-RU" sz="1400" b="1" i="1"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400" b="1" dirty="0"/>
                  <a:t>ч.        ? </a:t>
                </a:r>
                <a:r>
                  <a:rPr lang="ru-RU" sz="1400" b="1" dirty="0" smtClean="0"/>
                  <a:t>км/ч</a:t>
                </a:r>
              </a:p>
              <a:p>
                <a:endParaRPr lang="ru-RU" sz="1400" b="1" dirty="0"/>
              </a:p>
              <a:p>
                <a:endParaRPr lang="ru-RU" sz="1400" b="1" dirty="0" smtClean="0"/>
              </a:p>
              <a:p>
                <a:endParaRPr lang="ru-RU" sz="1400" b="1" dirty="0"/>
              </a:p>
              <a:p>
                <a:endParaRPr lang="ru-RU" sz="1400" b="1" dirty="0" smtClean="0"/>
              </a:p>
              <a:p>
                <a:endParaRPr lang="ru-RU" sz="1400" b="1" dirty="0"/>
              </a:p>
              <a:p>
                <a:endParaRPr lang="ru-RU" sz="1400" b="1" dirty="0" smtClean="0"/>
              </a:p>
              <a:p>
                <a:endParaRPr lang="ru-RU" sz="1400" b="1" dirty="0"/>
              </a:p>
              <a:p>
                <a:endParaRPr lang="ru-RU" sz="1400" b="1" dirty="0" smtClean="0"/>
              </a:p>
              <a:p>
                <a:endParaRPr lang="ru-RU" sz="1400" b="1" dirty="0"/>
              </a:p>
              <a:p>
                <a:endParaRPr lang="ru-RU" sz="1400" b="1" dirty="0" smtClean="0"/>
              </a:p>
              <a:p>
                <a:endParaRPr lang="ru-RU" sz="1400" b="1" dirty="0"/>
              </a:p>
              <a:p>
                <a:endParaRPr lang="ru-RU" sz="1400" b="1" dirty="0" smtClean="0"/>
              </a:p>
              <a:p>
                <a:endParaRPr lang="ru-RU" sz="1400" b="1" dirty="0"/>
              </a:p>
              <a:p>
                <a:pPr algn="ctr"/>
                <a:r>
                  <a:rPr lang="ru-RU" sz="1400" b="1" dirty="0" smtClean="0"/>
                  <a:t>Речка Бужа</a:t>
                </a:r>
                <a:endParaRPr lang="ru-RU" sz="1400" b="1" dirty="0"/>
              </a:p>
              <a:p>
                <a:r>
                  <a:rPr lang="ru-RU" sz="1400" dirty="0" smtClean="0"/>
                  <a:t/>
                </a:r>
                <a:endParaRPr lang="ru-RU" sz="14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3608" y="882423"/>
                <a:ext cx="6777317" cy="5570913"/>
              </a:xfrm>
              <a:blipFill rotWithShape="1">
                <a:blip r:embed="rId2" cstate="email"/>
                <a:stretch>
                  <a:fillRect t="-1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авая фигурная скобка 3"/>
          <p:cNvSpPr/>
          <p:nvPr/>
        </p:nvSpPr>
        <p:spPr>
          <a:xfrm>
            <a:off x="2411760" y="1268760"/>
            <a:ext cx="299464" cy="5760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419872" y="1268760"/>
            <a:ext cx="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139952" y="1268760"/>
            <a:ext cx="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2" name="Picture 4" descr="Картинка 2 из 58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276872"/>
            <a:ext cx="5076825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65567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043492" y="908720"/>
                <a:ext cx="6777317" cy="5040560"/>
              </a:xfrm>
            </p:spPr>
            <p:txBody>
              <a:bodyPr>
                <a:normAutofit/>
              </a:bodyPr>
              <a:lstStyle/>
              <a:p>
                <a:r>
                  <a:rPr lang="ru-RU" sz="1400" dirty="0"/>
                  <a:t>Пешком          27 км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1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14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1400" dirty="0"/>
                  <a:t>ч.         4 км/ч</a:t>
                </a:r>
              </a:p>
              <a:p>
                <a:r>
                  <a:rPr lang="ru-RU" sz="1400" dirty="0"/>
                  <a:t>На лодках                          </a:t>
                </a:r>
                <a:r>
                  <a:rPr lang="ru-RU" sz="1400" dirty="0" smtClean="0"/>
                  <a:t/>
                </a:r>
                <a:r>
                  <a:rPr lang="ru-RU" sz="1400" dirty="0"/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14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ru-RU" sz="1400" i="1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ru-RU" sz="1400" dirty="0"/>
                  <a:t>ч.        ? </a:t>
                </a:r>
                <a:r>
                  <a:rPr lang="ru-RU" sz="1400" dirty="0" smtClean="0"/>
                  <a:t>км/ч</a:t>
                </a:r>
              </a:p>
              <a:p>
                <a:pPr algn="ctr"/>
                <a:r>
                  <a:rPr lang="ru-RU" sz="1400" b="1" dirty="0" smtClean="0"/>
                  <a:t>Озеро Святое</a:t>
                </a:r>
                <a:endParaRPr lang="ru-RU" sz="1400" b="1" dirty="0"/>
              </a:p>
              <a:p>
                <a:endParaRPr lang="ru-RU" sz="14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3492" y="908720"/>
                <a:ext cx="6777317" cy="5040560"/>
              </a:xfrm>
              <a:blipFill rotWithShape="1">
                <a:blip r:embed="rId2" cstate="email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авая фигурная скобка 3"/>
          <p:cNvSpPr/>
          <p:nvPr/>
        </p:nvSpPr>
        <p:spPr>
          <a:xfrm>
            <a:off x="2627784" y="1052736"/>
            <a:ext cx="45719" cy="50405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491880" y="1052736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211960" y="1052736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4" name="Picture 2" descr="Картинка 22 из 192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060848"/>
            <a:ext cx="5076825" cy="380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35187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279</TotalTime>
  <Words>67</Words>
  <Application>Microsoft Office PowerPoint</Application>
  <PresentationFormat>Экран (4:3)</PresentationFormat>
  <Paragraphs>114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Остин</vt:lpstr>
      <vt:lpstr>Гусь-Хрустальному району 85 лет</vt:lpstr>
      <vt:lpstr>Цели: 1) формировать новые знания по данной теме; совершенствовать вычислительные навыки; 2) расширить знания  о районе, увидеть и понять его красоту.</vt:lpstr>
      <vt:lpstr>В каждой строке найти лишние числа.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Гусь-Хрустальному району 85 лет</dc:title>
  <dc:creator>Золотково СОШ</dc:creator>
  <cp:lastModifiedBy>Tata</cp:lastModifiedBy>
  <cp:revision>24</cp:revision>
  <dcterms:created xsi:type="dcterms:W3CDTF">2012-03-29T04:51:15Z</dcterms:created>
  <dcterms:modified xsi:type="dcterms:W3CDTF">2012-05-17T20:21:14Z</dcterms:modified>
</cp:coreProperties>
</file>