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61" r:id="rId1"/>
  </p:sldMasterIdLst>
  <p:notesMasterIdLst>
    <p:notesMasterId r:id="rId34"/>
  </p:notesMasterIdLst>
  <p:handoutMasterIdLst>
    <p:handoutMasterId r:id="rId35"/>
  </p:handoutMasterIdLst>
  <p:sldIdLst>
    <p:sldId id="288" r:id="rId2"/>
    <p:sldId id="290" r:id="rId3"/>
    <p:sldId id="276" r:id="rId4"/>
    <p:sldId id="303" r:id="rId5"/>
    <p:sldId id="258" r:id="rId6"/>
    <p:sldId id="291" r:id="rId7"/>
    <p:sldId id="282" r:id="rId8"/>
    <p:sldId id="304" r:id="rId9"/>
    <p:sldId id="305" r:id="rId10"/>
    <p:sldId id="292" r:id="rId11"/>
    <p:sldId id="306" r:id="rId12"/>
    <p:sldId id="259" r:id="rId13"/>
    <p:sldId id="307" r:id="rId14"/>
    <p:sldId id="262" r:id="rId15"/>
    <p:sldId id="308" r:id="rId16"/>
    <p:sldId id="309" r:id="rId17"/>
    <p:sldId id="310" r:id="rId18"/>
    <p:sldId id="311" r:id="rId19"/>
    <p:sldId id="312" r:id="rId20"/>
    <p:sldId id="294" r:id="rId21"/>
    <p:sldId id="286" r:id="rId22"/>
    <p:sldId id="296" r:id="rId23"/>
    <p:sldId id="302" r:id="rId24"/>
    <p:sldId id="297" r:id="rId25"/>
    <p:sldId id="318" r:id="rId26"/>
    <p:sldId id="299" r:id="rId27"/>
    <p:sldId id="319" r:id="rId28"/>
    <p:sldId id="280" r:id="rId29"/>
    <p:sldId id="272" r:id="rId30"/>
    <p:sldId id="287" r:id="rId31"/>
    <p:sldId id="300" r:id="rId32"/>
    <p:sldId id="301" r:id="rId33"/>
  </p:sldIdLst>
  <p:sldSz cx="9144000" cy="6858000" type="screen4x3"/>
  <p:notesSz cx="6858000" cy="9144000"/>
  <p:embeddedFontLst>
    <p:embeddedFont>
      <p:font typeface="Franklin Gothic Medium" pitchFamily="34" charset="0"/>
      <p:regular r:id="rId36"/>
      <p:italic r:id="rId37"/>
    </p:embeddedFont>
    <p:embeddedFont>
      <p:font typeface="Franklin Gothic Book" pitchFamily="34" charset="0"/>
      <p:regular r:id="rId38"/>
      <p:italic r:id="rId39"/>
    </p:embeddedFont>
    <p:embeddedFont>
      <p:font typeface="Wingdings 2" pitchFamily="18" charset="2"/>
      <p:regular r:id="rId40"/>
    </p:embeddedFont>
    <p:embeddedFont>
      <p:font typeface="Calibri" pitchFamily="34" charset="0"/>
      <p:regular r:id="rId41"/>
      <p:bold r:id="rId42"/>
      <p:italic r:id="rId43"/>
      <p:boldItalic r:id="rId44"/>
    </p:embeddedFont>
    <p:embeddedFont>
      <p:font typeface="Constantia" pitchFamily="18" charset="0"/>
      <p:regular r:id="rId45"/>
      <p:bold r:id="rId46"/>
      <p:italic r:id="rId47"/>
      <p:boldItalic r:id="rId48"/>
    </p:embeddedFont>
    <p:embeddedFont>
      <p:font typeface="Book Antiqua" pitchFamily="18" charset="0"/>
      <p:regular r:id="rId49"/>
      <p:bold r:id="rId50"/>
      <p:italic r:id="rId51"/>
      <p:boldItalic r:id="rId52"/>
    </p:embeddedFont>
  </p:embeddedFontLst>
  <p:defaultTextStyle>
    <a:defPPr>
      <a:defRPr lang="ru-RU"/>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clrMru>
    <a:srgbClr val="993366"/>
    <a:srgbClr val="C00060"/>
    <a:srgbClr val="9900CC"/>
    <a:srgbClr val="800080"/>
    <a:srgbClr val="000000"/>
    <a:srgbClr val="FF9900"/>
    <a:srgbClr val="CC66FF"/>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880" autoAdjust="0"/>
    <p:restoredTop sz="97274" autoAdjust="0"/>
  </p:normalViewPr>
  <p:slideViewPr>
    <p:cSldViewPr>
      <p:cViewPr>
        <p:scale>
          <a:sx n="70" d="100"/>
          <a:sy n="70" d="100"/>
        </p:scale>
        <p:origin x="-900"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139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ru-RU"/>
          </a:p>
        </p:txBody>
      </p:sp>
      <p:sp>
        <p:nvSpPr>
          <p:cNvPr id="58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C9D4D591-B7DA-4751-8DA5-17E0530CA0B2}" type="datetimeFigureOut">
              <a:rPr lang="ru-RU"/>
              <a:pPr>
                <a:defRPr/>
              </a:pPr>
              <a:t>12.05.2012</a:t>
            </a:fld>
            <a:endParaRPr lang="ru-RU"/>
          </a:p>
        </p:txBody>
      </p:sp>
      <p:sp>
        <p:nvSpPr>
          <p:cNvPr id="58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ru-RU"/>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2CB17E61-A55C-45DB-B841-B62D8C743371}"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507DE4A-65B5-4C9F-8A02-A279F2E2CFC8}" type="datetimeFigureOut">
              <a:rPr lang="ru-RU"/>
              <a:pPr>
                <a:defRPr/>
              </a:pPr>
              <a:t>12.05.2012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0D1D5DD-EB67-48F5-93B0-E761112A3C0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Wingdings 2" pitchFamily="18" charset="2"/>
        <a:ea typeface="+mn-ea"/>
        <a:cs typeface="+mn-cs"/>
      </a:defRPr>
    </a:lvl1pPr>
    <a:lvl2pPr marL="457200" algn="l" rtl="0" eaLnBrk="0" fontAlgn="base" hangingPunct="0">
      <a:spcBef>
        <a:spcPct val="30000"/>
      </a:spcBef>
      <a:spcAft>
        <a:spcPct val="0"/>
      </a:spcAft>
      <a:defRPr sz="1200" kern="1200">
        <a:solidFill>
          <a:schemeClr val="tx1"/>
        </a:solidFill>
        <a:latin typeface="Wingdings 2" pitchFamily="18" charset="2"/>
        <a:ea typeface="+mn-ea"/>
        <a:cs typeface="+mn-cs"/>
      </a:defRPr>
    </a:lvl2pPr>
    <a:lvl3pPr marL="914400" algn="l" rtl="0" eaLnBrk="0" fontAlgn="base" hangingPunct="0">
      <a:spcBef>
        <a:spcPct val="30000"/>
      </a:spcBef>
      <a:spcAft>
        <a:spcPct val="0"/>
      </a:spcAft>
      <a:defRPr sz="1200" kern="1200">
        <a:solidFill>
          <a:schemeClr val="tx1"/>
        </a:solidFill>
        <a:latin typeface="Wingdings 2" pitchFamily="18" charset="2"/>
        <a:ea typeface="+mn-ea"/>
        <a:cs typeface="+mn-cs"/>
      </a:defRPr>
    </a:lvl3pPr>
    <a:lvl4pPr marL="1371600" algn="l" rtl="0" eaLnBrk="0" fontAlgn="base" hangingPunct="0">
      <a:spcBef>
        <a:spcPct val="30000"/>
      </a:spcBef>
      <a:spcAft>
        <a:spcPct val="0"/>
      </a:spcAft>
      <a:defRPr sz="1200" kern="1200">
        <a:solidFill>
          <a:schemeClr val="tx1"/>
        </a:solidFill>
        <a:latin typeface="Wingdings 2" pitchFamily="18" charset="2"/>
        <a:ea typeface="+mn-ea"/>
        <a:cs typeface="+mn-cs"/>
      </a:defRPr>
    </a:lvl4pPr>
    <a:lvl5pPr marL="1828800" algn="l" rtl="0" eaLnBrk="0" fontAlgn="base" hangingPunct="0">
      <a:spcBef>
        <a:spcPct val="30000"/>
      </a:spcBef>
      <a:spcAft>
        <a:spcPct val="0"/>
      </a:spcAft>
      <a:defRPr sz="1200" kern="1200">
        <a:solidFill>
          <a:schemeClr val="tx1"/>
        </a:solidFill>
        <a:latin typeface="Wingdings 2" pitchFamily="18" charset="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450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241910-908E-40D6-AAE4-9FA058C6C907}" type="slidenum">
              <a:rPr lang="ru-RU" smtClean="0"/>
              <a:pPr/>
              <a:t>16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D8759CB2-240B-46EF-86AC-EE81A2640C6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3B3EC9D-13A4-4160-991C-CB87E24F318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45636E8-7E60-4182-AAD2-B0FECA2719E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44463"/>
            <a:ext cx="7772400"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6800" y="1981200"/>
            <a:ext cx="38481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5067300" y="1981200"/>
            <a:ext cx="3848100" cy="4114800"/>
          </a:xfrm>
        </p:spPr>
        <p:txBody>
          <a:bodyPr>
            <a:normAutofit/>
          </a:bodyPr>
          <a:lstStyle/>
          <a:p>
            <a:pPr lvl="0"/>
            <a:endParaRPr lang="ru-RU" noProof="0"/>
          </a:p>
        </p:txBody>
      </p:sp>
      <p:sp>
        <p:nvSpPr>
          <p:cNvPr id="5" name="Дата 4"/>
          <p:cNvSpPr>
            <a:spLocks noGrp="1"/>
          </p:cNvSpPr>
          <p:nvPr>
            <p:ph type="dt" sz="half" idx="10"/>
          </p:nvPr>
        </p:nvSpPr>
        <p:spPr>
          <a:xfrm>
            <a:off x="1154113" y="6248400"/>
            <a:ext cx="1905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592513" y="62484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021513" y="6248400"/>
            <a:ext cx="1905000" cy="457200"/>
          </a:xfrm>
        </p:spPr>
        <p:txBody>
          <a:bodyPr/>
          <a:lstStyle>
            <a:lvl1pPr>
              <a:defRPr/>
            </a:lvl1pPr>
          </a:lstStyle>
          <a:p>
            <a:pPr>
              <a:defRPr/>
            </a:pPr>
            <a:fld id="{2C849D77-88EF-4A3B-95DF-A77183C2906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5A9A6B1B-D7D4-473B-9FF1-003B417DEEE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5C622FF2-085D-4152-97B3-6793B9C47B1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38370AC-1131-4FE5-A4A0-D8E096995A4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643A33B7-7B31-46B1-A697-9882827529A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EBBBE169-7CA6-4AEF-A903-2E4C7C53AE6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5055B716-30F1-47BA-90C9-98FAC0E6531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023AE789-762D-40EE-8F99-FD5063C7C5F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64C7439D-E1CD-4D44-951F-045A82B669C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DC5AABED-ED17-43D0-AF4A-BB083EE01389}"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ru-RU" smtClean="0"/>
              <a:t>Образец заголовка</a:t>
            </a:r>
            <a:endParaRPr lang="en-US" smtClean="0"/>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0" r:id="rId4"/>
    <p:sldLayoutId id="2147484206" r:id="rId5"/>
    <p:sldLayoutId id="2147484201" r:id="rId6"/>
    <p:sldLayoutId id="2147484207" r:id="rId7"/>
    <p:sldLayoutId id="2147484208" r:id="rId8"/>
    <p:sldLayoutId id="2147484209" r:id="rId9"/>
    <p:sldLayoutId id="2147484202" r:id="rId10"/>
    <p:sldLayoutId id="2147484210" r:id="rId11"/>
    <p:sldLayoutId id="2147484211"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charset="0"/>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Franklin Gothic Book" pitchFamily="34" charset="0"/>
        <a:buChar char=""/>
        <a:defRPr sz="3200" kern="1200">
          <a:solidFill>
            <a:schemeClr val="tx2"/>
          </a:solidFill>
          <a:latin typeface="Franklin Gothic Medium"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Franklin Gothic Book" pitchFamily="34" charset="0"/>
        <a:buChar char=""/>
        <a:defRPr sz="2800" kern="1200">
          <a:solidFill>
            <a:schemeClr val="tx2"/>
          </a:solidFill>
          <a:latin typeface="Franklin Gothic Medium"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Franklin Gothic Book" pitchFamily="34" charset="0"/>
        <a:buChar char=""/>
        <a:defRPr sz="2400" kern="1200">
          <a:solidFill>
            <a:schemeClr val="tx2"/>
          </a:solidFill>
          <a:latin typeface="Franklin Gothic Medium"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Franklin Gothic Book" pitchFamily="34" charset="0"/>
        <a:buChar char=""/>
        <a:defRPr sz="2000" kern="1200">
          <a:solidFill>
            <a:schemeClr val="tx2"/>
          </a:solidFill>
          <a:latin typeface="Franklin Gothic Medium"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Franklin Gothic Book" pitchFamily="34" charset="0"/>
        <a:buChar char=""/>
        <a:defRPr kern="1200">
          <a:solidFill>
            <a:schemeClr val="tx2"/>
          </a:solidFill>
          <a:latin typeface="Franklin Gothic Medium"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wmf"/><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12" Type="http://schemas.openxmlformats.org/officeDocument/2006/relationships/image" Target="../media/image79.jpeg"/><Relationship Id="rId2" Type="http://schemas.openxmlformats.org/officeDocument/2006/relationships/slideLayout" Target="../slideLayouts/slideLayout12.xml"/><Relationship Id="rId1" Type="http://schemas.openxmlformats.org/officeDocument/2006/relationships/themeOverride" Target="../theme/themeOverride8.x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0.xml"/></Relationships>
</file>

<file path=ppt/slides/_rels/slide3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ru.wikipedia.or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57325" y="1936452"/>
            <a:ext cx="7273925" cy="1055709"/>
          </a:xfrm>
          <a:scene3d>
            <a:camera prst="orthographicFront"/>
            <a:lightRig rig="threePt" dir="t"/>
          </a:scene3d>
          <a:sp3d>
            <a:bevelT/>
            <a:bevelB/>
          </a:sp3d>
        </p:spPr>
        <p:txBody>
          <a:bodyPr>
            <a:noAutofit/>
          </a:bodyPr>
          <a:lstStyle/>
          <a:p>
            <a:pPr algn="ctr" eaLnBrk="1" fontAlgn="auto" hangingPunct="1">
              <a:spcAft>
                <a:spcPts val="0"/>
              </a:spcAft>
              <a:defRPr/>
            </a:pPr>
            <a:r>
              <a:rPr lang="ru-RU" sz="2400" b="1" dirty="0" smtClean="0">
                <a:solidFill>
                  <a:srgbClr val="993366"/>
                </a:solidFill>
                <a:latin typeface="a_CampusCaps" pitchFamily="82" charset="-52"/>
                <a:cs typeface="Times New Roman" pitchFamily="18" charset="0"/>
              </a:rPr>
              <a:t>Тема :</a:t>
            </a:r>
            <a:r>
              <a:rPr lang="en-US" sz="2400" b="1" dirty="0" smtClean="0">
                <a:solidFill>
                  <a:srgbClr val="993366"/>
                </a:solidFill>
                <a:latin typeface="a_CampusCaps" pitchFamily="82" charset="-52"/>
                <a:cs typeface="Times New Roman" pitchFamily="18" charset="0"/>
              </a:rPr>
              <a:t/>
            </a:r>
            <a:br>
              <a:rPr lang="en-US" sz="2400" b="1" dirty="0" smtClean="0">
                <a:solidFill>
                  <a:srgbClr val="993366"/>
                </a:solidFill>
                <a:latin typeface="a_CampusCaps" pitchFamily="82" charset="-52"/>
                <a:cs typeface="Times New Roman" pitchFamily="18" charset="0"/>
              </a:rPr>
            </a:br>
            <a:r>
              <a:rPr lang="ru-RU" sz="2400" b="1" dirty="0" smtClean="0">
                <a:solidFill>
                  <a:srgbClr val="993366"/>
                </a:solidFill>
                <a:latin typeface="a_CampusCaps" pitchFamily="82" charset="-52"/>
                <a:cs typeface="Times New Roman" pitchFamily="18" charset="0"/>
              </a:rPr>
              <a:t/>
            </a:r>
            <a:br>
              <a:rPr lang="ru-RU" sz="2400" b="1" dirty="0" smtClean="0">
                <a:solidFill>
                  <a:srgbClr val="993366"/>
                </a:solidFill>
                <a:latin typeface="a_CampusCaps" pitchFamily="82" charset="-52"/>
                <a:cs typeface="Times New Roman" pitchFamily="18" charset="0"/>
              </a:rPr>
            </a:br>
            <a:r>
              <a:rPr lang="ru-RU" sz="2400" b="1" dirty="0" smtClean="0">
                <a:solidFill>
                  <a:srgbClr val="993366"/>
                </a:solidFill>
                <a:latin typeface="a_CampusCaps" pitchFamily="82" charset="-52"/>
                <a:cs typeface="Times New Roman" pitchFamily="18" charset="0"/>
              </a:rPr>
              <a:t>«Уроки изобразительного искусства </a:t>
            </a:r>
            <a:br>
              <a:rPr lang="ru-RU" sz="2400" b="1" dirty="0" smtClean="0">
                <a:solidFill>
                  <a:srgbClr val="993366"/>
                </a:solidFill>
                <a:latin typeface="a_CampusCaps" pitchFamily="82" charset="-52"/>
                <a:cs typeface="Times New Roman" pitchFamily="18" charset="0"/>
              </a:rPr>
            </a:br>
            <a:r>
              <a:rPr lang="ru-RU" sz="2400" b="1" dirty="0" smtClean="0">
                <a:solidFill>
                  <a:srgbClr val="993366"/>
                </a:solidFill>
                <a:latin typeface="a_CampusCaps" pitchFamily="82" charset="-52"/>
                <a:cs typeface="Times New Roman" pitchFamily="18" charset="0"/>
              </a:rPr>
              <a:t>в начальной школе.  </a:t>
            </a:r>
            <a:r>
              <a:rPr lang="ru-RU" sz="2400" dirty="0" smtClean="0">
                <a:solidFill>
                  <a:srgbClr val="993366"/>
                </a:solidFill>
                <a:latin typeface="a_CampusCaps" pitchFamily="82" charset="-52"/>
                <a:cs typeface="Times New Roman" pitchFamily="18" charset="0"/>
              </a:rPr>
              <a:t>1</a:t>
            </a:r>
            <a:r>
              <a:rPr lang="ru-RU" sz="2400" b="1" dirty="0" smtClean="0">
                <a:solidFill>
                  <a:srgbClr val="993366"/>
                </a:solidFill>
                <a:latin typeface="a_CampusCaps" pitchFamily="82" charset="-52"/>
                <a:cs typeface="Times New Roman" pitchFamily="18" charset="0"/>
              </a:rPr>
              <a:t> класс.</a:t>
            </a:r>
            <a:br>
              <a:rPr lang="ru-RU" sz="2400" b="1" dirty="0" smtClean="0">
                <a:solidFill>
                  <a:srgbClr val="993366"/>
                </a:solidFill>
                <a:latin typeface="a_CampusCaps" pitchFamily="82" charset="-52"/>
                <a:cs typeface="Times New Roman" pitchFamily="18" charset="0"/>
              </a:rPr>
            </a:br>
            <a:r>
              <a:rPr lang="ru-RU" sz="2400" b="1" dirty="0" smtClean="0">
                <a:solidFill>
                  <a:srgbClr val="993366"/>
                </a:solidFill>
                <a:latin typeface="a_CampusCaps" pitchFamily="82" charset="-52"/>
                <a:cs typeface="Times New Roman" pitchFamily="18" charset="0"/>
              </a:rPr>
              <a:t> Методическая разработка задания </a:t>
            </a:r>
            <a:r>
              <a:rPr lang="en-US" sz="2400" b="1" dirty="0" smtClean="0">
                <a:solidFill>
                  <a:srgbClr val="993366"/>
                </a:solidFill>
                <a:latin typeface="a_CampusCaps" pitchFamily="82" charset="-52"/>
                <a:cs typeface="Times New Roman" pitchFamily="18" charset="0"/>
              </a:rPr>
              <a:t/>
            </a:r>
            <a:br>
              <a:rPr lang="en-US" sz="2400" b="1" dirty="0" smtClean="0">
                <a:solidFill>
                  <a:srgbClr val="993366"/>
                </a:solidFill>
                <a:latin typeface="a_CampusCaps" pitchFamily="82" charset="-52"/>
                <a:cs typeface="Times New Roman" pitchFamily="18" charset="0"/>
              </a:rPr>
            </a:br>
            <a:r>
              <a:rPr lang="ru-RU" sz="2400" b="1" dirty="0" smtClean="0">
                <a:solidFill>
                  <a:srgbClr val="993366"/>
                </a:solidFill>
                <a:latin typeface="a_CampusCaps" pitchFamily="82" charset="-52"/>
                <a:cs typeface="Times New Roman" pitchFamily="18" charset="0"/>
              </a:rPr>
              <a:t/>
            </a:r>
            <a:br>
              <a:rPr lang="ru-RU" sz="2400" b="1" dirty="0" smtClean="0">
                <a:solidFill>
                  <a:srgbClr val="993366"/>
                </a:solidFill>
                <a:latin typeface="a_CampusCaps" pitchFamily="82" charset="-52"/>
                <a:cs typeface="Times New Roman" pitchFamily="18" charset="0"/>
              </a:rPr>
            </a:br>
            <a:endParaRPr lang="en-US" sz="2400" b="1" dirty="0">
              <a:solidFill>
                <a:srgbClr val="993366"/>
              </a:solidFill>
              <a:latin typeface="+mn-lt"/>
              <a:cs typeface="Times New Roman" pitchFamily="18" charset="0"/>
            </a:endParaRPr>
          </a:p>
        </p:txBody>
      </p:sp>
      <p:sp>
        <p:nvSpPr>
          <p:cNvPr id="11267" name="Text Box 3"/>
          <p:cNvSpPr txBox="1">
            <a:spLocks noChangeArrowheads="1"/>
          </p:cNvSpPr>
          <p:nvPr/>
        </p:nvSpPr>
        <p:spPr bwMode="auto">
          <a:xfrm>
            <a:off x="3276600" y="4652963"/>
            <a:ext cx="5184775" cy="1785937"/>
          </a:xfrm>
          <a:prstGeom prst="rect">
            <a:avLst/>
          </a:prstGeom>
          <a:noFill/>
          <a:ln w="9525">
            <a:noFill/>
            <a:miter lim="800000"/>
            <a:headEnd/>
            <a:tailEnd/>
          </a:ln>
        </p:spPr>
        <p:txBody>
          <a:bodyPr>
            <a:spAutoFit/>
          </a:bodyPr>
          <a:lstStyle/>
          <a:p>
            <a:pPr algn="ctr">
              <a:spcBef>
                <a:spcPct val="50000"/>
              </a:spcBef>
            </a:pPr>
            <a:r>
              <a:rPr lang="ru-RU" sz="2400" b="1">
                <a:solidFill>
                  <a:srgbClr val="002060"/>
                </a:solidFill>
              </a:rPr>
              <a:t>Преподаватель</a:t>
            </a:r>
          </a:p>
          <a:p>
            <a:pPr algn="ctr">
              <a:spcBef>
                <a:spcPct val="50000"/>
              </a:spcBef>
            </a:pPr>
            <a:r>
              <a:rPr lang="ru-RU" sz="2400" b="1">
                <a:solidFill>
                  <a:srgbClr val="002060"/>
                </a:solidFill>
              </a:rPr>
              <a:t>Жучая Ирина Митрофановна </a:t>
            </a:r>
          </a:p>
          <a:p>
            <a:pPr algn="ctr">
              <a:spcBef>
                <a:spcPct val="50000"/>
              </a:spcBef>
            </a:pPr>
            <a:r>
              <a:rPr lang="ru-RU" sz="2000" b="1">
                <a:solidFill>
                  <a:srgbClr val="002060"/>
                </a:solidFill>
              </a:rPr>
              <a:t>учитель изобразительного искусства МОУ прогимназии №208 «Веста»</a:t>
            </a:r>
          </a:p>
        </p:txBody>
      </p:sp>
      <p:sp>
        <p:nvSpPr>
          <p:cNvPr id="10" name="Прямоугольник 9"/>
          <p:cNvSpPr/>
          <p:nvPr/>
        </p:nvSpPr>
        <p:spPr>
          <a:xfrm>
            <a:off x="2357438" y="5786438"/>
            <a:ext cx="4357687" cy="646112"/>
          </a:xfrm>
          <a:prstGeom prst="rect">
            <a:avLst/>
          </a:prstGeom>
        </p:spPr>
        <p:txBody>
          <a:bodyPr>
            <a:spAutoFit/>
          </a:bodyPr>
          <a:lstStyle/>
          <a:p>
            <a:pPr>
              <a:defRPr/>
            </a:pPr>
            <a:r>
              <a:rPr lang="ru-RU" b="1" dirty="0">
                <a:solidFill>
                  <a:srgbClr val="6666FF"/>
                </a:solidFill>
                <a:cs typeface="Times New Roman" pitchFamily="18" charset="0"/>
              </a:rPr>
              <a:t> </a:t>
            </a:r>
            <a:endParaRPr lang="ru-RU" dirty="0">
              <a:effectLst>
                <a:outerShdw blurRad="38100" dist="38100" dir="2700000" algn="tl">
                  <a:srgbClr val="000000">
                    <a:alpha val="43137"/>
                  </a:srgbClr>
                </a:outerShdw>
              </a:effectLst>
            </a:endParaRPr>
          </a:p>
        </p:txBody>
      </p:sp>
      <p:sp>
        <p:nvSpPr>
          <p:cNvPr id="8" name="TextBox 7"/>
          <p:cNvSpPr txBox="1"/>
          <p:nvPr/>
        </p:nvSpPr>
        <p:spPr>
          <a:xfrm>
            <a:off x="539750" y="4076700"/>
            <a:ext cx="4679950" cy="1016000"/>
          </a:xfrm>
          <a:prstGeom prst="rect">
            <a:avLst/>
          </a:prstGeom>
          <a:noFill/>
        </p:spPr>
        <p:txBody>
          <a:bodyPr>
            <a:spAutoFit/>
          </a:bodyPr>
          <a:lstStyle/>
          <a:p>
            <a:pPr algn="ctr">
              <a:defRPr/>
            </a:pPr>
            <a:r>
              <a:rPr lang="ru-RU" sz="2000" b="1" dirty="0">
                <a:solidFill>
                  <a:schemeClr val="accent2">
                    <a:lumMod val="75000"/>
                  </a:schemeClr>
                </a:solidFill>
              </a:rPr>
              <a:t>Дополнительный конкурсный раздел:</a:t>
            </a:r>
          </a:p>
          <a:p>
            <a:pPr algn="ctr">
              <a:defRPr/>
            </a:pPr>
            <a:endParaRPr lang="ru-RU" sz="2000" b="1" dirty="0">
              <a:solidFill>
                <a:schemeClr val="accent2">
                  <a:lumMod val="75000"/>
                </a:schemeClr>
              </a:solidFill>
            </a:endParaRPr>
          </a:p>
          <a:p>
            <a:pPr algn="ctr">
              <a:defRPr/>
            </a:pPr>
            <a:r>
              <a:rPr lang="ru-RU" sz="2000" b="1" dirty="0">
                <a:solidFill>
                  <a:schemeClr val="accent2">
                    <a:lumMod val="75000"/>
                  </a:schemeClr>
                </a:solidFill>
              </a:rPr>
              <a:t>Презентация к уроку </a:t>
            </a:r>
          </a:p>
        </p:txBody>
      </p:sp>
      <p:sp>
        <p:nvSpPr>
          <p:cNvPr id="7" name="TextBox 6"/>
          <p:cNvSpPr txBox="1"/>
          <p:nvPr/>
        </p:nvSpPr>
        <p:spPr>
          <a:xfrm>
            <a:off x="468313" y="188913"/>
            <a:ext cx="8064500" cy="830262"/>
          </a:xfrm>
          <a:prstGeom prst="rect">
            <a:avLst/>
          </a:prstGeom>
          <a:noFill/>
        </p:spPr>
        <p:txBody>
          <a:bodyPr>
            <a:spAutoFit/>
          </a:bodyPr>
          <a:lstStyle/>
          <a:p>
            <a:pPr algn="ctr">
              <a:defRPr/>
            </a:pPr>
            <a:r>
              <a:rPr lang="ru-RU" sz="2400" b="1" dirty="0">
                <a:solidFill>
                  <a:schemeClr val="accent2">
                    <a:lumMod val="75000"/>
                  </a:schemeClr>
                </a:solidFill>
              </a:rPr>
              <a:t>МОУ прогимназия №208 «Веста» Самарской области</a:t>
            </a:r>
          </a:p>
          <a:p>
            <a:pPr algn="ctr">
              <a:defRPr/>
            </a:pPr>
            <a:r>
              <a:rPr lang="ru-RU" sz="2400" b="1" dirty="0">
                <a:solidFill>
                  <a:schemeClr val="accent2">
                    <a:lumMod val="75000"/>
                  </a:schemeClr>
                </a:solidFill>
              </a:rPr>
              <a:t>города Тольятти</a:t>
            </a:r>
          </a:p>
        </p:txBody>
      </p:sp>
      <p:sp>
        <p:nvSpPr>
          <p:cNvPr id="11271" name="TextBox 11"/>
          <p:cNvSpPr txBox="1">
            <a:spLocks noChangeArrowheads="1"/>
          </p:cNvSpPr>
          <p:nvPr/>
        </p:nvSpPr>
        <p:spPr bwMode="auto">
          <a:xfrm>
            <a:off x="2268538" y="3213100"/>
            <a:ext cx="5327650" cy="523875"/>
          </a:xfrm>
          <a:prstGeom prst="rect">
            <a:avLst/>
          </a:prstGeom>
          <a:noFill/>
          <a:ln w="9525">
            <a:noFill/>
            <a:miter lim="800000"/>
            <a:headEnd/>
            <a:tailEnd/>
          </a:ln>
        </p:spPr>
        <p:txBody>
          <a:bodyPr>
            <a:spAutoFit/>
          </a:bodyPr>
          <a:lstStyle/>
          <a:p>
            <a:r>
              <a:rPr lang="ru-RU" sz="2800" b="1">
                <a:solidFill>
                  <a:srgbClr val="993366"/>
                </a:solidFill>
                <a:latin typeface="a_CampusCaps"/>
                <a:cs typeface="Times New Roman" pitchFamily="18" charset="0"/>
              </a:rPr>
              <a:t>«Мой четвероногий друг»»</a:t>
            </a:r>
            <a:endParaRPr lang="ru-RU" sz="28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5"/>
          <p:cNvSpPr>
            <a:spLocks noChangeArrowheads="1"/>
          </p:cNvSpPr>
          <p:nvPr/>
        </p:nvSpPr>
        <p:spPr bwMode="auto">
          <a:xfrm>
            <a:off x="611188" y="260350"/>
            <a:ext cx="8001000" cy="1139825"/>
          </a:xfrm>
          <a:prstGeom prst="rect">
            <a:avLst/>
          </a:prstGeom>
          <a:noFill/>
          <a:ln w="9525">
            <a:noFill/>
            <a:miter lim="800000"/>
            <a:headEnd/>
            <a:tailEnd/>
          </a:ln>
        </p:spPr>
        <p:txBody>
          <a:bodyPr>
            <a:spAutoFit/>
          </a:bodyPr>
          <a:lstStyle/>
          <a:p>
            <a:pPr algn="ctr">
              <a:lnSpc>
                <a:spcPct val="80000"/>
              </a:lnSpc>
            </a:pPr>
            <a:r>
              <a:rPr lang="ru-RU" sz="2000" b="1">
                <a:solidFill>
                  <a:srgbClr val="993366"/>
                </a:solidFill>
                <a:latin typeface="a_CampusCaps"/>
                <a:cs typeface="Times New Roman" pitchFamily="18" charset="0"/>
              </a:rPr>
              <a:t>Изображения животных встречались еще на стенах пещер,</a:t>
            </a:r>
            <a:endParaRPr lang="en-US" sz="2000" b="1">
              <a:solidFill>
                <a:srgbClr val="993366"/>
              </a:solidFill>
              <a:latin typeface="a_CampusCaps"/>
              <a:cs typeface="Times New Roman" pitchFamily="18" charset="0"/>
            </a:endParaRPr>
          </a:p>
          <a:p>
            <a:pPr algn="ctr">
              <a:lnSpc>
                <a:spcPct val="80000"/>
              </a:lnSpc>
            </a:pPr>
            <a:r>
              <a:rPr lang="ru-RU" sz="2000" b="1">
                <a:solidFill>
                  <a:srgbClr val="993366"/>
                </a:solidFill>
                <a:latin typeface="a_CampusCaps"/>
                <a:cs typeface="Times New Roman" pitchFamily="18" charset="0"/>
              </a:rPr>
              <a:t> в рисунках и фресках на стенах строений и</a:t>
            </a:r>
            <a:endParaRPr lang="en-US" sz="2000" b="1">
              <a:solidFill>
                <a:srgbClr val="993366"/>
              </a:solidFill>
              <a:latin typeface="a_CampusCaps"/>
              <a:cs typeface="Times New Roman" pitchFamily="18" charset="0"/>
            </a:endParaRPr>
          </a:p>
          <a:p>
            <a:pPr algn="ctr">
              <a:lnSpc>
                <a:spcPct val="80000"/>
              </a:lnSpc>
            </a:pPr>
            <a:r>
              <a:rPr lang="ru-RU" sz="2000" b="1">
                <a:solidFill>
                  <a:srgbClr val="993366"/>
                </a:solidFill>
                <a:latin typeface="a_CampusCaps"/>
                <a:cs typeface="Times New Roman" pitchFamily="18" charset="0"/>
              </a:rPr>
              <a:t> в скульптуре древнейших времен</a:t>
            </a:r>
          </a:p>
          <a:p>
            <a:endParaRPr lang="ru-RU" sz="2000"/>
          </a:p>
        </p:txBody>
      </p:sp>
      <p:pic>
        <p:nvPicPr>
          <p:cNvPr id="20483" name="Рисунок 3" descr="Наскальная"/>
          <p:cNvPicPr>
            <a:picLocks noChangeAspect="1" noChangeArrowheads="1"/>
          </p:cNvPicPr>
          <p:nvPr/>
        </p:nvPicPr>
        <p:blipFill>
          <a:blip r:embed="rId2" cstate="email">
            <a:lum bright="20000" contrast="40000"/>
          </a:blip>
          <a:srcRect/>
          <a:stretch>
            <a:fillRect/>
          </a:stretch>
        </p:blipFill>
        <p:spPr bwMode="auto">
          <a:xfrm>
            <a:off x="827088" y="3789363"/>
            <a:ext cx="3540125" cy="2663825"/>
          </a:xfrm>
          <a:prstGeom prst="rect">
            <a:avLst/>
          </a:prstGeom>
          <a:noFill/>
          <a:ln w="9525">
            <a:noFill/>
            <a:miter lim="800000"/>
            <a:headEnd/>
            <a:tailEnd/>
          </a:ln>
        </p:spPr>
      </p:pic>
      <p:pic>
        <p:nvPicPr>
          <p:cNvPr id="24582" name="Рисунок 4" descr="Олень"/>
          <p:cNvPicPr>
            <a:picLocks noChangeAspect="1" noChangeArrowheads="1"/>
          </p:cNvPicPr>
          <p:nvPr/>
        </p:nvPicPr>
        <p:blipFill>
          <a:blip r:embed="rId3" cstate="email">
            <a:lum bright="10000"/>
          </a:blip>
          <a:srcRect/>
          <a:stretch>
            <a:fillRect/>
          </a:stretch>
        </p:blipFill>
        <p:spPr bwMode="auto">
          <a:xfrm>
            <a:off x="4932040" y="1196752"/>
            <a:ext cx="3540393" cy="2664296"/>
          </a:xfrm>
          <a:prstGeom prst="rect">
            <a:avLst/>
          </a:prstGeom>
          <a:noFill/>
          <a:effectLst>
            <a:outerShdw blurRad="50800" dist="38100" dir="18900000" algn="bl" rotWithShape="0">
              <a:prstClr val="black">
                <a:alpha val="40000"/>
              </a:prstClr>
            </a:outerShdw>
            <a:reflection blurRad="6350" stA="50000" endA="295" endPos="92000" dist="101600" dir="5400000" sy="-100000" algn="bl" rotWithShape="0"/>
          </a:effectLst>
        </p:spPr>
      </p:pic>
      <p:pic>
        <p:nvPicPr>
          <p:cNvPr id="20485" name="Picture 7" descr="G:\ФОТОГРАФИИ С УРОКА\Отобранные\Clip_9.jpg"/>
          <p:cNvPicPr>
            <a:picLocks noChangeAspect="1" noChangeArrowheads="1"/>
          </p:cNvPicPr>
          <p:nvPr/>
        </p:nvPicPr>
        <p:blipFill>
          <a:blip r:embed="rId4"/>
          <a:srcRect/>
          <a:stretch>
            <a:fillRect/>
          </a:stretch>
        </p:blipFill>
        <p:spPr bwMode="auto">
          <a:xfrm>
            <a:off x="1547813" y="1268413"/>
            <a:ext cx="2089150" cy="219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115616" y="404664"/>
            <a:ext cx="2808312" cy="500062"/>
          </a:xfrm>
          <a:prstGeom prst="rect">
            <a:avLst/>
          </a:prstGeom>
          <a:noFill/>
          <a:ln w="9525">
            <a:noFill/>
            <a:miter lim="800000"/>
            <a:headEnd/>
            <a:tailEnd/>
          </a:ln>
        </p:spPr>
        <p:txBody>
          <a:bodyPr lIns="0" rIns="0" bIns="0" anchor="b"/>
          <a:lstStyle/>
          <a:p>
            <a:pPr algn="ctr" fontAlgn="auto">
              <a:spcAft>
                <a:spcPts val="0"/>
              </a:spcAft>
              <a:defRPr/>
            </a:pPr>
            <a:r>
              <a:rPr lang="ru-RU" b="1" cap="all" dirty="0">
                <a:solidFill>
                  <a:srgbClr val="993366"/>
                </a:solidFill>
                <a:effectLst>
                  <a:reflection blurRad="12700" stA="48000" endA="300" endPos="55000" dir="5400000" sy="-90000" algn="bl" rotWithShape="0"/>
                </a:effectLst>
                <a:latin typeface="a_CampusCaps" pitchFamily="82" charset="-52"/>
                <a:ea typeface="+mj-ea"/>
                <a:cs typeface="Times New Roman" pitchFamily="18" charset="0"/>
              </a:rPr>
              <a:t>Вывод:</a:t>
            </a:r>
          </a:p>
        </p:txBody>
      </p:sp>
      <p:sp>
        <p:nvSpPr>
          <p:cNvPr id="16388" name="Прямоугольник 5"/>
          <p:cNvSpPr>
            <a:spLocks noChangeArrowheads="1"/>
          </p:cNvSpPr>
          <p:nvPr/>
        </p:nvSpPr>
        <p:spPr bwMode="auto">
          <a:xfrm>
            <a:off x="611560" y="1340768"/>
            <a:ext cx="7643813" cy="1016000"/>
          </a:xfrm>
          <a:prstGeom prst="rect">
            <a:avLst/>
          </a:prstGeom>
          <a:ln>
            <a:headEnd/>
            <a:tailEnd/>
          </a:ln>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a:spAutoFit/>
          </a:bodyPr>
          <a:lstStyle/>
          <a:p>
            <a:pPr>
              <a:buFont typeface="Arial" charset="0"/>
              <a:buChar char="•"/>
              <a:defRPr/>
            </a:pPr>
            <a:r>
              <a:rPr lang="ru-RU" sz="2000" b="1" dirty="0">
                <a:solidFill>
                  <a:schemeClr val="accent2">
                    <a:lumMod val="50000"/>
                  </a:schemeClr>
                </a:solidFill>
                <a:latin typeface="Calibri" charset="-52"/>
              </a:rPr>
              <a:t>Жанр изобразительного искусства, связанный с изображением животных в живописи, графике, скульптуре и декоративном искусстве, называется</a:t>
            </a:r>
            <a:r>
              <a:rPr lang="en-US" sz="2000" b="1" dirty="0">
                <a:solidFill>
                  <a:schemeClr val="accent2">
                    <a:lumMod val="50000"/>
                  </a:schemeClr>
                </a:solidFill>
                <a:latin typeface="Calibri" charset="-52"/>
              </a:rPr>
              <a:t> - </a:t>
            </a:r>
            <a:r>
              <a:rPr lang="ru-RU" sz="2000" b="1" dirty="0">
                <a:solidFill>
                  <a:schemeClr val="accent2">
                    <a:lumMod val="50000"/>
                  </a:schemeClr>
                </a:solidFill>
                <a:latin typeface="Calibri" charset="-52"/>
              </a:rPr>
              <a:t> анималистический жанр.</a:t>
            </a:r>
          </a:p>
        </p:txBody>
      </p:sp>
      <p:pic>
        <p:nvPicPr>
          <p:cNvPr id="65538" name="Рисунок 2"/>
          <p:cNvPicPr>
            <a:picLocks noChangeAspect="1" noChangeArrowheads="1"/>
          </p:cNvPicPr>
          <p:nvPr/>
        </p:nvPicPr>
        <p:blipFill>
          <a:blip r:embed="rId2"/>
          <a:srcRect/>
          <a:stretch>
            <a:fillRect/>
          </a:stretch>
        </p:blipFill>
        <p:spPr bwMode="auto">
          <a:xfrm>
            <a:off x="5651500" y="2708275"/>
            <a:ext cx="2900363" cy="3840163"/>
          </a:xfrm>
          <a:prstGeom prst="rect">
            <a:avLst/>
          </a:prstGeom>
          <a:noFill/>
          <a:effectLst>
            <a:outerShdw blurRad="63500" sx="102000" sy="102000" algn="ctr" rotWithShape="0">
              <a:prstClr val="black">
                <a:alpha val="40000"/>
              </a:prstClr>
            </a:outerShdw>
          </a:effectLst>
        </p:spPr>
      </p:pic>
      <p:pic>
        <p:nvPicPr>
          <p:cNvPr id="65539" name="Picture 3"/>
          <p:cNvPicPr>
            <a:picLocks noChangeAspect="1" noChangeArrowheads="1"/>
          </p:cNvPicPr>
          <p:nvPr/>
        </p:nvPicPr>
        <p:blipFill>
          <a:blip r:embed="rId3"/>
          <a:srcRect/>
          <a:stretch>
            <a:fillRect/>
          </a:stretch>
        </p:blipFill>
        <p:spPr bwMode="auto">
          <a:xfrm>
            <a:off x="395288" y="3068638"/>
            <a:ext cx="4452937" cy="2944812"/>
          </a:xfrm>
          <a:prstGeom prst="rect">
            <a:avLst/>
          </a:prstGeom>
          <a:noFill/>
          <a:ln w="57150">
            <a:solidFill>
              <a:schemeClr val="bg1"/>
            </a:solidFill>
          </a:ln>
          <a:effectLst>
            <a:outerShdw blurRad="50800" dist="38100" dir="16200000"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530" name="Прямоугольник 5"/>
          <p:cNvSpPr>
            <a:spLocks noChangeArrowheads="1"/>
          </p:cNvSpPr>
          <p:nvPr/>
        </p:nvSpPr>
        <p:spPr bwMode="auto">
          <a:xfrm>
            <a:off x="684213" y="1052513"/>
            <a:ext cx="8001000" cy="2225675"/>
          </a:xfrm>
          <a:prstGeom prst="rect">
            <a:avLst/>
          </a:prstGeom>
          <a:noFill/>
          <a:ln w="9525">
            <a:noFill/>
            <a:miter lim="800000"/>
            <a:headEnd/>
            <a:tailEnd/>
          </a:ln>
        </p:spPr>
        <p:txBody>
          <a:bodyPr>
            <a:spAutoFit/>
          </a:bodyPr>
          <a:lstStyle/>
          <a:p>
            <a:pPr algn="ctr"/>
            <a:r>
              <a:rPr lang="ru-RU" sz="2000" b="1">
                <a:solidFill>
                  <a:srgbClr val="523227"/>
                </a:solidFill>
                <a:latin typeface="Calibri" pitchFamily="34" charset="0"/>
              </a:rPr>
              <a:t>Многие художники любили писать животных, восхищаясь их цветовой окраской, гибкими движениями, выразительностью силуэтов. Животных изображали карандашом, красками,</a:t>
            </a:r>
            <a:endParaRPr lang="en-US" sz="2000" b="1">
              <a:solidFill>
                <a:srgbClr val="523227"/>
              </a:solidFill>
              <a:latin typeface="Calibri" pitchFamily="34" charset="0"/>
            </a:endParaRPr>
          </a:p>
          <a:p>
            <a:pPr algn="ctr"/>
            <a:r>
              <a:rPr lang="ru-RU" sz="2000" b="1">
                <a:solidFill>
                  <a:srgbClr val="523227"/>
                </a:solidFill>
                <a:latin typeface="Calibri" pitchFamily="34" charset="0"/>
              </a:rPr>
              <a:t> углем такие знаменитые русские художники, </a:t>
            </a:r>
            <a:endParaRPr lang="en-US" sz="2000" b="1">
              <a:solidFill>
                <a:srgbClr val="523227"/>
              </a:solidFill>
              <a:latin typeface="Calibri" pitchFamily="34" charset="0"/>
            </a:endParaRPr>
          </a:p>
          <a:p>
            <a:pPr algn="ctr"/>
            <a:r>
              <a:rPr lang="ru-RU" sz="2000" b="1">
                <a:solidFill>
                  <a:srgbClr val="523227"/>
                </a:solidFill>
                <a:latin typeface="Calibri" pitchFamily="34" charset="0"/>
              </a:rPr>
              <a:t>как И.Репин, В.Суриков, В.Серов, и др. А некоторые все свое творчество посвятили изображению животных – такие, как В.Ватагин. </a:t>
            </a:r>
          </a:p>
          <a:p>
            <a:endParaRPr lang="ru-RU" sz="2000"/>
          </a:p>
        </p:txBody>
      </p:sp>
      <p:pic>
        <p:nvPicPr>
          <p:cNvPr id="22531" name="Рисунок 11"/>
          <p:cNvPicPr>
            <a:picLocks noChangeAspect="1" noChangeArrowheads="1"/>
          </p:cNvPicPr>
          <p:nvPr/>
        </p:nvPicPr>
        <p:blipFill>
          <a:blip r:embed="rId3"/>
          <a:srcRect/>
          <a:stretch>
            <a:fillRect/>
          </a:stretch>
        </p:blipFill>
        <p:spPr bwMode="auto">
          <a:xfrm>
            <a:off x="539750" y="3097213"/>
            <a:ext cx="2519363" cy="3297237"/>
          </a:xfrm>
          <a:prstGeom prst="rect">
            <a:avLst/>
          </a:prstGeom>
          <a:noFill/>
          <a:ln w="9525">
            <a:noFill/>
            <a:miter lim="800000"/>
            <a:headEnd/>
            <a:tailEnd/>
          </a:ln>
        </p:spPr>
      </p:pic>
      <p:sp>
        <p:nvSpPr>
          <p:cNvPr id="11" name="Rectangle 2"/>
          <p:cNvSpPr>
            <a:spLocks noGrp="1" noChangeArrowheads="1"/>
          </p:cNvSpPr>
          <p:nvPr>
            <p:ph type="title"/>
          </p:nvPr>
        </p:nvSpPr>
        <p:spPr>
          <a:xfrm>
            <a:off x="2843362" y="4019351"/>
            <a:ext cx="3168352" cy="500064"/>
          </a:xfrm>
        </p:spPr>
        <p:txBody>
          <a:bodyPr>
            <a:noAutofit/>
          </a:bodyPr>
          <a:lstStyle/>
          <a:p>
            <a:pPr algn="ctr" eaLnBrk="1" fontAlgn="auto" hangingPunct="1">
              <a:spcAft>
                <a:spcPts val="0"/>
              </a:spcAft>
              <a:defRPr/>
            </a:pPr>
            <a:r>
              <a:rPr lang="ru-RU" sz="2400" b="1" dirty="0" err="1" smtClean="0">
                <a:solidFill>
                  <a:srgbClr val="993366"/>
                </a:solidFill>
                <a:latin typeface="a_CampusCaps" pitchFamily="82" charset="-52"/>
                <a:cs typeface="Times New Roman" pitchFamily="18" charset="0"/>
              </a:rPr>
              <a:t>В.Ватагин</a:t>
            </a:r>
            <a:endParaRPr lang="ru-RU" sz="2400" b="1" dirty="0" smtClean="0">
              <a:solidFill>
                <a:srgbClr val="993366"/>
              </a:solidFill>
              <a:latin typeface="a_CampusCaps" pitchFamily="82" charset="-52"/>
              <a:cs typeface="Times New Roman" pitchFamily="18" charset="0"/>
            </a:endParaRPr>
          </a:p>
        </p:txBody>
      </p:sp>
      <p:pic>
        <p:nvPicPr>
          <p:cNvPr id="22533" name="Рисунок 5"/>
          <p:cNvPicPr>
            <a:picLocks noChangeAspect="1" noChangeArrowheads="1"/>
          </p:cNvPicPr>
          <p:nvPr/>
        </p:nvPicPr>
        <p:blipFill>
          <a:blip r:embed="rId4"/>
          <a:srcRect/>
          <a:stretch>
            <a:fillRect/>
          </a:stretch>
        </p:blipFill>
        <p:spPr bwMode="auto">
          <a:xfrm>
            <a:off x="5776913" y="3068638"/>
            <a:ext cx="2771775" cy="3455987"/>
          </a:xfrm>
          <a:prstGeom prst="rect">
            <a:avLst/>
          </a:prstGeom>
          <a:noFill/>
          <a:ln w="25400">
            <a:solidFill>
              <a:srgbClr val="000000"/>
            </a:solidFill>
            <a:miter lim="800000"/>
            <a:headEnd/>
            <a:tailEnd/>
          </a:ln>
        </p:spPr>
      </p:pic>
      <p:sp>
        <p:nvSpPr>
          <p:cNvPr id="6" name="Rectangle 2"/>
          <p:cNvSpPr txBox="1">
            <a:spLocks noChangeArrowheads="1"/>
          </p:cNvSpPr>
          <p:nvPr/>
        </p:nvSpPr>
        <p:spPr bwMode="auto">
          <a:xfrm>
            <a:off x="827584" y="260648"/>
            <a:ext cx="7560840" cy="500062"/>
          </a:xfrm>
          <a:prstGeom prst="rect">
            <a:avLst/>
          </a:prstGeom>
          <a:noFill/>
          <a:ln w="9525">
            <a:noFill/>
            <a:miter lim="800000"/>
            <a:headEnd/>
            <a:tailEnd/>
          </a:ln>
        </p:spPr>
        <p:txBody>
          <a:bodyPr lIns="0" rIns="0" bIns="0" anchor="b"/>
          <a:lstStyle/>
          <a:p>
            <a:pPr algn="ctr" fontAlgn="auto">
              <a:spcAft>
                <a:spcPts val="0"/>
              </a:spcAft>
              <a:defRPr/>
            </a:pPr>
            <a:r>
              <a:rPr lang="ru-RU" b="1" cap="all" dirty="0">
                <a:solidFill>
                  <a:srgbClr val="993366"/>
                </a:solidFill>
                <a:effectLst>
                  <a:reflection blurRad="12700" stA="48000" endA="300" endPos="55000" dir="5400000" sy="-90000" algn="bl" rotWithShape="0"/>
                </a:effectLst>
                <a:latin typeface="a_CampusCaps" pitchFamily="82" charset="-52"/>
                <a:ea typeface="+mj-ea"/>
                <a:cs typeface="Times New Roman" pitchFamily="18" charset="0"/>
              </a:rPr>
              <a:t>Художники - анималисты</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7313" y="785813"/>
            <a:ext cx="184150" cy="646112"/>
          </a:xfrm>
          <a:prstGeom prst="rect">
            <a:avLst/>
          </a:prstGeom>
          <a:noFill/>
        </p:spPr>
        <p:txBody>
          <a:bodyPr wrap="none">
            <a:spAutoFit/>
          </a:bodyPr>
          <a:lstStyle/>
          <a:p>
            <a:pPr>
              <a:defRPr/>
            </a:pPr>
            <a:endParaRPr lang="ru-RU" dirty="0">
              <a:effectLst>
                <a:outerShdw blurRad="38100" dist="38100" dir="2700000" algn="tl">
                  <a:srgbClr val="000000">
                    <a:alpha val="43137"/>
                  </a:srgbClr>
                </a:outerShdw>
              </a:effectLst>
            </a:endParaRPr>
          </a:p>
        </p:txBody>
      </p:sp>
      <p:sp>
        <p:nvSpPr>
          <p:cNvPr id="6" name="TextBox 5"/>
          <p:cNvSpPr txBox="1"/>
          <p:nvPr/>
        </p:nvSpPr>
        <p:spPr>
          <a:xfrm>
            <a:off x="323850" y="1196975"/>
            <a:ext cx="5929313" cy="4967288"/>
          </a:xfrm>
          <a:prstGeom prst="rect">
            <a:avLst/>
          </a:prstGeom>
          <a:noFill/>
        </p:spPr>
        <p:txBody>
          <a:bodyPr>
            <a:spAutoFit/>
          </a:bodyPr>
          <a:lstStyle/>
          <a:p>
            <a:pPr marL="273050" indent="-273050">
              <a:buClr>
                <a:srgbClr val="0BD0D9"/>
              </a:buClr>
              <a:buSzPct val="95000"/>
              <a:defRPr/>
            </a:pPr>
            <a:r>
              <a:rPr lang="ru-RU" sz="3200" b="1" dirty="0">
                <a:solidFill>
                  <a:srgbClr val="993366"/>
                </a:solidFill>
                <a:latin typeface="a_CampusCaps" pitchFamily="82" charset="-52"/>
                <a:ea typeface="+mj-ea"/>
                <a:cs typeface="Times New Roman" pitchFamily="18" charset="0"/>
              </a:rPr>
              <a:t>Этапы выполнения изображения животного: </a:t>
            </a:r>
          </a:p>
          <a:p>
            <a:pPr marL="273050" indent="-273050">
              <a:spcBef>
                <a:spcPct val="20000"/>
              </a:spcBef>
              <a:buClr>
                <a:srgbClr val="0BD0D9"/>
              </a:buClr>
              <a:buSzPct val="95000"/>
              <a:defRPr/>
            </a:pPr>
            <a:r>
              <a:rPr lang="en-US" sz="2400" b="1" dirty="0">
                <a:solidFill>
                  <a:srgbClr val="800080"/>
                </a:solidFill>
                <a:latin typeface="Calibri" charset="-52"/>
              </a:rPr>
              <a:t>1</a:t>
            </a:r>
            <a:r>
              <a:rPr lang="ru-RU" sz="2400" b="1" dirty="0">
                <a:solidFill>
                  <a:srgbClr val="800080"/>
                </a:solidFill>
                <a:latin typeface="Calibri" charset="-52"/>
              </a:rPr>
              <a:t>.Определяем точками – помощниками величину изображения животного. </a:t>
            </a:r>
          </a:p>
          <a:p>
            <a:pPr hangingPunct="0">
              <a:buFont typeface="Wingdings" pitchFamily="2" charset="2"/>
              <a:buChar char="Ø"/>
              <a:defRPr/>
            </a:pPr>
            <a:r>
              <a:rPr lang="ru-RU" sz="2000" b="1" dirty="0">
                <a:solidFill>
                  <a:schemeClr val="accent2">
                    <a:lumMod val="50000"/>
                  </a:schemeClr>
                </a:solidFill>
                <a:latin typeface="Calibri" charset="-52"/>
              </a:rPr>
              <a:t>Для этого от нижнего края листа отступаем расстояние на величину одной ладони и ставим точку.</a:t>
            </a:r>
          </a:p>
          <a:p>
            <a:pPr hangingPunct="0">
              <a:buFont typeface="Wingdings" pitchFamily="2" charset="2"/>
              <a:buChar char="Ø"/>
              <a:defRPr/>
            </a:pPr>
            <a:r>
              <a:rPr lang="ru-RU" sz="2000" b="1" dirty="0">
                <a:solidFill>
                  <a:schemeClr val="accent2">
                    <a:lumMod val="50000"/>
                  </a:schemeClr>
                </a:solidFill>
                <a:latin typeface="Calibri" charset="-52"/>
              </a:rPr>
              <a:t> Расстояние от нижнего края листа до точки начала изображения больше, чем от верхнего края листа до точки окончания изображения рисунка животного. (Внизу всегда оставляется расстояние до изображения больше, чем сверху, так как это «вход» в работу и внизу можно еще что – либо нарисовать).</a:t>
            </a:r>
          </a:p>
        </p:txBody>
      </p:sp>
      <p:grpSp>
        <p:nvGrpSpPr>
          <p:cNvPr id="23556" name="Group 6"/>
          <p:cNvGrpSpPr>
            <a:grpSpLocks/>
          </p:cNvGrpSpPr>
          <p:nvPr/>
        </p:nvGrpSpPr>
        <p:grpSpPr bwMode="auto">
          <a:xfrm>
            <a:off x="6500813" y="1785938"/>
            <a:ext cx="2205037" cy="3571875"/>
            <a:chOff x="9112" y="12432"/>
            <a:chExt cx="2160" cy="3240"/>
          </a:xfrm>
        </p:grpSpPr>
        <p:grpSp>
          <p:nvGrpSpPr>
            <p:cNvPr id="23558" name="Group 7"/>
            <p:cNvGrpSpPr>
              <a:grpSpLocks/>
            </p:cNvGrpSpPr>
            <p:nvPr/>
          </p:nvGrpSpPr>
          <p:grpSpPr bwMode="auto">
            <a:xfrm>
              <a:off x="9112" y="12432"/>
              <a:ext cx="2160" cy="3240"/>
              <a:chOff x="4876" y="11773"/>
              <a:chExt cx="2160" cy="3240"/>
            </a:xfrm>
          </p:grpSpPr>
          <p:sp>
            <p:nvSpPr>
              <p:cNvPr id="23561" name="Rectangle 8"/>
              <p:cNvSpPr>
                <a:spLocks noChangeArrowheads="1"/>
              </p:cNvSpPr>
              <p:nvPr/>
            </p:nvSpPr>
            <p:spPr bwMode="auto">
              <a:xfrm>
                <a:off x="4876" y="11773"/>
                <a:ext cx="2160" cy="3240"/>
              </a:xfrm>
              <a:prstGeom prst="rect">
                <a:avLst/>
              </a:prstGeom>
              <a:solidFill>
                <a:srgbClr val="5A5A5A"/>
              </a:solidFill>
              <a:ln w="25400">
                <a:solidFill>
                  <a:srgbClr val="000000"/>
                </a:solidFill>
                <a:miter lim="800000"/>
                <a:headEnd/>
                <a:tailEnd/>
              </a:ln>
            </p:spPr>
            <p:txBody>
              <a:bodyPr/>
              <a:lstStyle/>
              <a:p>
                <a:endParaRPr lang="ru-RU"/>
              </a:p>
            </p:txBody>
          </p:sp>
          <p:sp>
            <p:nvSpPr>
              <p:cNvPr id="23562" name="AutoShape 9"/>
              <p:cNvSpPr>
                <a:spLocks noChangeArrowheads="1"/>
              </p:cNvSpPr>
              <p:nvPr/>
            </p:nvSpPr>
            <p:spPr bwMode="auto">
              <a:xfrm>
                <a:off x="5869" y="14106"/>
                <a:ext cx="281" cy="281"/>
              </a:xfrm>
              <a:prstGeom prst="flowChartConnector">
                <a:avLst/>
              </a:prstGeom>
              <a:solidFill>
                <a:srgbClr val="FFFFFF"/>
              </a:solidFill>
              <a:ln w="9525">
                <a:solidFill>
                  <a:srgbClr val="000000"/>
                </a:solidFill>
                <a:round/>
                <a:headEnd/>
                <a:tailEnd/>
              </a:ln>
            </p:spPr>
            <p:txBody>
              <a:bodyPr/>
              <a:lstStyle/>
              <a:p>
                <a:endParaRPr lang="ru-RU"/>
              </a:p>
            </p:txBody>
          </p:sp>
        </p:grpSp>
        <p:sp>
          <p:nvSpPr>
            <p:cNvPr id="23559" name="AutoShape 10"/>
            <p:cNvSpPr>
              <a:spLocks noChangeArrowheads="1"/>
            </p:cNvSpPr>
            <p:nvPr/>
          </p:nvSpPr>
          <p:spPr bwMode="auto">
            <a:xfrm flipH="1">
              <a:off x="10105" y="12856"/>
              <a:ext cx="284" cy="284"/>
            </a:xfrm>
            <a:prstGeom prst="flowChartConnector">
              <a:avLst/>
            </a:prstGeom>
            <a:solidFill>
              <a:srgbClr val="FFFFFF"/>
            </a:solidFill>
            <a:ln w="9525">
              <a:solidFill>
                <a:srgbClr val="000000"/>
              </a:solidFill>
              <a:round/>
              <a:headEnd/>
              <a:tailEnd/>
            </a:ln>
          </p:spPr>
          <p:txBody>
            <a:bodyPr/>
            <a:lstStyle/>
            <a:p>
              <a:endParaRPr lang="ru-RU"/>
            </a:p>
          </p:txBody>
        </p:sp>
        <p:cxnSp>
          <p:nvCxnSpPr>
            <p:cNvPr id="23560" name="AutoShape 11"/>
            <p:cNvCxnSpPr>
              <a:cxnSpLocks noChangeShapeType="1"/>
            </p:cNvCxnSpPr>
            <p:nvPr/>
          </p:nvCxnSpPr>
          <p:spPr bwMode="auto">
            <a:xfrm>
              <a:off x="10263" y="12645"/>
              <a:ext cx="0" cy="2520"/>
            </a:xfrm>
            <a:prstGeom prst="straightConnector1">
              <a:avLst/>
            </a:prstGeom>
            <a:noFill/>
            <a:ln w="19050">
              <a:solidFill>
                <a:srgbClr val="FFFFFF"/>
              </a:solidFill>
              <a:round/>
              <a:headEnd/>
              <a:tailEnd/>
            </a:ln>
          </p:spPr>
        </p:cxnSp>
      </p:grpSp>
      <p:sp>
        <p:nvSpPr>
          <p:cNvPr id="10" name="TextBox 9"/>
          <p:cNvSpPr txBox="1"/>
          <p:nvPr/>
        </p:nvSpPr>
        <p:spPr>
          <a:xfrm>
            <a:off x="1547664" y="260648"/>
            <a:ext cx="5040560" cy="646331"/>
          </a:xfrm>
          <a:prstGeom prst="rect">
            <a:avLst/>
          </a:prstGeom>
          <a:noFill/>
        </p:spPr>
        <p:txBody>
          <a:bodyPr>
            <a:spAutoFit/>
          </a:bodyPr>
          <a:lstStyle/>
          <a:p>
            <a:pPr algn="ctr" fontAlgn="auto">
              <a:spcAft>
                <a:spcPts val="0"/>
              </a:spcAft>
              <a:defRPr/>
            </a:pPr>
            <a:r>
              <a:rPr lang="ru-RU" b="1" cap="all" dirty="0">
                <a:solidFill>
                  <a:srgbClr val="993366"/>
                </a:solidFill>
                <a:effectLst>
                  <a:reflection blurRad="12700" stA="48000" endA="300" endPos="55000" dir="5400000" sy="-90000" algn="bl" rotWithShape="0"/>
                </a:effectLst>
                <a:latin typeface="a_CampusCaps" pitchFamily="82" charset="-52"/>
                <a:cs typeface="Times New Roman" pitchFamily="18" charset="0"/>
              </a:rPr>
              <a:t>Помощь </a:t>
            </a:r>
            <a:r>
              <a:rPr lang="ru-RU" b="1" cap="all" dirty="0">
                <a:solidFill>
                  <a:srgbClr val="993366"/>
                </a:solidFill>
                <a:effectLst>
                  <a:reflection blurRad="12700" stA="48000" endA="300" endPos="55000" dir="5400000" sy="-90000" algn="bl" rotWithShape="0"/>
                </a:effectLst>
                <a:latin typeface="a_CampusCaps" pitchFamily="82" charset="-52"/>
                <a:cs typeface="Times New Roman" pitchFamily="18" charset="0"/>
              </a:rPr>
              <a:t>учителя</a:t>
            </a:r>
            <a:endParaRPr lang="ru-RU" b="1" cap="all" dirty="0">
              <a:solidFill>
                <a:srgbClr val="993366"/>
              </a:solidFill>
              <a:effectLst>
                <a:reflection blurRad="12700" stA="48000" endA="300" endPos="55000" dir="5400000" sy="-90000" algn="bl" rotWithShape="0"/>
              </a:effectLst>
              <a:latin typeface="a_CampusCaps" pitchFamily="82" charset="-5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357188" y="571500"/>
            <a:ext cx="8215312" cy="904875"/>
          </a:xfrm>
          <a:prstGeom prst="rect">
            <a:avLst/>
          </a:prstGeom>
          <a:noFill/>
          <a:ln w="9525">
            <a:noFill/>
            <a:miter lim="800000"/>
            <a:headEnd/>
            <a:tailEnd/>
          </a:ln>
        </p:spPr>
        <p:txBody>
          <a:bodyPr>
            <a:spAutoFit/>
          </a:bodyPr>
          <a:lstStyle/>
          <a:p>
            <a:pPr marL="273050" indent="-273050" algn="ctr">
              <a:spcBef>
                <a:spcPct val="20000"/>
              </a:spcBef>
              <a:buClr>
                <a:srgbClr val="0BD0D9"/>
              </a:buClr>
              <a:buSzPct val="95000"/>
              <a:defRPr/>
            </a:pPr>
            <a:r>
              <a:rPr lang="ru-RU" sz="2400" b="1" dirty="0">
                <a:solidFill>
                  <a:srgbClr val="800080"/>
                </a:solidFill>
                <a:latin typeface="Calibri" pitchFamily="34" charset="0"/>
              </a:rPr>
              <a:t>2.       Делим отрезок, определяем величину головы </a:t>
            </a:r>
          </a:p>
          <a:p>
            <a:pPr marL="533400" indent="-533400" algn="ctr">
              <a:spcBef>
                <a:spcPct val="20000"/>
              </a:spcBef>
              <a:buClr>
                <a:srgbClr val="0BD0D9"/>
              </a:buClr>
              <a:buSzPct val="95000"/>
              <a:defRPr/>
            </a:pPr>
            <a:r>
              <a:rPr lang="ru-RU" sz="2400" b="1" dirty="0">
                <a:solidFill>
                  <a:srgbClr val="800080"/>
                </a:solidFill>
                <a:latin typeface="Calibri" pitchFamily="34" charset="0"/>
              </a:rPr>
              <a:t>           и туловища</a:t>
            </a:r>
          </a:p>
        </p:txBody>
      </p:sp>
      <p:grpSp>
        <p:nvGrpSpPr>
          <p:cNvPr id="24579" name="Group 2"/>
          <p:cNvGrpSpPr>
            <a:grpSpLocks/>
          </p:cNvGrpSpPr>
          <p:nvPr/>
        </p:nvGrpSpPr>
        <p:grpSpPr bwMode="auto">
          <a:xfrm>
            <a:off x="5000625" y="1785938"/>
            <a:ext cx="3071813" cy="4214812"/>
            <a:chOff x="3975" y="11137"/>
            <a:chExt cx="2160" cy="3240"/>
          </a:xfrm>
        </p:grpSpPr>
        <p:grpSp>
          <p:nvGrpSpPr>
            <p:cNvPr id="24581" name="Group 3"/>
            <p:cNvGrpSpPr>
              <a:grpSpLocks/>
            </p:cNvGrpSpPr>
            <p:nvPr/>
          </p:nvGrpSpPr>
          <p:grpSpPr bwMode="auto">
            <a:xfrm>
              <a:off x="3975" y="11137"/>
              <a:ext cx="2160" cy="3240"/>
              <a:chOff x="9112" y="12432"/>
              <a:chExt cx="2160" cy="3240"/>
            </a:xfrm>
          </p:grpSpPr>
          <p:grpSp>
            <p:nvGrpSpPr>
              <p:cNvPr id="24583" name="Group 4"/>
              <p:cNvGrpSpPr>
                <a:grpSpLocks/>
              </p:cNvGrpSpPr>
              <p:nvPr/>
            </p:nvGrpSpPr>
            <p:grpSpPr bwMode="auto">
              <a:xfrm>
                <a:off x="9112" y="12432"/>
                <a:ext cx="2160" cy="3240"/>
                <a:chOff x="4876" y="11773"/>
                <a:chExt cx="2160" cy="3240"/>
              </a:xfrm>
            </p:grpSpPr>
            <p:sp>
              <p:nvSpPr>
                <p:cNvPr id="24586" name="Rectangle 5"/>
                <p:cNvSpPr>
                  <a:spLocks noChangeArrowheads="1"/>
                </p:cNvSpPr>
                <p:nvPr/>
              </p:nvSpPr>
              <p:spPr bwMode="auto">
                <a:xfrm>
                  <a:off x="4876" y="11773"/>
                  <a:ext cx="2160" cy="3240"/>
                </a:xfrm>
                <a:prstGeom prst="rect">
                  <a:avLst/>
                </a:prstGeom>
                <a:solidFill>
                  <a:srgbClr val="5A5A5A"/>
                </a:solidFill>
                <a:ln w="25400">
                  <a:solidFill>
                    <a:srgbClr val="000000"/>
                  </a:solidFill>
                  <a:miter lim="800000"/>
                  <a:headEnd/>
                  <a:tailEnd/>
                </a:ln>
              </p:spPr>
              <p:txBody>
                <a:bodyPr/>
                <a:lstStyle/>
                <a:p>
                  <a:endParaRPr lang="ru-RU"/>
                </a:p>
              </p:txBody>
            </p:sp>
            <p:sp>
              <p:nvSpPr>
                <p:cNvPr id="24587" name="AutoShape 6"/>
                <p:cNvSpPr>
                  <a:spLocks noChangeArrowheads="1"/>
                </p:cNvSpPr>
                <p:nvPr/>
              </p:nvSpPr>
              <p:spPr bwMode="auto">
                <a:xfrm>
                  <a:off x="5869" y="14106"/>
                  <a:ext cx="281" cy="281"/>
                </a:xfrm>
                <a:prstGeom prst="flowChartConnector">
                  <a:avLst/>
                </a:prstGeom>
                <a:solidFill>
                  <a:srgbClr val="FFFFFF"/>
                </a:solidFill>
                <a:ln w="9525">
                  <a:solidFill>
                    <a:srgbClr val="000000"/>
                  </a:solidFill>
                  <a:round/>
                  <a:headEnd/>
                  <a:tailEnd/>
                </a:ln>
              </p:spPr>
              <p:txBody>
                <a:bodyPr/>
                <a:lstStyle/>
                <a:p>
                  <a:endParaRPr lang="ru-RU"/>
                </a:p>
              </p:txBody>
            </p:sp>
          </p:grpSp>
          <p:sp>
            <p:nvSpPr>
              <p:cNvPr id="24584" name="AutoShape 7"/>
              <p:cNvSpPr>
                <a:spLocks noChangeArrowheads="1"/>
              </p:cNvSpPr>
              <p:nvPr/>
            </p:nvSpPr>
            <p:spPr bwMode="auto">
              <a:xfrm flipH="1">
                <a:off x="10105" y="12856"/>
                <a:ext cx="284" cy="284"/>
              </a:xfrm>
              <a:prstGeom prst="flowChartConnector">
                <a:avLst/>
              </a:prstGeom>
              <a:solidFill>
                <a:srgbClr val="FFFFFF"/>
              </a:solidFill>
              <a:ln w="9525">
                <a:solidFill>
                  <a:srgbClr val="000000"/>
                </a:solidFill>
                <a:round/>
                <a:headEnd/>
                <a:tailEnd/>
              </a:ln>
            </p:spPr>
            <p:txBody>
              <a:bodyPr/>
              <a:lstStyle/>
              <a:p>
                <a:endParaRPr lang="ru-RU"/>
              </a:p>
            </p:txBody>
          </p:sp>
          <p:cxnSp>
            <p:nvCxnSpPr>
              <p:cNvPr id="24585" name="AutoShape 8"/>
              <p:cNvCxnSpPr>
                <a:cxnSpLocks noChangeShapeType="1"/>
              </p:cNvCxnSpPr>
              <p:nvPr/>
            </p:nvCxnSpPr>
            <p:spPr bwMode="auto">
              <a:xfrm>
                <a:off x="10263" y="12645"/>
                <a:ext cx="0" cy="2520"/>
              </a:xfrm>
              <a:prstGeom prst="straightConnector1">
                <a:avLst/>
              </a:prstGeom>
              <a:noFill/>
              <a:ln w="19050">
                <a:solidFill>
                  <a:srgbClr val="FFFFFF"/>
                </a:solidFill>
                <a:round/>
                <a:headEnd/>
                <a:tailEnd/>
              </a:ln>
            </p:spPr>
          </p:cxnSp>
        </p:grpSp>
        <p:sp>
          <p:nvSpPr>
            <p:cNvPr id="24582" name="Oval 9"/>
            <p:cNvSpPr>
              <a:spLocks noChangeArrowheads="1"/>
            </p:cNvSpPr>
            <p:nvPr/>
          </p:nvSpPr>
          <p:spPr bwMode="auto">
            <a:xfrm>
              <a:off x="4986" y="12420"/>
              <a:ext cx="263" cy="263"/>
            </a:xfrm>
            <a:prstGeom prst="ellipse">
              <a:avLst/>
            </a:prstGeom>
            <a:solidFill>
              <a:srgbClr val="FFFFFF"/>
            </a:solidFill>
            <a:ln w="9525">
              <a:solidFill>
                <a:srgbClr val="000000"/>
              </a:solidFill>
              <a:round/>
              <a:headEnd/>
              <a:tailEnd/>
            </a:ln>
          </p:spPr>
          <p:txBody>
            <a:bodyPr/>
            <a:lstStyle/>
            <a:p>
              <a:endParaRPr lang="ru-RU"/>
            </a:p>
          </p:txBody>
        </p:sp>
      </p:grpSp>
      <p:pic>
        <p:nvPicPr>
          <p:cNvPr id="24580" name="Рисунок 10" descr="DSCF4160.jpg"/>
          <p:cNvPicPr>
            <a:picLocks noChangeAspect="1"/>
          </p:cNvPicPr>
          <p:nvPr/>
        </p:nvPicPr>
        <p:blipFill>
          <a:blip r:embed="rId3" cstate="email"/>
          <a:srcRect/>
          <a:stretch>
            <a:fillRect/>
          </a:stretch>
        </p:blipFill>
        <p:spPr bwMode="auto">
          <a:xfrm>
            <a:off x="1042988" y="1844675"/>
            <a:ext cx="2859087" cy="41640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0113" y="692150"/>
            <a:ext cx="8001000" cy="2000250"/>
          </a:xfrm>
          <a:prstGeom prst="rect">
            <a:avLst/>
          </a:prstGeom>
          <a:noFill/>
        </p:spPr>
        <p:txBody>
          <a:bodyPr>
            <a:spAutoFit/>
          </a:bodyPr>
          <a:lstStyle/>
          <a:p>
            <a:pPr marL="273050" indent="-273050" hangingPunct="0">
              <a:spcBef>
                <a:spcPct val="20000"/>
              </a:spcBef>
              <a:buClr>
                <a:srgbClr val="0BD0D9"/>
              </a:buClr>
              <a:buSzPct val="95000"/>
              <a:defRPr/>
            </a:pPr>
            <a:r>
              <a:rPr lang="ru-RU" sz="2400" b="1" dirty="0">
                <a:solidFill>
                  <a:srgbClr val="800080"/>
                </a:solidFill>
                <a:latin typeface="Calibri" charset="-52"/>
              </a:rPr>
              <a:t>    </a:t>
            </a:r>
          </a:p>
          <a:p>
            <a:pPr hangingPunct="0">
              <a:buFont typeface="Wingdings" pitchFamily="2" charset="2"/>
              <a:buChar char="Ø"/>
              <a:defRPr/>
            </a:pPr>
            <a:r>
              <a:rPr lang="ru-RU" sz="2000" b="1" dirty="0">
                <a:solidFill>
                  <a:schemeClr val="accent2">
                    <a:lumMod val="50000"/>
                  </a:schemeClr>
                </a:solidFill>
                <a:latin typeface="Calibri" charset="-52"/>
              </a:rPr>
              <a:t>из верхней точки – вниз;</a:t>
            </a:r>
          </a:p>
          <a:p>
            <a:pPr hangingPunct="0">
              <a:buFont typeface="Wingdings" pitchFamily="2" charset="2"/>
              <a:buChar char="Ø"/>
              <a:defRPr/>
            </a:pPr>
            <a:r>
              <a:rPr lang="ru-RU" sz="2000" b="1" dirty="0">
                <a:solidFill>
                  <a:schemeClr val="accent2">
                    <a:lumMod val="50000"/>
                  </a:schemeClr>
                </a:solidFill>
                <a:latin typeface="Calibri" charset="-52"/>
              </a:rPr>
              <a:t> из средней точки – вверх и вниз;</a:t>
            </a:r>
          </a:p>
          <a:p>
            <a:pPr hangingPunct="0">
              <a:buFont typeface="Wingdings" pitchFamily="2" charset="2"/>
              <a:buChar char="Ø"/>
              <a:defRPr/>
            </a:pPr>
            <a:r>
              <a:rPr lang="ru-RU" sz="2000" b="1" dirty="0">
                <a:solidFill>
                  <a:schemeClr val="accent2">
                    <a:lumMod val="50000"/>
                  </a:schemeClr>
                </a:solidFill>
                <a:latin typeface="Calibri" charset="-52"/>
              </a:rPr>
              <a:t>из нижней точки – вверх;</a:t>
            </a:r>
          </a:p>
          <a:p>
            <a:pPr hangingPunct="0">
              <a:buFont typeface="Wingdings" pitchFamily="2" charset="2"/>
              <a:buChar char="Ø"/>
              <a:defRPr/>
            </a:pPr>
            <a:r>
              <a:rPr lang="ru-RU" sz="2000" b="1" dirty="0">
                <a:solidFill>
                  <a:schemeClr val="accent2">
                    <a:lumMod val="50000"/>
                  </a:schemeClr>
                </a:solidFill>
                <a:latin typeface="Calibri" charset="-52"/>
              </a:rPr>
              <a:t> соединяем их между собой;</a:t>
            </a:r>
          </a:p>
          <a:p>
            <a:pPr hangingPunct="0">
              <a:buFont typeface="Wingdings" pitchFamily="2" charset="2"/>
              <a:buChar char="Ø"/>
              <a:defRPr/>
            </a:pPr>
            <a:r>
              <a:rPr lang="ru-RU" sz="2000" b="1" dirty="0">
                <a:solidFill>
                  <a:schemeClr val="accent2">
                    <a:lumMod val="50000"/>
                  </a:schemeClr>
                </a:solidFill>
                <a:latin typeface="Calibri" charset="-52"/>
              </a:rPr>
              <a:t> в результате получаем круг и овал -  цифру восемь.</a:t>
            </a:r>
          </a:p>
        </p:txBody>
      </p:sp>
      <p:pic>
        <p:nvPicPr>
          <p:cNvPr id="27651" name="Рисунок 13" descr="DSCF4162.jpg"/>
          <p:cNvPicPr>
            <a:picLocks noChangeAspect="1"/>
          </p:cNvPicPr>
          <p:nvPr/>
        </p:nvPicPr>
        <p:blipFill>
          <a:blip r:embed="rId2"/>
          <a:srcRect/>
          <a:stretch>
            <a:fillRect/>
          </a:stretch>
        </p:blipFill>
        <p:spPr bwMode="auto">
          <a:xfrm>
            <a:off x="6227763" y="2852738"/>
            <a:ext cx="2516187" cy="3560762"/>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7652" name="Рисунок 11" descr="002.jpg"/>
          <p:cNvPicPr>
            <a:picLocks noChangeAspect="1"/>
          </p:cNvPicPr>
          <p:nvPr/>
        </p:nvPicPr>
        <p:blipFill>
          <a:blip r:embed="rId3"/>
          <a:srcRect/>
          <a:stretch>
            <a:fillRect/>
          </a:stretch>
        </p:blipFill>
        <p:spPr bwMode="auto">
          <a:xfrm>
            <a:off x="395288" y="2852738"/>
            <a:ext cx="2500312" cy="357187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27653" name="Рисунок 12" descr="003.jpg"/>
          <p:cNvPicPr>
            <a:picLocks noChangeAspect="1"/>
          </p:cNvPicPr>
          <p:nvPr/>
        </p:nvPicPr>
        <p:blipFill>
          <a:blip r:embed="rId4"/>
          <a:srcRect/>
          <a:stretch>
            <a:fillRect/>
          </a:stretch>
        </p:blipFill>
        <p:spPr bwMode="auto">
          <a:xfrm>
            <a:off x="3276600" y="2852738"/>
            <a:ext cx="2455863" cy="3532187"/>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25606" name="TextBox 5"/>
          <p:cNvSpPr txBox="1">
            <a:spLocks noChangeArrowheads="1"/>
          </p:cNvSpPr>
          <p:nvPr/>
        </p:nvSpPr>
        <p:spPr bwMode="auto">
          <a:xfrm>
            <a:off x="539750" y="404813"/>
            <a:ext cx="7416800" cy="461962"/>
          </a:xfrm>
          <a:prstGeom prst="rect">
            <a:avLst/>
          </a:prstGeom>
          <a:noFill/>
          <a:ln w="9525">
            <a:noFill/>
            <a:miter lim="800000"/>
            <a:headEnd/>
            <a:tailEnd/>
          </a:ln>
        </p:spPr>
        <p:txBody>
          <a:bodyPr>
            <a:spAutoFit/>
          </a:bodyPr>
          <a:lstStyle/>
          <a:p>
            <a:pPr>
              <a:spcBef>
                <a:spcPct val="20000"/>
              </a:spcBef>
              <a:buClr>
                <a:srgbClr val="0BD0D9"/>
              </a:buClr>
              <a:buSzPct val="95000"/>
            </a:pPr>
            <a:r>
              <a:rPr lang="ru-RU" sz="2400" b="1">
                <a:solidFill>
                  <a:srgbClr val="800080"/>
                </a:solidFill>
                <a:latin typeface="Calibri" pitchFamily="34" charset="0"/>
              </a:rPr>
              <a:t>3.     Из полученных точек проводим дуги – ладошки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755650" y="476250"/>
            <a:ext cx="8035925" cy="461963"/>
          </a:xfrm>
          <a:prstGeom prst="rect">
            <a:avLst/>
          </a:prstGeom>
          <a:noFill/>
          <a:ln w="9525">
            <a:noFill/>
            <a:miter lim="800000"/>
            <a:headEnd/>
            <a:tailEnd/>
          </a:ln>
        </p:spPr>
        <p:txBody>
          <a:bodyPr>
            <a:spAutoFit/>
          </a:bodyPr>
          <a:lstStyle/>
          <a:p>
            <a:pPr marL="273050" indent="-273050" algn="just" hangingPunct="0">
              <a:spcBef>
                <a:spcPct val="20000"/>
              </a:spcBef>
              <a:buClr>
                <a:srgbClr val="0BD0D9"/>
              </a:buClr>
              <a:buSzPct val="95000"/>
            </a:pPr>
            <a:r>
              <a:rPr lang="ru-RU" sz="2400" b="1">
                <a:solidFill>
                  <a:srgbClr val="800080"/>
                </a:solidFill>
                <a:latin typeface="Calibri" pitchFamily="34" charset="0"/>
              </a:rPr>
              <a:t>4.  Приглаживаем, как бы пластилином,  овал с  кругом</a:t>
            </a:r>
          </a:p>
        </p:txBody>
      </p:sp>
      <p:pic>
        <p:nvPicPr>
          <p:cNvPr id="28676" name="Рисунок 4" descr="005.jpg"/>
          <p:cNvPicPr>
            <a:picLocks noChangeAspect="1"/>
          </p:cNvPicPr>
          <p:nvPr/>
        </p:nvPicPr>
        <p:blipFill>
          <a:blip r:embed="rId3"/>
          <a:srcRect/>
          <a:stretch>
            <a:fillRect/>
          </a:stretch>
        </p:blipFill>
        <p:spPr bwMode="auto">
          <a:xfrm>
            <a:off x="5651500" y="1844675"/>
            <a:ext cx="2601913" cy="36576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8677" name="Рисунок 13" descr="DSCF4162.jpg"/>
          <p:cNvPicPr>
            <a:picLocks noChangeAspect="1"/>
          </p:cNvPicPr>
          <p:nvPr/>
        </p:nvPicPr>
        <p:blipFill>
          <a:blip r:embed="rId4"/>
          <a:srcRect/>
          <a:stretch>
            <a:fillRect/>
          </a:stretch>
        </p:blipFill>
        <p:spPr bwMode="auto">
          <a:xfrm>
            <a:off x="684213" y="1844675"/>
            <a:ext cx="2571750" cy="363855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313" y="765175"/>
            <a:ext cx="8072437" cy="1938338"/>
          </a:xfrm>
          <a:prstGeom prst="rect">
            <a:avLst/>
          </a:prstGeom>
          <a:noFill/>
        </p:spPr>
        <p:txBody>
          <a:bodyPr>
            <a:spAutoFit/>
          </a:bodyPr>
          <a:lstStyle/>
          <a:p>
            <a:pPr>
              <a:defRPr/>
            </a:pPr>
            <a:r>
              <a:rPr lang="ru-RU" sz="2000" b="1" dirty="0">
                <a:solidFill>
                  <a:schemeClr val="accent2">
                    <a:lumMod val="50000"/>
                  </a:schemeClr>
                </a:solidFill>
                <a:latin typeface="Calibri" charset="-52"/>
              </a:rPr>
              <a:t>Для этого:</a:t>
            </a:r>
          </a:p>
          <a:p>
            <a:pPr>
              <a:buFont typeface="Wingdings" pitchFamily="2" charset="2"/>
              <a:buChar char="Ø"/>
              <a:defRPr/>
            </a:pPr>
            <a:r>
              <a:rPr lang="ru-RU" sz="2000" b="1" dirty="0">
                <a:solidFill>
                  <a:schemeClr val="accent2">
                    <a:lumMod val="50000"/>
                  </a:schemeClr>
                </a:solidFill>
                <a:latin typeface="Calibri" charset="-52"/>
              </a:rPr>
              <a:t>Из нижней точки, вправо и влево, выполняем два небольших кружочка (очки).</a:t>
            </a:r>
          </a:p>
          <a:p>
            <a:pPr>
              <a:buFont typeface="Wingdings" pitchFamily="2" charset="2"/>
              <a:buChar char="Ø"/>
              <a:defRPr/>
            </a:pPr>
            <a:r>
              <a:rPr lang="ru-RU" sz="2000" b="1" dirty="0">
                <a:solidFill>
                  <a:schemeClr val="accent2">
                    <a:lumMod val="50000"/>
                  </a:schemeClr>
                </a:solidFill>
                <a:latin typeface="Calibri" charset="-52"/>
              </a:rPr>
              <a:t>Из нижней точки проводим вверх линию – разделяем правую и левую лапки.</a:t>
            </a:r>
          </a:p>
          <a:p>
            <a:pPr>
              <a:buFont typeface="Wingdings" pitchFamily="2" charset="2"/>
              <a:buChar char="Ø"/>
              <a:defRPr/>
            </a:pPr>
            <a:r>
              <a:rPr lang="ru-RU" sz="2000" b="1" dirty="0">
                <a:solidFill>
                  <a:schemeClr val="accent2">
                    <a:lumMod val="50000"/>
                  </a:schemeClr>
                </a:solidFill>
                <a:latin typeface="Calibri" charset="-52"/>
              </a:rPr>
              <a:t>Приглаживаем овал – туловище с лапками – кружками.</a:t>
            </a:r>
            <a:endParaRPr lang="ru-RU" dirty="0">
              <a:effectLst>
                <a:outerShdw blurRad="38100" dist="38100" dir="2700000" algn="tl">
                  <a:srgbClr val="FFFFFF"/>
                </a:outerShdw>
              </a:effectLst>
            </a:endParaRPr>
          </a:p>
        </p:txBody>
      </p:sp>
      <p:pic>
        <p:nvPicPr>
          <p:cNvPr id="29699" name="Рисунок 6" descr="006.jpg"/>
          <p:cNvPicPr>
            <a:picLocks noChangeAspect="1"/>
          </p:cNvPicPr>
          <p:nvPr/>
        </p:nvPicPr>
        <p:blipFill>
          <a:blip r:embed="rId2"/>
          <a:srcRect/>
          <a:stretch>
            <a:fillRect/>
          </a:stretch>
        </p:blipFill>
        <p:spPr bwMode="auto">
          <a:xfrm>
            <a:off x="571500" y="2857500"/>
            <a:ext cx="2489200" cy="357187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9700" name="Рисунок 7" descr="007.jpg"/>
          <p:cNvPicPr>
            <a:picLocks noChangeAspect="1"/>
          </p:cNvPicPr>
          <p:nvPr/>
        </p:nvPicPr>
        <p:blipFill>
          <a:blip r:embed="rId3"/>
          <a:srcRect/>
          <a:stretch>
            <a:fillRect/>
          </a:stretch>
        </p:blipFill>
        <p:spPr bwMode="auto">
          <a:xfrm>
            <a:off x="6215063" y="2857500"/>
            <a:ext cx="2424112" cy="347027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9701" name="Рисунок 8" descr="DSCF41642.jpg"/>
          <p:cNvPicPr>
            <a:picLocks noChangeAspect="1"/>
          </p:cNvPicPr>
          <p:nvPr/>
        </p:nvPicPr>
        <p:blipFill>
          <a:blip r:embed="rId4"/>
          <a:srcRect/>
          <a:stretch>
            <a:fillRect/>
          </a:stretch>
        </p:blipFill>
        <p:spPr bwMode="auto">
          <a:xfrm>
            <a:off x="3429000" y="2857500"/>
            <a:ext cx="2428875" cy="352901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7654" name="TextBox 6"/>
          <p:cNvSpPr txBox="1">
            <a:spLocks noChangeArrowheads="1"/>
          </p:cNvSpPr>
          <p:nvPr/>
        </p:nvSpPr>
        <p:spPr bwMode="auto">
          <a:xfrm>
            <a:off x="1763713" y="115888"/>
            <a:ext cx="7056437" cy="831850"/>
          </a:xfrm>
          <a:prstGeom prst="rect">
            <a:avLst/>
          </a:prstGeom>
          <a:noFill/>
          <a:ln w="9525">
            <a:noFill/>
            <a:miter lim="800000"/>
            <a:headEnd/>
            <a:tailEnd/>
          </a:ln>
        </p:spPr>
        <p:txBody>
          <a:bodyPr>
            <a:spAutoFit/>
          </a:bodyPr>
          <a:lstStyle/>
          <a:p>
            <a:pPr marL="631825" indent="-631825"/>
            <a:r>
              <a:rPr lang="ru-RU" sz="2400" b="1">
                <a:solidFill>
                  <a:srgbClr val="800080"/>
                </a:solidFill>
                <a:latin typeface="Calibri" pitchFamily="34" charset="0"/>
              </a:rPr>
              <a:t>5.     Следующий этап – это выполнение рисунка   передних лап  животного</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314450" y="1443038"/>
            <a:ext cx="9144000" cy="0"/>
          </a:xfrm>
          <a:prstGeom prst="rect">
            <a:avLst/>
          </a:prstGeom>
          <a:noFill/>
          <a:ln w="9525">
            <a:noFill/>
            <a:miter lim="800000"/>
            <a:headEnd/>
            <a:tailEnd/>
          </a:ln>
          <a:effectLst/>
        </p:spPr>
        <p:txBody>
          <a:bodyPr>
            <a:spAutoFit/>
          </a:bodyPr>
          <a:lstStyle/>
          <a:p>
            <a:pPr>
              <a:defRPr/>
            </a:pPr>
            <a:endParaRPr lang="ru-RU">
              <a:effectLst>
                <a:outerShdw blurRad="38100" dist="38100" dir="2700000" algn="tl">
                  <a:srgbClr val="000000">
                    <a:alpha val="43137"/>
                  </a:srgbClr>
                </a:outerShdw>
              </a:effectLst>
            </a:endParaRPr>
          </a:p>
        </p:txBody>
      </p:sp>
      <p:sp>
        <p:nvSpPr>
          <p:cNvPr id="9" name="TextBox 8"/>
          <p:cNvSpPr txBox="1"/>
          <p:nvPr/>
        </p:nvSpPr>
        <p:spPr>
          <a:xfrm>
            <a:off x="357188" y="1052513"/>
            <a:ext cx="8786812" cy="1323975"/>
          </a:xfrm>
          <a:prstGeom prst="rect">
            <a:avLst/>
          </a:prstGeom>
          <a:noFill/>
        </p:spPr>
        <p:txBody>
          <a:bodyPr>
            <a:spAutoFit/>
          </a:bodyPr>
          <a:lstStyle/>
          <a:p>
            <a:pPr>
              <a:buFont typeface="Wingdings" pitchFamily="2" charset="2"/>
              <a:buChar char="Ø"/>
              <a:defRPr/>
            </a:pPr>
            <a:r>
              <a:rPr lang="en-US" sz="2000" b="1" dirty="0">
                <a:solidFill>
                  <a:schemeClr val="accent2">
                    <a:lumMod val="50000"/>
                  </a:schemeClr>
                </a:solidFill>
                <a:latin typeface="Calibri" charset="-52"/>
              </a:rPr>
              <a:t> </a:t>
            </a:r>
            <a:r>
              <a:rPr lang="ru-RU" sz="2000" b="1" dirty="0">
                <a:solidFill>
                  <a:schemeClr val="accent2">
                    <a:lumMod val="50000"/>
                  </a:schemeClr>
                </a:solidFill>
                <a:latin typeface="Calibri" charset="-52"/>
              </a:rPr>
              <a:t>Из </a:t>
            </a:r>
            <a:r>
              <a:rPr lang="ru-RU" sz="2000" b="1" dirty="0">
                <a:solidFill>
                  <a:schemeClr val="accent2">
                    <a:lumMod val="50000"/>
                  </a:schemeClr>
                </a:solidFill>
                <a:latin typeface="Calibri" charset="-52"/>
              </a:rPr>
              <a:t>точек соединения овала (туловища) с  кружками</a:t>
            </a:r>
          </a:p>
          <a:p>
            <a:pPr>
              <a:defRPr/>
            </a:pPr>
            <a:r>
              <a:rPr lang="ru-RU" sz="2000" b="1" dirty="0">
                <a:solidFill>
                  <a:schemeClr val="accent2">
                    <a:lumMod val="50000"/>
                  </a:schemeClr>
                </a:solidFill>
                <a:latin typeface="Calibri" charset="-52"/>
              </a:rPr>
              <a:t> (передними лапками) , выполняем вправо влево капельки - листочки.</a:t>
            </a:r>
          </a:p>
          <a:p>
            <a:pPr>
              <a:buFont typeface="Wingdings" pitchFamily="2" charset="2"/>
              <a:buChar char="Ø"/>
              <a:defRPr/>
            </a:pPr>
            <a:r>
              <a:rPr lang="en-US" sz="2000" b="1" dirty="0">
                <a:solidFill>
                  <a:schemeClr val="accent2">
                    <a:lumMod val="50000"/>
                  </a:schemeClr>
                </a:solidFill>
                <a:latin typeface="Calibri" charset="-52"/>
              </a:rPr>
              <a:t> </a:t>
            </a:r>
            <a:r>
              <a:rPr lang="ru-RU" sz="2000" b="1" dirty="0">
                <a:solidFill>
                  <a:schemeClr val="accent2">
                    <a:lumMod val="50000"/>
                  </a:schemeClr>
                </a:solidFill>
                <a:latin typeface="Calibri" charset="-52"/>
              </a:rPr>
              <a:t>Капельки </a:t>
            </a:r>
            <a:r>
              <a:rPr lang="ru-RU" sz="2000" b="1" dirty="0">
                <a:solidFill>
                  <a:schemeClr val="accent2">
                    <a:lumMod val="50000"/>
                  </a:schemeClr>
                </a:solidFill>
                <a:latin typeface="Calibri" charset="-52"/>
              </a:rPr>
              <a:t>– листочки соединяем с овалом – туловищем запятыми.</a:t>
            </a:r>
          </a:p>
          <a:p>
            <a:pPr>
              <a:defRPr/>
            </a:pPr>
            <a:endParaRPr lang="ru-RU" sz="2000" b="1" dirty="0">
              <a:solidFill>
                <a:schemeClr val="accent2">
                  <a:lumMod val="50000"/>
                </a:schemeClr>
              </a:solidFill>
              <a:latin typeface="Calibri" charset="-52"/>
            </a:endParaRPr>
          </a:p>
        </p:txBody>
      </p:sp>
      <p:pic>
        <p:nvPicPr>
          <p:cNvPr id="30725" name="Рисунок 9" descr="DSCF4164.jpg"/>
          <p:cNvPicPr>
            <a:picLocks noChangeAspect="1"/>
          </p:cNvPicPr>
          <p:nvPr/>
        </p:nvPicPr>
        <p:blipFill>
          <a:blip r:embed="rId2"/>
          <a:srcRect/>
          <a:stretch>
            <a:fillRect/>
          </a:stretch>
        </p:blipFill>
        <p:spPr bwMode="auto">
          <a:xfrm>
            <a:off x="5940425" y="2349500"/>
            <a:ext cx="2132013" cy="30956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26" name="Рисунок 6" descr="010.jpg"/>
          <p:cNvPicPr>
            <a:picLocks noChangeAspect="1"/>
          </p:cNvPicPr>
          <p:nvPr/>
        </p:nvPicPr>
        <p:blipFill>
          <a:blip r:embed="rId3"/>
          <a:srcRect/>
          <a:stretch>
            <a:fillRect/>
          </a:stretch>
        </p:blipFill>
        <p:spPr bwMode="auto">
          <a:xfrm>
            <a:off x="827088" y="2349500"/>
            <a:ext cx="2171700" cy="306705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0727" name="Рисунок 7" descr="009.jpg"/>
          <p:cNvPicPr>
            <a:picLocks noChangeAspect="1"/>
          </p:cNvPicPr>
          <p:nvPr/>
        </p:nvPicPr>
        <p:blipFill>
          <a:blip r:embed="rId4"/>
          <a:srcRect/>
          <a:stretch>
            <a:fillRect/>
          </a:stretch>
        </p:blipFill>
        <p:spPr bwMode="auto">
          <a:xfrm>
            <a:off x="3419475" y="2349500"/>
            <a:ext cx="2160588" cy="306705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8679" name="TextBox 7"/>
          <p:cNvSpPr txBox="1">
            <a:spLocks noChangeArrowheads="1"/>
          </p:cNvSpPr>
          <p:nvPr/>
        </p:nvSpPr>
        <p:spPr bwMode="auto">
          <a:xfrm>
            <a:off x="1187450" y="333375"/>
            <a:ext cx="6337300" cy="460375"/>
          </a:xfrm>
          <a:prstGeom prst="rect">
            <a:avLst/>
          </a:prstGeom>
          <a:noFill/>
          <a:ln w="9525">
            <a:noFill/>
            <a:miter lim="800000"/>
            <a:headEnd/>
            <a:tailEnd/>
          </a:ln>
        </p:spPr>
        <p:txBody>
          <a:bodyPr>
            <a:spAutoFit/>
          </a:bodyPr>
          <a:lstStyle/>
          <a:p>
            <a:pPr marL="273050" indent="-273050" hangingPunct="0">
              <a:spcBef>
                <a:spcPct val="20000"/>
              </a:spcBef>
              <a:buClr>
                <a:srgbClr val="0BD0D9"/>
              </a:buClr>
              <a:buSzPct val="95000"/>
            </a:pPr>
            <a:r>
              <a:rPr lang="ru-RU" sz="2400" b="1">
                <a:solidFill>
                  <a:srgbClr val="800080"/>
                </a:solidFill>
                <a:latin typeface="Calibri" pitchFamily="34" charset="0"/>
              </a:rPr>
              <a:t>6 .    Переходим к выполнению задних лап</a:t>
            </a:r>
          </a:p>
        </p:txBody>
      </p:sp>
      <p:sp>
        <p:nvSpPr>
          <p:cNvPr id="28680" name="TextBox 9"/>
          <p:cNvSpPr txBox="1">
            <a:spLocks noChangeArrowheads="1"/>
          </p:cNvSpPr>
          <p:nvPr/>
        </p:nvSpPr>
        <p:spPr bwMode="auto">
          <a:xfrm>
            <a:off x="539750" y="5516563"/>
            <a:ext cx="8135938" cy="830262"/>
          </a:xfrm>
          <a:prstGeom prst="rect">
            <a:avLst/>
          </a:prstGeom>
          <a:noFill/>
          <a:ln w="9525">
            <a:noFill/>
            <a:miter lim="800000"/>
            <a:headEnd/>
            <a:tailEnd/>
          </a:ln>
        </p:spPr>
        <p:txBody>
          <a:bodyPr>
            <a:spAutoFit/>
          </a:bodyPr>
          <a:lstStyle/>
          <a:p>
            <a:pPr algn="ctr"/>
            <a:r>
              <a:rPr lang="ru-RU" sz="2400" b="1">
                <a:solidFill>
                  <a:srgbClr val="993366"/>
                </a:solidFill>
                <a:latin typeface="a_CampusCaps"/>
                <a:cs typeface="Times New Roman" pitchFamily="18" charset="0"/>
              </a:rPr>
              <a:t>Мы получили схему изображения любого животного, сидящего прямо на нас!</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650" y="0"/>
            <a:ext cx="4752975" cy="1150938"/>
          </a:xfrm>
          <a:prstGeom prst="rect">
            <a:avLst/>
          </a:prstGeom>
          <a:noFill/>
        </p:spPr>
        <p:txBody>
          <a:bodyPr>
            <a:spAutoFit/>
          </a:bodyPr>
          <a:lstStyle/>
          <a:p>
            <a:pPr>
              <a:defRPr/>
            </a:pPr>
            <a:endParaRPr lang="ru-RU" sz="2000" b="1" dirty="0">
              <a:solidFill>
                <a:schemeClr val="accent2">
                  <a:lumMod val="50000"/>
                </a:schemeClr>
              </a:solidFill>
              <a:latin typeface="Calibri" charset="-52"/>
            </a:endParaRPr>
          </a:p>
          <a:p>
            <a:pPr marL="273050" indent="-273050" hangingPunct="0">
              <a:spcBef>
                <a:spcPct val="20000"/>
              </a:spcBef>
              <a:buClr>
                <a:srgbClr val="0BD0D9"/>
              </a:buClr>
              <a:buSzPct val="95000"/>
              <a:defRPr/>
            </a:pPr>
            <a:r>
              <a:rPr lang="ru-RU" sz="2400" b="1" dirty="0">
                <a:solidFill>
                  <a:srgbClr val="800080"/>
                </a:solidFill>
                <a:latin typeface="Calibri" charset="-52"/>
              </a:rPr>
              <a:t>Запомните следующее правило:</a:t>
            </a:r>
          </a:p>
          <a:p>
            <a:pPr>
              <a:defRPr/>
            </a:pPr>
            <a:endParaRPr lang="ru-RU" sz="2000" b="1" dirty="0">
              <a:solidFill>
                <a:schemeClr val="accent2">
                  <a:lumMod val="50000"/>
                </a:schemeClr>
              </a:solidFill>
              <a:latin typeface="Calibri" charset="-52"/>
            </a:endParaRPr>
          </a:p>
        </p:txBody>
      </p:sp>
      <p:pic>
        <p:nvPicPr>
          <p:cNvPr id="29699" name="Рисунок 8" descr="DSCF4158.jpg"/>
          <p:cNvPicPr>
            <a:picLocks noChangeAspect="1"/>
          </p:cNvPicPr>
          <p:nvPr/>
        </p:nvPicPr>
        <p:blipFill>
          <a:blip r:embed="rId2"/>
          <a:srcRect/>
          <a:stretch>
            <a:fillRect/>
          </a:stretch>
        </p:blipFill>
        <p:spPr bwMode="auto">
          <a:xfrm>
            <a:off x="827088" y="3141663"/>
            <a:ext cx="2089150" cy="3086100"/>
          </a:xfrm>
          <a:prstGeom prst="rect">
            <a:avLst/>
          </a:prstGeom>
          <a:noFill/>
          <a:ln w="9525">
            <a:noFill/>
            <a:miter lim="800000"/>
            <a:headEnd/>
            <a:tailEnd/>
          </a:ln>
        </p:spPr>
      </p:pic>
      <p:pic>
        <p:nvPicPr>
          <p:cNvPr id="29700" name="Рисунок 9" descr="DSCF4160.jpg"/>
          <p:cNvPicPr>
            <a:picLocks noChangeAspect="1"/>
          </p:cNvPicPr>
          <p:nvPr/>
        </p:nvPicPr>
        <p:blipFill>
          <a:blip r:embed="rId3"/>
          <a:srcRect/>
          <a:stretch>
            <a:fillRect/>
          </a:stretch>
        </p:blipFill>
        <p:spPr bwMode="auto">
          <a:xfrm>
            <a:off x="6467475" y="3141663"/>
            <a:ext cx="2125663" cy="3097212"/>
          </a:xfrm>
          <a:prstGeom prst="rect">
            <a:avLst/>
          </a:prstGeom>
          <a:noFill/>
          <a:ln w="9525">
            <a:noFill/>
            <a:miter lim="800000"/>
            <a:headEnd/>
            <a:tailEnd/>
          </a:ln>
        </p:spPr>
      </p:pic>
      <p:sp>
        <p:nvSpPr>
          <p:cNvPr id="6" name="TextBox 5"/>
          <p:cNvSpPr txBox="1"/>
          <p:nvPr/>
        </p:nvSpPr>
        <p:spPr>
          <a:xfrm>
            <a:off x="827088" y="692150"/>
            <a:ext cx="8072437" cy="2247900"/>
          </a:xfrm>
          <a:prstGeom prst="rect">
            <a:avLst/>
          </a:prstGeom>
          <a:noFill/>
        </p:spPr>
        <p:txBody>
          <a:bodyPr>
            <a:spAutoFit/>
          </a:bodyPr>
          <a:lstStyle/>
          <a:p>
            <a:pPr>
              <a:defRPr/>
            </a:pPr>
            <a:endParaRPr lang="ru-RU" sz="2000" b="1" dirty="0">
              <a:solidFill>
                <a:schemeClr val="accent2">
                  <a:lumMod val="50000"/>
                </a:schemeClr>
              </a:solidFill>
              <a:latin typeface="Calibri" charset="-52"/>
            </a:endParaRPr>
          </a:p>
          <a:p>
            <a:pPr>
              <a:defRPr/>
            </a:pPr>
            <a:endParaRPr lang="ru-RU" sz="2000" b="1" dirty="0">
              <a:solidFill>
                <a:schemeClr val="accent2">
                  <a:lumMod val="50000"/>
                </a:schemeClr>
              </a:solidFill>
              <a:latin typeface="Calibri" charset="-52"/>
            </a:endParaRPr>
          </a:p>
          <a:p>
            <a:pPr>
              <a:buFont typeface="Arial" pitchFamily="34" charset="0"/>
              <a:buChar char="•"/>
              <a:defRPr/>
            </a:pPr>
            <a:r>
              <a:rPr lang="en-US" sz="2000" b="1" dirty="0">
                <a:solidFill>
                  <a:schemeClr val="accent2">
                    <a:lumMod val="50000"/>
                  </a:schemeClr>
                </a:solidFill>
                <a:latin typeface="Calibri" charset="-52"/>
              </a:rPr>
              <a:t> </a:t>
            </a:r>
            <a:r>
              <a:rPr lang="ru-RU" sz="2000" b="1" dirty="0">
                <a:solidFill>
                  <a:schemeClr val="accent2">
                    <a:lumMod val="50000"/>
                  </a:schemeClr>
                </a:solidFill>
                <a:latin typeface="Calibri" charset="-52"/>
              </a:rPr>
              <a:t>Рисунок </a:t>
            </a:r>
            <a:r>
              <a:rPr lang="ru-RU" sz="2000" b="1" dirty="0">
                <a:solidFill>
                  <a:schemeClr val="accent2">
                    <a:lumMod val="50000"/>
                  </a:schemeClr>
                </a:solidFill>
                <a:latin typeface="Calibri" charset="-52"/>
              </a:rPr>
              <a:t>любого животного, сидящего прямо на нас, </a:t>
            </a:r>
            <a:endParaRPr lang="en-US" sz="2000" b="1" dirty="0">
              <a:solidFill>
                <a:schemeClr val="accent2">
                  <a:lumMod val="50000"/>
                </a:schemeClr>
              </a:solidFill>
              <a:latin typeface="Calibri" charset="-52"/>
            </a:endParaRPr>
          </a:p>
          <a:p>
            <a:pPr>
              <a:defRPr/>
            </a:pPr>
            <a:r>
              <a:rPr lang="ru-RU" sz="2000" b="1" dirty="0">
                <a:solidFill>
                  <a:schemeClr val="accent2">
                    <a:lumMod val="50000"/>
                  </a:schemeClr>
                </a:solidFill>
                <a:latin typeface="Calibri" charset="-52"/>
              </a:rPr>
              <a:t>выполняется </a:t>
            </a:r>
            <a:r>
              <a:rPr lang="ru-RU" sz="2000" b="1" dirty="0">
                <a:solidFill>
                  <a:schemeClr val="accent2">
                    <a:lumMod val="50000"/>
                  </a:schemeClr>
                </a:solidFill>
                <a:latin typeface="Calibri" charset="-52"/>
              </a:rPr>
              <a:t>с определения пропорций туловища (цифры восемь), </a:t>
            </a:r>
            <a:r>
              <a:rPr lang="en-US" sz="2000" b="1" dirty="0">
                <a:solidFill>
                  <a:schemeClr val="accent2">
                    <a:lumMod val="50000"/>
                  </a:schemeClr>
                </a:solidFill>
                <a:latin typeface="Calibri" charset="-52"/>
              </a:rPr>
              <a:t>        </a:t>
            </a:r>
            <a:r>
              <a:rPr lang="ru-RU" sz="2000" b="1" dirty="0">
                <a:solidFill>
                  <a:schemeClr val="accent2">
                    <a:lumMod val="50000"/>
                  </a:schemeClr>
                </a:solidFill>
                <a:latin typeface="Calibri" charset="-52"/>
              </a:rPr>
              <a:t>передних </a:t>
            </a:r>
            <a:r>
              <a:rPr lang="ru-RU" sz="2000" b="1" dirty="0">
                <a:solidFill>
                  <a:schemeClr val="accent2">
                    <a:lumMod val="50000"/>
                  </a:schemeClr>
                </a:solidFill>
                <a:latin typeface="Calibri" charset="-52"/>
              </a:rPr>
              <a:t>и задних лап.</a:t>
            </a:r>
          </a:p>
          <a:p>
            <a:pPr>
              <a:buFont typeface="Arial" pitchFamily="34" charset="0"/>
              <a:buChar char="•"/>
              <a:defRPr/>
            </a:pPr>
            <a:r>
              <a:rPr lang="en-US" sz="2000" b="1" dirty="0">
                <a:solidFill>
                  <a:schemeClr val="accent2">
                    <a:lumMod val="50000"/>
                  </a:schemeClr>
                </a:solidFill>
                <a:latin typeface="Calibri" charset="-52"/>
              </a:rPr>
              <a:t> </a:t>
            </a:r>
            <a:r>
              <a:rPr lang="ru-RU" sz="2000" b="1" dirty="0">
                <a:solidFill>
                  <a:schemeClr val="accent2">
                    <a:lumMod val="50000"/>
                  </a:schemeClr>
                </a:solidFill>
                <a:latin typeface="Calibri" charset="-52"/>
              </a:rPr>
              <a:t>Для </a:t>
            </a:r>
            <a:r>
              <a:rPr lang="ru-RU" sz="2000" b="1" dirty="0">
                <a:solidFill>
                  <a:schemeClr val="accent2">
                    <a:lumMod val="50000"/>
                  </a:schemeClr>
                </a:solidFill>
                <a:latin typeface="Calibri" charset="-52"/>
              </a:rPr>
              <a:t>выполнения различных животных просим на помощь характерные детали: уши, хвост, нос.</a:t>
            </a:r>
            <a:endParaRPr lang="ru-RU" dirty="0">
              <a:effectLst>
                <a:outerShdw blurRad="38100" dist="38100" dir="2700000" algn="tl">
                  <a:srgbClr val="FFFFFF"/>
                </a:outerShdw>
              </a:effectLst>
            </a:endParaRPr>
          </a:p>
        </p:txBody>
      </p:sp>
      <p:pic>
        <p:nvPicPr>
          <p:cNvPr id="29702" name="Picture 6"/>
          <p:cNvPicPr>
            <a:picLocks noChangeAspect="1" noChangeArrowheads="1"/>
          </p:cNvPicPr>
          <p:nvPr/>
        </p:nvPicPr>
        <p:blipFill>
          <a:blip r:embed="rId4"/>
          <a:srcRect/>
          <a:stretch>
            <a:fillRect/>
          </a:stretch>
        </p:blipFill>
        <p:spPr bwMode="auto">
          <a:xfrm>
            <a:off x="3419475" y="3500438"/>
            <a:ext cx="2395538"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G:\ФОТОГРАФИИ С УРОКА\0004512 [Converted].wmf"/>
          <p:cNvPicPr>
            <a:picLocks noChangeAspect="1" noChangeArrowheads="1"/>
          </p:cNvPicPr>
          <p:nvPr/>
        </p:nvPicPr>
        <p:blipFill>
          <a:blip r:embed="rId2"/>
          <a:srcRect/>
          <a:stretch>
            <a:fillRect/>
          </a:stretch>
        </p:blipFill>
        <p:spPr bwMode="auto">
          <a:xfrm>
            <a:off x="7596188" y="188913"/>
            <a:ext cx="1322387" cy="3067050"/>
          </a:xfrm>
          <a:prstGeom prst="rect">
            <a:avLst/>
          </a:prstGeom>
          <a:noFill/>
          <a:ln w="9525">
            <a:noFill/>
            <a:miter lim="800000"/>
            <a:headEnd/>
            <a:tailEnd/>
          </a:ln>
        </p:spPr>
      </p:pic>
      <p:sp>
        <p:nvSpPr>
          <p:cNvPr id="5122" name="Номер слайда 3"/>
          <p:cNvSpPr>
            <a:spLocks noGrp="1"/>
          </p:cNvSpPr>
          <p:nvPr>
            <p:ph type="sldNum" sz="quarter" idx="12"/>
          </p:nvPr>
        </p:nvSpPr>
        <p:spPr/>
        <p:txBody>
          <a:bodyPr/>
          <a:lstStyle/>
          <a:p>
            <a:pPr>
              <a:defRPr/>
            </a:pPr>
            <a:fld id="{4D423439-9D80-44C1-BB13-C62BD99ABB66}" type="slidenum">
              <a:rPr lang="ru-RU"/>
              <a:pPr>
                <a:defRPr/>
              </a:pPr>
              <a:t>2</a:t>
            </a:fld>
            <a:endParaRPr lang="ru-RU"/>
          </a:p>
        </p:txBody>
      </p:sp>
      <p:sp>
        <p:nvSpPr>
          <p:cNvPr id="12292" name="Rectangle 3"/>
          <p:cNvSpPr>
            <a:spLocks noChangeArrowheads="1"/>
          </p:cNvSpPr>
          <p:nvPr/>
        </p:nvSpPr>
        <p:spPr bwMode="auto">
          <a:xfrm>
            <a:off x="539750" y="1196975"/>
            <a:ext cx="8208963" cy="1190625"/>
          </a:xfrm>
          <a:prstGeom prst="rect">
            <a:avLst/>
          </a:prstGeom>
          <a:noFill/>
          <a:ln w="9525">
            <a:noFill/>
            <a:miter lim="800000"/>
            <a:headEnd/>
            <a:tailEnd/>
          </a:ln>
        </p:spPr>
        <p:txBody>
          <a:bodyPr anchor="ctr"/>
          <a:lstStyle/>
          <a:p>
            <a:pPr algn="ctr"/>
            <a:endParaRPr lang="ru-RU" sz="4800" b="1" i="1">
              <a:solidFill>
                <a:srgbClr val="990000"/>
              </a:solidFill>
            </a:endParaRPr>
          </a:p>
          <a:p>
            <a:pPr algn="ctr"/>
            <a:r>
              <a:rPr lang="ru-RU" sz="4800" b="1" i="1">
                <a:solidFill>
                  <a:srgbClr val="990000"/>
                </a:solidFill>
              </a:rPr>
              <a:t/>
            </a:r>
            <a:br>
              <a:rPr lang="ru-RU" sz="4800" b="1" i="1">
                <a:solidFill>
                  <a:srgbClr val="990000"/>
                </a:solidFill>
              </a:rPr>
            </a:br>
            <a:endParaRPr lang="ru-RU" sz="4400" b="1" i="1">
              <a:solidFill>
                <a:srgbClr val="990000"/>
              </a:solidFill>
            </a:endParaRPr>
          </a:p>
        </p:txBody>
      </p:sp>
      <p:sp>
        <p:nvSpPr>
          <p:cNvPr id="12293" name="Rectangle 3"/>
          <p:cNvSpPr>
            <a:spLocks noChangeArrowheads="1"/>
          </p:cNvSpPr>
          <p:nvPr/>
        </p:nvSpPr>
        <p:spPr bwMode="auto">
          <a:xfrm>
            <a:off x="1908175" y="404813"/>
            <a:ext cx="5857875" cy="1190625"/>
          </a:xfrm>
          <a:prstGeom prst="rect">
            <a:avLst/>
          </a:prstGeom>
          <a:noFill/>
          <a:ln w="9525">
            <a:noFill/>
            <a:miter lim="800000"/>
            <a:headEnd/>
            <a:tailEnd/>
          </a:ln>
        </p:spPr>
        <p:txBody>
          <a:bodyPr anchor="ctr"/>
          <a:lstStyle/>
          <a:p>
            <a:pPr algn="ctr"/>
            <a:endParaRPr lang="ru-RU" sz="4800" b="1" i="1">
              <a:solidFill>
                <a:srgbClr val="990000"/>
              </a:solidFill>
            </a:endParaRPr>
          </a:p>
          <a:p>
            <a:pPr algn="ctr"/>
            <a:r>
              <a:rPr lang="ru-RU" sz="4800" b="1" i="1">
                <a:solidFill>
                  <a:srgbClr val="990000"/>
                </a:solidFill>
              </a:rPr>
              <a:t>Представление </a:t>
            </a:r>
            <a:br>
              <a:rPr lang="ru-RU" sz="4800" b="1" i="1">
                <a:solidFill>
                  <a:srgbClr val="990000"/>
                </a:solidFill>
              </a:rPr>
            </a:br>
            <a:r>
              <a:rPr lang="ru-RU" sz="4800" b="1" i="1">
                <a:solidFill>
                  <a:srgbClr val="990000"/>
                </a:solidFill>
              </a:rPr>
              <a:t>проекта урока</a:t>
            </a:r>
            <a:br>
              <a:rPr lang="ru-RU" sz="4800" b="1" i="1">
                <a:solidFill>
                  <a:srgbClr val="990000"/>
                </a:solidFill>
              </a:rPr>
            </a:br>
            <a:endParaRPr lang="ru-RU" sz="3200" b="1" i="1">
              <a:solidFill>
                <a:srgbClr val="990000"/>
              </a:solidFill>
            </a:endParaRPr>
          </a:p>
        </p:txBody>
      </p:sp>
      <p:pic>
        <p:nvPicPr>
          <p:cNvPr id="12294" name="Picture 7"/>
          <p:cNvPicPr>
            <a:picLocks noChangeAspect="1" noChangeArrowheads="1"/>
          </p:cNvPicPr>
          <p:nvPr/>
        </p:nvPicPr>
        <p:blipFill>
          <a:blip r:embed="rId3"/>
          <a:srcRect/>
          <a:stretch>
            <a:fillRect/>
          </a:stretch>
        </p:blipFill>
        <p:spPr bwMode="auto">
          <a:xfrm>
            <a:off x="755650" y="3357563"/>
            <a:ext cx="1895475" cy="2519362"/>
          </a:xfrm>
          <a:prstGeom prst="rect">
            <a:avLst/>
          </a:prstGeom>
          <a:noFill/>
          <a:ln w="9525">
            <a:noFill/>
            <a:miter lim="800000"/>
            <a:headEnd/>
            <a:tailEnd/>
          </a:ln>
        </p:spPr>
      </p:pic>
      <p:pic>
        <p:nvPicPr>
          <p:cNvPr id="12295" name="Picture 8"/>
          <p:cNvPicPr>
            <a:picLocks noChangeAspect="1" noChangeArrowheads="1"/>
          </p:cNvPicPr>
          <p:nvPr/>
        </p:nvPicPr>
        <p:blipFill>
          <a:blip r:embed="rId4" cstate="email"/>
          <a:srcRect/>
          <a:stretch>
            <a:fillRect/>
          </a:stretch>
        </p:blipFill>
        <p:spPr bwMode="auto">
          <a:xfrm>
            <a:off x="6732588" y="3357563"/>
            <a:ext cx="1905000" cy="2540000"/>
          </a:xfrm>
          <a:prstGeom prst="rect">
            <a:avLst/>
          </a:prstGeom>
          <a:noFill/>
          <a:ln w="9525">
            <a:noFill/>
            <a:miter lim="800000"/>
            <a:headEnd/>
            <a:tailEnd/>
          </a:ln>
        </p:spPr>
      </p:pic>
      <p:pic>
        <p:nvPicPr>
          <p:cNvPr id="12296" name="Picture 9"/>
          <p:cNvPicPr>
            <a:picLocks noChangeAspect="1" noChangeArrowheads="1"/>
          </p:cNvPicPr>
          <p:nvPr/>
        </p:nvPicPr>
        <p:blipFill>
          <a:blip r:embed="rId5"/>
          <a:srcRect/>
          <a:stretch>
            <a:fillRect/>
          </a:stretch>
        </p:blipFill>
        <p:spPr bwMode="auto">
          <a:xfrm>
            <a:off x="2916238" y="3357563"/>
            <a:ext cx="3441700" cy="2592387"/>
          </a:xfrm>
          <a:prstGeom prst="rect">
            <a:avLst/>
          </a:prstGeom>
          <a:noFill/>
          <a:ln w="9525">
            <a:noFill/>
            <a:miter lim="800000"/>
            <a:headEnd/>
            <a:tailEnd/>
          </a:ln>
        </p:spPr>
      </p:pic>
      <p:pic>
        <p:nvPicPr>
          <p:cNvPr id="12297" name="Picture 12"/>
          <p:cNvPicPr>
            <a:picLocks noChangeAspect="1" noChangeArrowheads="1"/>
          </p:cNvPicPr>
          <p:nvPr/>
        </p:nvPicPr>
        <p:blipFill>
          <a:blip r:embed="rId6"/>
          <a:srcRect/>
          <a:stretch>
            <a:fillRect/>
          </a:stretch>
        </p:blipFill>
        <p:spPr bwMode="auto">
          <a:xfrm>
            <a:off x="323850" y="692150"/>
            <a:ext cx="1800225" cy="1441450"/>
          </a:xfrm>
          <a:prstGeom prst="rect">
            <a:avLst/>
          </a:prstGeom>
          <a:noFill/>
          <a:ln w="9525">
            <a:noFill/>
            <a:miter lim="800000"/>
            <a:headEnd/>
            <a:tailEnd/>
          </a:ln>
        </p:spPr>
      </p:pic>
      <p:sp>
        <p:nvSpPr>
          <p:cNvPr id="12298" name="TextBox 16"/>
          <p:cNvSpPr txBox="1">
            <a:spLocks noChangeArrowheads="1"/>
          </p:cNvSpPr>
          <p:nvPr/>
        </p:nvSpPr>
        <p:spPr bwMode="auto">
          <a:xfrm>
            <a:off x="971550" y="2349500"/>
            <a:ext cx="6985000" cy="646113"/>
          </a:xfrm>
          <a:prstGeom prst="rect">
            <a:avLst/>
          </a:prstGeom>
          <a:noFill/>
          <a:ln w="9525">
            <a:noFill/>
            <a:miter lim="800000"/>
            <a:headEnd/>
            <a:tailEnd/>
          </a:ln>
        </p:spPr>
        <p:txBody>
          <a:bodyPr>
            <a:spAutoFit/>
          </a:bodyPr>
          <a:lstStyle/>
          <a:p>
            <a:pPr algn="ctr"/>
            <a:r>
              <a:rPr lang="ru-RU" b="1" i="1">
                <a:solidFill>
                  <a:srgbClr val="990000"/>
                </a:solidFill>
              </a:rPr>
              <a:t>«Мой четвероногий друг»</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00063" y="285750"/>
            <a:ext cx="7772400" cy="500063"/>
          </a:xfrm>
        </p:spPr>
        <p:txBody>
          <a:bodyPr/>
          <a:lstStyle/>
          <a:p>
            <a:pPr algn="ctr" eaLnBrk="1" hangingPunct="1">
              <a:defRPr/>
            </a:pPr>
            <a:r>
              <a:rPr lang="ru-RU" sz="2400" b="1" dirty="0" smtClean="0">
                <a:solidFill>
                  <a:srgbClr val="993366"/>
                </a:solidFill>
                <a:latin typeface="a_CampusCaps"/>
                <a:cs typeface="Times New Roman" pitchFamily="18" charset="0"/>
              </a:rPr>
              <a:t>Практическая работа</a:t>
            </a:r>
          </a:p>
        </p:txBody>
      </p:sp>
      <p:sp>
        <p:nvSpPr>
          <p:cNvPr id="30723" name="Прямоугольник 5"/>
          <p:cNvSpPr>
            <a:spLocks noChangeArrowheads="1"/>
          </p:cNvSpPr>
          <p:nvPr/>
        </p:nvSpPr>
        <p:spPr bwMode="auto">
          <a:xfrm>
            <a:off x="684213" y="1125538"/>
            <a:ext cx="8001000" cy="2530475"/>
          </a:xfrm>
          <a:prstGeom prst="rect">
            <a:avLst/>
          </a:prstGeom>
          <a:noFill/>
          <a:ln w="9525">
            <a:noFill/>
            <a:miter lim="800000"/>
            <a:headEnd/>
            <a:tailEnd/>
          </a:ln>
        </p:spPr>
        <p:txBody>
          <a:bodyPr>
            <a:spAutoFit/>
          </a:bodyPr>
          <a:lstStyle/>
          <a:p>
            <a:pPr>
              <a:buFont typeface="Arial" pitchFamily="34" charset="0"/>
              <a:buChar char="•"/>
            </a:pPr>
            <a:r>
              <a:rPr lang="ru-RU" sz="2000" b="1">
                <a:solidFill>
                  <a:srgbClr val="523227"/>
                </a:solidFill>
                <a:latin typeface="Calibri" pitchFamily="34" charset="0"/>
              </a:rPr>
              <a:t>Выберите для работы формат (горизонтальный или вертикальный).</a:t>
            </a:r>
          </a:p>
          <a:p>
            <a:pPr>
              <a:buFont typeface="Arial" pitchFamily="34" charset="0"/>
              <a:buChar char="•"/>
            </a:pPr>
            <a:r>
              <a:rPr lang="ru-RU" sz="2000" b="1">
                <a:solidFill>
                  <a:srgbClr val="523227"/>
                </a:solidFill>
                <a:latin typeface="Calibri" pitchFamily="34" charset="0"/>
              </a:rPr>
              <a:t>Работа ведется без применения карандаша, сразу кистью (охрой, так как ее легче исправить).</a:t>
            </a:r>
            <a:endParaRPr lang="en-US" sz="2000" b="1">
              <a:solidFill>
                <a:srgbClr val="523227"/>
              </a:solidFill>
              <a:latin typeface="Calibri" pitchFamily="34" charset="0"/>
            </a:endParaRPr>
          </a:p>
          <a:p>
            <a:pPr>
              <a:buFont typeface="Arial" pitchFamily="34" charset="0"/>
              <a:buChar char="•"/>
            </a:pPr>
            <a:r>
              <a:rPr lang="ru-RU" sz="2000" b="1">
                <a:solidFill>
                  <a:srgbClr val="523227"/>
                </a:solidFill>
                <a:latin typeface="Calibri" pitchFamily="34" charset="0"/>
              </a:rPr>
              <a:t>Ваши персонажи могут быть мальчиками и девочками; принцами и принцессами.</a:t>
            </a:r>
          </a:p>
          <a:p>
            <a:pPr>
              <a:buFont typeface="Arial" pitchFamily="34" charset="0"/>
              <a:buChar char="•"/>
            </a:pPr>
            <a:r>
              <a:rPr lang="ru-RU" sz="2000" b="1">
                <a:solidFill>
                  <a:srgbClr val="523227"/>
                </a:solidFill>
                <a:latin typeface="Calibri" pitchFamily="34" charset="0"/>
              </a:rPr>
              <a:t>Действие может происходить зимой или летом, осенью или весной; </a:t>
            </a:r>
            <a:r>
              <a:rPr lang="en-US" sz="2000" b="1">
                <a:solidFill>
                  <a:srgbClr val="523227"/>
                </a:solidFill>
                <a:latin typeface="Calibri" pitchFamily="34" charset="0"/>
              </a:rPr>
              <a:t> </a:t>
            </a:r>
            <a:r>
              <a:rPr lang="ru-RU" sz="2000" b="1">
                <a:solidFill>
                  <a:srgbClr val="523227"/>
                </a:solidFill>
                <a:latin typeface="Calibri" pitchFamily="34" charset="0"/>
              </a:rPr>
              <a:t>утром или вечером. Выбор за вами!</a:t>
            </a:r>
            <a:endParaRPr lang="en-US" sz="2000" b="1">
              <a:solidFill>
                <a:srgbClr val="523227"/>
              </a:solidFill>
              <a:latin typeface="Calibri" pitchFamily="34" charset="0"/>
            </a:endParaRPr>
          </a:p>
          <a:p>
            <a:endParaRPr lang="ru-RU" sz="2000" b="1">
              <a:solidFill>
                <a:srgbClr val="523227"/>
              </a:solidFill>
              <a:latin typeface="Calibri" pitchFamily="34" charset="0"/>
            </a:endParaRPr>
          </a:p>
        </p:txBody>
      </p:sp>
      <p:pic>
        <p:nvPicPr>
          <p:cNvPr id="30724" name="Picture 5"/>
          <p:cNvPicPr>
            <a:picLocks noChangeAspect="1" noChangeArrowheads="1"/>
          </p:cNvPicPr>
          <p:nvPr/>
        </p:nvPicPr>
        <p:blipFill>
          <a:blip r:embed="rId2"/>
          <a:srcRect/>
          <a:stretch>
            <a:fillRect/>
          </a:stretch>
        </p:blipFill>
        <p:spPr bwMode="auto">
          <a:xfrm>
            <a:off x="1258888" y="3644900"/>
            <a:ext cx="3154362" cy="2540000"/>
          </a:xfrm>
          <a:prstGeom prst="rect">
            <a:avLst/>
          </a:prstGeom>
          <a:noFill/>
          <a:ln>
            <a:noFill/>
          </a:ln>
          <a:effectLst>
            <a:outerShdw blurRad="50800" dist="38100" dir="18900000" algn="bl" rotWithShape="0">
              <a:prstClr val="black">
                <a:alpha val="40000"/>
              </a:prstClr>
            </a:outerShdw>
          </a:effectLst>
          <a:extLst>
            <a:ext uri="{909E8E84-426E-40DD-AFC4-6F175D3DCCD1}"/>
            <a:ext uri="{91240B29-F687-4F45-9708-019B960494DF}"/>
          </a:extLst>
        </p:spPr>
      </p:pic>
      <p:pic>
        <p:nvPicPr>
          <p:cNvPr id="30725" name="Picture 6"/>
          <p:cNvPicPr>
            <a:picLocks noChangeAspect="1" noChangeArrowheads="1"/>
          </p:cNvPicPr>
          <p:nvPr/>
        </p:nvPicPr>
        <p:blipFill>
          <a:blip r:embed="rId3"/>
          <a:srcRect/>
          <a:stretch>
            <a:fillRect/>
          </a:stretch>
        </p:blipFill>
        <p:spPr bwMode="auto">
          <a:xfrm>
            <a:off x="6011863" y="3257550"/>
            <a:ext cx="2232025"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Прямоугольник 5"/>
          <p:cNvSpPr>
            <a:spLocks noChangeArrowheads="1"/>
          </p:cNvSpPr>
          <p:nvPr/>
        </p:nvSpPr>
        <p:spPr bwMode="auto">
          <a:xfrm>
            <a:off x="323850" y="765175"/>
            <a:ext cx="4000500" cy="4708525"/>
          </a:xfrm>
          <a:prstGeom prst="rect">
            <a:avLst/>
          </a:prstGeom>
          <a:noFill/>
          <a:ln w="9525">
            <a:noFill/>
            <a:miter lim="800000"/>
            <a:headEnd/>
            <a:tailEnd/>
          </a:ln>
        </p:spPr>
        <p:txBody>
          <a:bodyPr>
            <a:spAutoFit/>
          </a:bodyPr>
          <a:lstStyle/>
          <a:p>
            <a:pPr>
              <a:defRPr/>
            </a:pPr>
            <a:endParaRPr lang="ru-RU" sz="2000" b="1" dirty="0">
              <a:solidFill>
                <a:schemeClr val="accent2">
                  <a:lumMod val="50000"/>
                </a:schemeClr>
              </a:solidFill>
              <a:latin typeface="Calibri" charset="-52"/>
            </a:endParaRPr>
          </a:p>
          <a:p>
            <a:pPr algn="ctr">
              <a:buFont typeface="Wingdings" pitchFamily="2" charset="2"/>
              <a:buChar char="Ø"/>
              <a:defRPr/>
            </a:pPr>
            <a:r>
              <a:rPr lang="en-US" sz="2000" b="1" dirty="0">
                <a:solidFill>
                  <a:schemeClr val="accent2">
                    <a:lumMod val="50000"/>
                  </a:schemeClr>
                </a:solidFill>
                <a:latin typeface="Calibri" charset="-52"/>
              </a:rPr>
              <a:t>  </a:t>
            </a:r>
            <a:r>
              <a:rPr lang="ru-RU" sz="2000" b="1" dirty="0">
                <a:solidFill>
                  <a:schemeClr val="accent2">
                    <a:lumMod val="50000"/>
                  </a:schemeClr>
                </a:solidFill>
                <a:latin typeface="Calibri" charset="-52"/>
              </a:rPr>
              <a:t>Поэтому наши персонажи,</a:t>
            </a:r>
          </a:p>
          <a:p>
            <a:pPr algn="ctr">
              <a:defRPr/>
            </a:pPr>
            <a:r>
              <a:rPr lang="ru-RU" sz="2000" b="1" dirty="0">
                <a:solidFill>
                  <a:schemeClr val="accent2">
                    <a:lumMod val="50000"/>
                  </a:schemeClr>
                </a:solidFill>
                <a:latin typeface="Calibri" charset="-52"/>
              </a:rPr>
              <a:t>вначале выполняются одним</a:t>
            </a:r>
          </a:p>
          <a:p>
            <a:pPr algn="ctr">
              <a:defRPr/>
            </a:pPr>
            <a:r>
              <a:rPr lang="ru-RU" sz="2000" b="1" dirty="0">
                <a:solidFill>
                  <a:schemeClr val="accent2">
                    <a:lumMod val="50000"/>
                  </a:schemeClr>
                </a:solidFill>
                <a:latin typeface="Calibri" charset="-52"/>
              </a:rPr>
              <a:t> </a:t>
            </a:r>
            <a:r>
              <a:rPr lang="en-US" sz="2000" b="1" dirty="0">
                <a:solidFill>
                  <a:schemeClr val="accent2">
                    <a:lumMod val="50000"/>
                  </a:schemeClr>
                </a:solidFill>
                <a:latin typeface="Calibri" charset="-52"/>
              </a:rPr>
              <a:t>  </a:t>
            </a:r>
            <a:r>
              <a:rPr lang="ru-RU" sz="2000" b="1" dirty="0">
                <a:solidFill>
                  <a:schemeClr val="accent2">
                    <a:lumMod val="50000"/>
                  </a:schemeClr>
                </a:solidFill>
                <a:latin typeface="Calibri" charset="-52"/>
              </a:rPr>
              <a:t>локальным </a:t>
            </a:r>
            <a:r>
              <a:rPr lang="ru-RU" sz="2000" b="1" dirty="0">
                <a:solidFill>
                  <a:schemeClr val="accent2">
                    <a:lumMod val="50000"/>
                  </a:schemeClr>
                </a:solidFill>
                <a:latin typeface="Calibri" charset="-52"/>
              </a:rPr>
              <a:t>цветом</a:t>
            </a:r>
            <a:r>
              <a:rPr lang="ru-RU" sz="2000" b="1" dirty="0">
                <a:solidFill>
                  <a:schemeClr val="accent2">
                    <a:lumMod val="50000"/>
                  </a:schemeClr>
                </a:solidFill>
                <a:latin typeface="Calibri" charset="-52"/>
              </a:rPr>
              <a:t>,</a:t>
            </a:r>
            <a:endParaRPr lang="en-US" sz="2000" b="1" dirty="0">
              <a:solidFill>
                <a:schemeClr val="accent2">
                  <a:lumMod val="50000"/>
                </a:schemeClr>
              </a:solidFill>
              <a:latin typeface="Calibri" charset="-52"/>
            </a:endParaRPr>
          </a:p>
          <a:p>
            <a:pPr algn="ctr">
              <a:defRPr/>
            </a:pPr>
            <a:r>
              <a:rPr lang="ru-RU" sz="2000" b="1" dirty="0">
                <a:solidFill>
                  <a:schemeClr val="accent2">
                    <a:lumMod val="50000"/>
                  </a:schemeClr>
                </a:solidFill>
                <a:latin typeface="Calibri" charset="-52"/>
              </a:rPr>
              <a:t> </a:t>
            </a:r>
            <a:r>
              <a:rPr lang="ru-RU" sz="2000" b="1" dirty="0">
                <a:solidFill>
                  <a:schemeClr val="accent2">
                    <a:lumMod val="50000"/>
                  </a:schemeClr>
                </a:solidFill>
                <a:latin typeface="Calibri" charset="-52"/>
              </a:rPr>
              <a:t>без деталей.</a:t>
            </a:r>
          </a:p>
          <a:p>
            <a:pPr>
              <a:buFont typeface="Wingdings" pitchFamily="2" charset="2"/>
              <a:buChar char="Ø"/>
              <a:defRPr/>
            </a:pPr>
            <a:endParaRPr lang="ru-RU" sz="2000" b="1" dirty="0">
              <a:solidFill>
                <a:schemeClr val="accent2">
                  <a:lumMod val="50000"/>
                </a:schemeClr>
              </a:solidFill>
              <a:latin typeface="Calibri" charset="-52"/>
            </a:endParaRPr>
          </a:p>
          <a:p>
            <a:pPr>
              <a:buFont typeface="Wingdings" pitchFamily="2" charset="2"/>
              <a:buChar char="Ø"/>
              <a:defRPr/>
            </a:pPr>
            <a:endParaRPr lang="ru-RU" sz="2000" b="1" dirty="0">
              <a:solidFill>
                <a:schemeClr val="accent2">
                  <a:lumMod val="50000"/>
                </a:schemeClr>
              </a:solidFill>
              <a:latin typeface="Calibri" charset="-52"/>
            </a:endParaRPr>
          </a:p>
          <a:p>
            <a:pPr>
              <a:buFont typeface="Wingdings" pitchFamily="2" charset="2"/>
              <a:buChar char="Ø"/>
              <a:defRPr/>
            </a:pPr>
            <a:endParaRPr lang="ru-RU" sz="2000" b="1" dirty="0">
              <a:solidFill>
                <a:schemeClr val="accent2">
                  <a:lumMod val="50000"/>
                </a:schemeClr>
              </a:solidFill>
              <a:latin typeface="Calibri" charset="-52"/>
            </a:endParaRPr>
          </a:p>
          <a:p>
            <a:pPr>
              <a:buFont typeface="Wingdings" pitchFamily="2" charset="2"/>
              <a:buChar char="Ø"/>
              <a:defRPr/>
            </a:pPr>
            <a:endParaRPr lang="ru-RU" sz="2000" b="1" dirty="0">
              <a:solidFill>
                <a:schemeClr val="accent2">
                  <a:lumMod val="50000"/>
                </a:schemeClr>
              </a:solidFill>
              <a:latin typeface="Calibri" charset="-52"/>
            </a:endParaRPr>
          </a:p>
          <a:p>
            <a:pPr>
              <a:buFont typeface="Wingdings" pitchFamily="2" charset="2"/>
              <a:buChar char="Ø"/>
              <a:defRPr/>
            </a:pPr>
            <a:endParaRPr lang="ru-RU" sz="2000" b="1" dirty="0">
              <a:solidFill>
                <a:schemeClr val="accent2">
                  <a:lumMod val="50000"/>
                </a:schemeClr>
              </a:solidFill>
              <a:latin typeface="Calibri" charset="-52"/>
            </a:endParaRPr>
          </a:p>
          <a:p>
            <a:pPr>
              <a:buFont typeface="Wingdings" pitchFamily="2" charset="2"/>
              <a:buChar char="Ø"/>
              <a:defRPr/>
            </a:pPr>
            <a:endParaRPr lang="ru-RU" sz="2000" b="1" dirty="0">
              <a:solidFill>
                <a:schemeClr val="accent2">
                  <a:lumMod val="50000"/>
                </a:schemeClr>
              </a:solidFill>
              <a:latin typeface="Calibri" charset="-52"/>
            </a:endParaRPr>
          </a:p>
          <a:p>
            <a:pPr>
              <a:buFont typeface="Wingdings" pitchFamily="2" charset="2"/>
              <a:buChar char="Ø"/>
              <a:defRPr/>
            </a:pPr>
            <a:endParaRPr lang="ru-RU" sz="2000" b="1" dirty="0">
              <a:solidFill>
                <a:schemeClr val="accent2">
                  <a:lumMod val="50000"/>
                </a:schemeClr>
              </a:solidFill>
              <a:latin typeface="Calibri" charset="-52"/>
            </a:endParaRPr>
          </a:p>
          <a:p>
            <a:pPr>
              <a:defRPr/>
            </a:pPr>
            <a:endParaRPr lang="ru-RU" sz="2000" b="1" dirty="0">
              <a:solidFill>
                <a:schemeClr val="accent2">
                  <a:lumMod val="50000"/>
                </a:schemeClr>
              </a:solidFill>
              <a:latin typeface="Calibri" charset="-52"/>
            </a:endParaRPr>
          </a:p>
          <a:p>
            <a:pPr>
              <a:defRPr/>
            </a:pPr>
            <a:endParaRPr lang="ru-RU" sz="2000" b="1" dirty="0">
              <a:solidFill>
                <a:schemeClr val="accent2">
                  <a:lumMod val="50000"/>
                </a:schemeClr>
              </a:solidFill>
              <a:latin typeface="Calibri" charset="-52"/>
            </a:endParaRPr>
          </a:p>
          <a:p>
            <a:pPr>
              <a:defRPr/>
            </a:pPr>
            <a:endParaRPr lang="ru-RU" sz="2000" b="1" dirty="0">
              <a:solidFill>
                <a:schemeClr val="accent2">
                  <a:lumMod val="50000"/>
                </a:schemeClr>
              </a:solidFill>
              <a:latin typeface="Calibri" charset="-52"/>
            </a:endParaRPr>
          </a:p>
        </p:txBody>
      </p:sp>
      <p:pic>
        <p:nvPicPr>
          <p:cNvPr id="33795" name="Рисунок 5" descr="DSCF4164.jpg"/>
          <p:cNvPicPr>
            <a:picLocks noChangeAspect="1"/>
          </p:cNvPicPr>
          <p:nvPr/>
        </p:nvPicPr>
        <p:blipFill>
          <a:blip r:embed="rId3"/>
          <a:srcRect/>
          <a:stretch>
            <a:fillRect/>
          </a:stretch>
        </p:blipFill>
        <p:spPr bwMode="auto">
          <a:xfrm>
            <a:off x="6732588" y="1292225"/>
            <a:ext cx="2212975" cy="32131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1748" name="Прямоугольник 5"/>
          <p:cNvSpPr>
            <a:spLocks noChangeArrowheads="1"/>
          </p:cNvSpPr>
          <p:nvPr/>
        </p:nvSpPr>
        <p:spPr bwMode="auto">
          <a:xfrm>
            <a:off x="611188" y="0"/>
            <a:ext cx="8001000" cy="1492250"/>
          </a:xfrm>
          <a:prstGeom prst="rect">
            <a:avLst/>
          </a:prstGeom>
          <a:noFill/>
          <a:ln w="9525">
            <a:noFill/>
            <a:miter lim="800000"/>
            <a:headEnd/>
            <a:tailEnd/>
          </a:ln>
        </p:spPr>
        <p:txBody>
          <a:bodyPr>
            <a:spAutoFit/>
          </a:bodyPr>
          <a:lstStyle/>
          <a:p>
            <a:endParaRPr lang="ru-RU" sz="2000" b="1">
              <a:solidFill>
                <a:srgbClr val="523227"/>
              </a:solidFill>
              <a:latin typeface="Calibri" pitchFamily="34" charset="0"/>
            </a:endParaRPr>
          </a:p>
          <a:p>
            <a:pPr algn="ctr">
              <a:buClr>
                <a:srgbClr val="0BD0D9"/>
              </a:buClr>
              <a:buSzPct val="95000"/>
            </a:pPr>
            <a:r>
              <a:rPr lang="ru-RU" sz="2400" b="1">
                <a:solidFill>
                  <a:srgbClr val="800080"/>
                </a:solidFill>
                <a:latin typeface="Calibri" pitchFamily="34" charset="0"/>
                <a:cs typeface="Times New Roman" pitchFamily="18" charset="0"/>
              </a:rPr>
              <a:t>Только не забывайте, что вначале мы попадаем</a:t>
            </a:r>
            <a:endParaRPr lang="en-US" sz="2400" b="1">
              <a:solidFill>
                <a:srgbClr val="800080"/>
              </a:solidFill>
              <a:latin typeface="Calibri" pitchFamily="34" charset="0"/>
              <a:cs typeface="Times New Roman" pitchFamily="18" charset="0"/>
            </a:endParaRPr>
          </a:p>
          <a:p>
            <a:pPr algn="ctr">
              <a:buClr>
                <a:srgbClr val="0BD0D9"/>
              </a:buClr>
              <a:buSzPct val="95000"/>
            </a:pPr>
            <a:r>
              <a:rPr lang="ru-RU" sz="2400" b="1">
                <a:solidFill>
                  <a:srgbClr val="800080"/>
                </a:solidFill>
                <a:latin typeface="Calibri" pitchFamily="34" charset="0"/>
                <a:cs typeface="Times New Roman" pitchFamily="18" charset="0"/>
              </a:rPr>
              <a:t> в царство цветных теней!</a:t>
            </a:r>
            <a:endParaRPr lang="en-US" sz="2400" b="1">
              <a:solidFill>
                <a:srgbClr val="800080"/>
              </a:solidFill>
              <a:latin typeface="Calibri" pitchFamily="34" charset="0"/>
              <a:cs typeface="Times New Roman" pitchFamily="18" charset="0"/>
            </a:endParaRPr>
          </a:p>
          <a:p>
            <a:endParaRPr lang="ru-RU" sz="2400" b="1">
              <a:solidFill>
                <a:srgbClr val="800080"/>
              </a:solidFill>
              <a:latin typeface="Calibri" pitchFamily="34" charset="0"/>
            </a:endParaRPr>
          </a:p>
        </p:txBody>
      </p:sp>
      <p:sp>
        <p:nvSpPr>
          <p:cNvPr id="31749" name="Прямоугольник 5"/>
          <p:cNvSpPr>
            <a:spLocks noChangeArrowheads="1"/>
          </p:cNvSpPr>
          <p:nvPr/>
        </p:nvSpPr>
        <p:spPr bwMode="auto">
          <a:xfrm>
            <a:off x="4211638" y="1628775"/>
            <a:ext cx="4321175" cy="4400550"/>
          </a:xfrm>
          <a:prstGeom prst="rect">
            <a:avLst/>
          </a:prstGeom>
          <a:noFill/>
          <a:ln w="9525">
            <a:noFill/>
            <a:miter lim="800000"/>
            <a:headEnd/>
            <a:tailEnd/>
          </a:ln>
        </p:spPr>
        <p:txBody>
          <a:bodyPr>
            <a:spAutoFit/>
          </a:bodyPr>
          <a:lstStyle/>
          <a:p>
            <a:endParaRPr lang="ru-RU" sz="2000" b="1">
              <a:solidFill>
                <a:srgbClr val="523227"/>
              </a:solidFill>
              <a:latin typeface="Calibri" pitchFamily="34" charset="0"/>
            </a:endParaRPr>
          </a:p>
          <a:p>
            <a:pPr>
              <a:buFont typeface="Wingdings" pitchFamily="2" charset="2"/>
              <a:buChar char="Ø"/>
            </a:pPr>
            <a:endParaRPr lang="ru-RU" sz="2000" b="1">
              <a:solidFill>
                <a:srgbClr val="523227"/>
              </a:solidFill>
              <a:latin typeface="Calibri" pitchFamily="34" charset="0"/>
            </a:endParaRPr>
          </a:p>
          <a:p>
            <a:pPr>
              <a:buFont typeface="Wingdings" pitchFamily="2" charset="2"/>
              <a:buChar char="Ø"/>
            </a:pPr>
            <a:endParaRPr lang="ru-RU" sz="2000" b="1">
              <a:solidFill>
                <a:srgbClr val="523227"/>
              </a:solidFill>
              <a:latin typeface="Calibri" pitchFamily="34" charset="0"/>
            </a:endParaRPr>
          </a:p>
          <a:p>
            <a:pPr>
              <a:buFont typeface="Wingdings" pitchFamily="2" charset="2"/>
              <a:buChar char="Ø"/>
            </a:pPr>
            <a:endParaRPr lang="ru-RU" sz="2000" b="1">
              <a:solidFill>
                <a:srgbClr val="523227"/>
              </a:solidFill>
              <a:latin typeface="Calibri" pitchFamily="34" charset="0"/>
            </a:endParaRPr>
          </a:p>
          <a:p>
            <a:pPr>
              <a:buFont typeface="Wingdings" pitchFamily="2" charset="2"/>
              <a:buChar char="Ø"/>
            </a:pPr>
            <a:endParaRPr lang="ru-RU" sz="2000" b="1">
              <a:solidFill>
                <a:srgbClr val="523227"/>
              </a:solidFill>
              <a:latin typeface="Calibri" pitchFamily="34" charset="0"/>
            </a:endParaRPr>
          </a:p>
          <a:p>
            <a:pPr>
              <a:buFont typeface="Wingdings" pitchFamily="2" charset="2"/>
              <a:buChar char="Ø"/>
            </a:pPr>
            <a:endParaRPr lang="ru-RU" sz="2000" b="1">
              <a:solidFill>
                <a:srgbClr val="523227"/>
              </a:solidFill>
              <a:latin typeface="Calibri" pitchFamily="34" charset="0"/>
            </a:endParaRPr>
          </a:p>
          <a:p>
            <a:pPr>
              <a:buFont typeface="Wingdings" pitchFamily="2" charset="2"/>
              <a:buChar char="Ø"/>
            </a:pPr>
            <a:endParaRPr lang="ru-RU" sz="2000" b="1">
              <a:solidFill>
                <a:srgbClr val="523227"/>
              </a:solidFill>
              <a:latin typeface="Calibri" pitchFamily="34" charset="0"/>
            </a:endParaRPr>
          </a:p>
          <a:p>
            <a:pPr>
              <a:buFont typeface="Wingdings" pitchFamily="2" charset="2"/>
              <a:buChar char="Ø"/>
            </a:pPr>
            <a:endParaRPr lang="ru-RU" sz="2000" b="1">
              <a:solidFill>
                <a:srgbClr val="523227"/>
              </a:solidFill>
              <a:latin typeface="Calibri" pitchFamily="34" charset="0"/>
            </a:endParaRPr>
          </a:p>
          <a:p>
            <a:endParaRPr lang="ru-RU" sz="2000" b="1">
              <a:solidFill>
                <a:srgbClr val="523227"/>
              </a:solidFill>
              <a:latin typeface="Calibri" pitchFamily="34" charset="0"/>
            </a:endParaRPr>
          </a:p>
          <a:p>
            <a:endParaRPr lang="ru-RU" sz="2000" b="1">
              <a:solidFill>
                <a:srgbClr val="523227"/>
              </a:solidFill>
              <a:latin typeface="Calibri" pitchFamily="34" charset="0"/>
            </a:endParaRPr>
          </a:p>
          <a:p>
            <a:endParaRPr lang="ru-RU" sz="2000" b="1">
              <a:solidFill>
                <a:srgbClr val="523227"/>
              </a:solidFill>
              <a:latin typeface="Calibri" pitchFamily="34" charset="0"/>
            </a:endParaRPr>
          </a:p>
          <a:p>
            <a:pPr algn="ctr">
              <a:buFont typeface="Wingdings" pitchFamily="2" charset="2"/>
              <a:buChar char="Ø"/>
            </a:pPr>
            <a:r>
              <a:rPr lang="en-US" sz="2000" b="1">
                <a:solidFill>
                  <a:srgbClr val="523227"/>
                </a:solidFill>
                <a:latin typeface="Calibri" pitchFamily="34" charset="0"/>
              </a:rPr>
              <a:t>  </a:t>
            </a:r>
            <a:r>
              <a:rPr lang="ru-RU" sz="2000" b="1">
                <a:solidFill>
                  <a:srgbClr val="523227"/>
                </a:solidFill>
                <a:latin typeface="Calibri" pitchFamily="34" charset="0"/>
              </a:rPr>
              <a:t>Детали – нос, рот, глаза,</a:t>
            </a:r>
            <a:r>
              <a:rPr lang="en-US" sz="2000" b="1">
                <a:solidFill>
                  <a:srgbClr val="523227"/>
                </a:solidFill>
                <a:latin typeface="Calibri" pitchFamily="34" charset="0"/>
              </a:rPr>
              <a:t> </a:t>
            </a:r>
            <a:r>
              <a:rPr lang="ru-RU" sz="2000" b="1">
                <a:solidFill>
                  <a:srgbClr val="523227"/>
                </a:solidFill>
                <a:latin typeface="Calibri" pitchFamily="34" charset="0"/>
              </a:rPr>
              <a:t>усы, выполняются лишь после того,</a:t>
            </a:r>
            <a:endParaRPr lang="en-US" sz="2000" b="1">
              <a:solidFill>
                <a:srgbClr val="523227"/>
              </a:solidFill>
              <a:latin typeface="Calibri" pitchFamily="34" charset="0"/>
            </a:endParaRPr>
          </a:p>
          <a:p>
            <a:pPr algn="ctr"/>
            <a:r>
              <a:rPr lang="en-US" sz="2000" b="1">
                <a:solidFill>
                  <a:srgbClr val="523227"/>
                </a:solidFill>
                <a:latin typeface="Calibri" pitchFamily="34" charset="0"/>
              </a:rPr>
              <a:t>   </a:t>
            </a:r>
            <a:r>
              <a:rPr lang="ru-RU" sz="2000" b="1">
                <a:solidFill>
                  <a:srgbClr val="523227"/>
                </a:solidFill>
                <a:latin typeface="Calibri" pitchFamily="34" charset="0"/>
              </a:rPr>
              <a:t>как вся работа</a:t>
            </a:r>
            <a:r>
              <a:rPr lang="en-US" sz="2000" b="1">
                <a:solidFill>
                  <a:srgbClr val="523227"/>
                </a:solidFill>
                <a:latin typeface="Calibri" pitchFamily="34" charset="0"/>
              </a:rPr>
              <a:t> </a:t>
            </a:r>
            <a:r>
              <a:rPr lang="ru-RU" sz="2000" b="1">
                <a:solidFill>
                  <a:srgbClr val="523227"/>
                </a:solidFill>
                <a:latin typeface="Calibri" pitchFamily="34" charset="0"/>
              </a:rPr>
              <a:t> будет взята в цвете.</a:t>
            </a:r>
            <a:endParaRPr lang="ru-RU" sz="2000"/>
          </a:p>
        </p:txBody>
      </p:sp>
      <p:pic>
        <p:nvPicPr>
          <p:cNvPr id="31750" name="Picture 5" descr="K:\урок\vlcsnap-2010-11-25-23h18m13s227.png"/>
          <p:cNvPicPr>
            <a:picLocks noChangeAspect="1" noChangeArrowheads="1"/>
          </p:cNvPicPr>
          <p:nvPr/>
        </p:nvPicPr>
        <p:blipFill>
          <a:blip r:embed="rId4" cstate="email"/>
          <a:srcRect/>
          <a:stretch>
            <a:fillRect/>
          </a:stretch>
        </p:blipFill>
        <p:spPr bwMode="auto">
          <a:xfrm>
            <a:off x="611188" y="2492375"/>
            <a:ext cx="2457450" cy="1844675"/>
          </a:xfrm>
          <a:prstGeom prst="rect">
            <a:avLst/>
          </a:prstGeom>
          <a:noFill/>
          <a:ln w="9525">
            <a:noFill/>
            <a:miter lim="800000"/>
            <a:headEnd/>
            <a:tailEnd/>
          </a:ln>
        </p:spPr>
      </p:pic>
      <p:pic>
        <p:nvPicPr>
          <p:cNvPr id="31751" name="Picture 2"/>
          <p:cNvPicPr>
            <a:picLocks noChangeAspect="1" noChangeArrowheads="1"/>
          </p:cNvPicPr>
          <p:nvPr/>
        </p:nvPicPr>
        <p:blipFill>
          <a:blip r:embed="rId5" cstate="email"/>
          <a:srcRect/>
          <a:stretch>
            <a:fillRect/>
          </a:stretch>
        </p:blipFill>
        <p:spPr bwMode="auto">
          <a:xfrm>
            <a:off x="900113" y="4508500"/>
            <a:ext cx="2592387" cy="1947863"/>
          </a:xfrm>
          <a:prstGeom prst="rect">
            <a:avLst/>
          </a:prstGeom>
          <a:noFill/>
          <a:ln w="9525">
            <a:noFill/>
            <a:miter lim="800000"/>
            <a:headEnd/>
            <a:tailEnd/>
          </a:ln>
        </p:spPr>
      </p:pic>
      <p:pic>
        <p:nvPicPr>
          <p:cNvPr id="31752" name="Picture 4" descr="K:\урок\vlcsnap-2010-11-25-23h18m19s39.png"/>
          <p:cNvPicPr>
            <a:picLocks noChangeAspect="1" noChangeArrowheads="1"/>
          </p:cNvPicPr>
          <p:nvPr/>
        </p:nvPicPr>
        <p:blipFill>
          <a:blip r:embed="rId6" cstate="email"/>
          <a:srcRect/>
          <a:stretch>
            <a:fillRect/>
          </a:stretch>
        </p:blipFill>
        <p:spPr bwMode="auto">
          <a:xfrm>
            <a:off x="3779838" y="2565400"/>
            <a:ext cx="2592387" cy="19446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00063" y="285750"/>
            <a:ext cx="7772400" cy="500063"/>
          </a:xfrm>
        </p:spPr>
        <p:txBody>
          <a:bodyPr/>
          <a:lstStyle/>
          <a:p>
            <a:pPr algn="ctr" eaLnBrk="1" hangingPunct="1">
              <a:defRPr/>
            </a:pPr>
            <a:r>
              <a:rPr lang="ru-RU" sz="2400" b="1" dirty="0" smtClean="0">
                <a:solidFill>
                  <a:srgbClr val="993366"/>
                </a:solidFill>
                <a:latin typeface="a_CampusCaps"/>
                <a:cs typeface="Times New Roman" pitchFamily="18" charset="0"/>
              </a:rPr>
              <a:t>Самостоятельная работа</a:t>
            </a:r>
          </a:p>
        </p:txBody>
      </p:sp>
      <p:pic>
        <p:nvPicPr>
          <p:cNvPr id="32771" name="Picture 6"/>
          <p:cNvPicPr>
            <a:picLocks noChangeAspect="1" noChangeArrowheads="1"/>
          </p:cNvPicPr>
          <p:nvPr/>
        </p:nvPicPr>
        <p:blipFill>
          <a:blip r:embed="rId2"/>
          <a:srcRect/>
          <a:stretch>
            <a:fillRect/>
          </a:stretch>
        </p:blipFill>
        <p:spPr bwMode="auto">
          <a:xfrm>
            <a:off x="6659563" y="3213100"/>
            <a:ext cx="2305050" cy="3063875"/>
          </a:xfrm>
          <a:prstGeom prst="rect">
            <a:avLst/>
          </a:prstGeom>
          <a:noFill/>
          <a:ln w="9525">
            <a:noFill/>
            <a:miter lim="800000"/>
            <a:headEnd/>
            <a:tailEnd/>
          </a:ln>
        </p:spPr>
      </p:pic>
      <p:pic>
        <p:nvPicPr>
          <p:cNvPr id="32772" name="Picture 2"/>
          <p:cNvPicPr>
            <a:picLocks noChangeAspect="1" noChangeArrowheads="1"/>
          </p:cNvPicPr>
          <p:nvPr/>
        </p:nvPicPr>
        <p:blipFill>
          <a:blip r:embed="rId3" cstate="email"/>
          <a:srcRect/>
          <a:stretch>
            <a:fillRect/>
          </a:stretch>
        </p:blipFill>
        <p:spPr bwMode="auto">
          <a:xfrm>
            <a:off x="250825" y="981075"/>
            <a:ext cx="3398838" cy="2543175"/>
          </a:xfrm>
          <a:prstGeom prst="rect">
            <a:avLst/>
          </a:prstGeom>
          <a:noFill/>
          <a:ln w="9525">
            <a:noFill/>
            <a:miter lim="800000"/>
            <a:headEnd/>
            <a:tailEnd/>
          </a:ln>
        </p:spPr>
      </p:pic>
      <p:pic>
        <p:nvPicPr>
          <p:cNvPr id="32773" name="Picture 3"/>
          <p:cNvPicPr>
            <a:picLocks noChangeAspect="1" noChangeArrowheads="1"/>
          </p:cNvPicPr>
          <p:nvPr/>
        </p:nvPicPr>
        <p:blipFill>
          <a:blip r:embed="rId4"/>
          <a:srcRect/>
          <a:stretch>
            <a:fillRect/>
          </a:stretch>
        </p:blipFill>
        <p:spPr bwMode="auto">
          <a:xfrm>
            <a:off x="4140200" y="1844675"/>
            <a:ext cx="2336800" cy="3116263"/>
          </a:xfrm>
          <a:prstGeom prst="rect">
            <a:avLst/>
          </a:prstGeom>
          <a:noFill/>
          <a:ln w="9525">
            <a:noFill/>
            <a:miter lim="800000"/>
            <a:headEnd/>
            <a:tailEnd/>
          </a:ln>
        </p:spPr>
      </p:pic>
      <p:pic>
        <p:nvPicPr>
          <p:cNvPr id="32774" name="Picture 14" descr="G:\ФОТОГРАФИИ С УРОКА\0004512 [Converted].wmf"/>
          <p:cNvPicPr>
            <a:picLocks noChangeAspect="1" noChangeArrowheads="1"/>
          </p:cNvPicPr>
          <p:nvPr/>
        </p:nvPicPr>
        <p:blipFill>
          <a:blip r:embed="rId5"/>
          <a:srcRect/>
          <a:stretch>
            <a:fillRect/>
          </a:stretch>
        </p:blipFill>
        <p:spPr bwMode="auto">
          <a:xfrm>
            <a:off x="7235825" y="404813"/>
            <a:ext cx="1055688" cy="2447925"/>
          </a:xfrm>
          <a:prstGeom prst="rect">
            <a:avLst/>
          </a:prstGeom>
          <a:noFill/>
          <a:ln w="9525">
            <a:noFill/>
            <a:miter lim="800000"/>
            <a:headEnd/>
            <a:tailEnd/>
          </a:ln>
        </p:spPr>
      </p:pic>
      <p:pic>
        <p:nvPicPr>
          <p:cNvPr id="32775" name="Picture 4"/>
          <p:cNvPicPr>
            <a:picLocks noChangeAspect="1" noChangeArrowheads="1"/>
          </p:cNvPicPr>
          <p:nvPr/>
        </p:nvPicPr>
        <p:blipFill>
          <a:blip r:embed="rId6"/>
          <a:srcRect/>
          <a:stretch>
            <a:fillRect/>
          </a:stretch>
        </p:blipFill>
        <p:spPr bwMode="auto">
          <a:xfrm>
            <a:off x="3059113" y="4149725"/>
            <a:ext cx="1636712" cy="1898650"/>
          </a:xfrm>
          <a:prstGeom prst="rect">
            <a:avLst/>
          </a:prstGeom>
          <a:noFill/>
          <a:ln w="9525">
            <a:noFill/>
            <a:miter lim="800000"/>
            <a:headEnd/>
            <a:tailEnd/>
          </a:ln>
        </p:spPr>
      </p:pic>
      <p:pic>
        <p:nvPicPr>
          <p:cNvPr id="32776" name="Picture 7"/>
          <p:cNvPicPr>
            <a:picLocks noChangeAspect="1" noChangeArrowheads="1"/>
          </p:cNvPicPr>
          <p:nvPr/>
        </p:nvPicPr>
        <p:blipFill>
          <a:blip r:embed="rId7"/>
          <a:srcRect/>
          <a:stretch>
            <a:fillRect/>
          </a:stretch>
        </p:blipFill>
        <p:spPr bwMode="auto">
          <a:xfrm>
            <a:off x="539750" y="3860800"/>
            <a:ext cx="2066925" cy="275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27584" y="116632"/>
            <a:ext cx="3600400" cy="1066800"/>
          </a:xfrm>
        </p:spPr>
        <p:txBody>
          <a:bodyPr>
            <a:normAutofit fontScale="90000"/>
          </a:bodyPr>
          <a:lstStyle/>
          <a:p>
            <a:pPr eaLnBrk="1" hangingPunct="1">
              <a:defRPr/>
            </a:pPr>
            <a:r>
              <a:rPr lang="ru-RU" sz="2400" b="1" dirty="0" smtClean="0">
                <a:solidFill>
                  <a:srgbClr val="993366"/>
                </a:solidFill>
                <a:latin typeface="a_CampusCaps"/>
                <a:cs typeface="Times New Roman" pitchFamily="18" charset="0"/>
              </a:rPr>
              <a:t>этапы выполнения работы</a:t>
            </a:r>
          </a:p>
        </p:txBody>
      </p:sp>
      <p:sp>
        <p:nvSpPr>
          <p:cNvPr id="33795" name="Text Box 4"/>
          <p:cNvSpPr txBox="1">
            <a:spLocks noChangeArrowheads="1"/>
          </p:cNvSpPr>
          <p:nvPr/>
        </p:nvSpPr>
        <p:spPr bwMode="auto">
          <a:xfrm>
            <a:off x="179388" y="3213100"/>
            <a:ext cx="4464050" cy="641350"/>
          </a:xfrm>
          <a:prstGeom prst="rect">
            <a:avLst/>
          </a:prstGeom>
          <a:noFill/>
          <a:ln w="9525">
            <a:noFill/>
            <a:miter lim="800000"/>
            <a:headEnd/>
            <a:tailEnd/>
          </a:ln>
        </p:spPr>
        <p:txBody>
          <a:bodyPr>
            <a:spAutoFit/>
          </a:bodyPr>
          <a:lstStyle/>
          <a:p>
            <a:pPr>
              <a:spcBef>
                <a:spcPct val="50000"/>
              </a:spcBef>
            </a:pPr>
            <a:endParaRPr lang="ru-RU"/>
          </a:p>
        </p:txBody>
      </p:sp>
      <p:sp>
        <p:nvSpPr>
          <p:cNvPr id="3379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3797"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sp>
        <p:nvSpPr>
          <p:cNvPr id="337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3799" name="Rectangle 10"/>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pic>
        <p:nvPicPr>
          <p:cNvPr id="33800" name="Picture 7" descr="K:\урок\vlcsnap-2010-11-25-23h29m57s94.png"/>
          <p:cNvPicPr>
            <a:picLocks noChangeAspect="1" noChangeArrowheads="1"/>
          </p:cNvPicPr>
          <p:nvPr/>
        </p:nvPicPr>
        <p:blipFill>
          <a:blip r:embed="rId2" cstate="email"/>
          <a:srcRect/>
          <a:stretch>
            <a:fillRect/>
          </a:stretch>
        </p:blipFill>
        <p:spPr bwMode="auto">
          <a:xfrm>
            <a:off x="5292725" y="549275"/>
            <a:ext cx="2951163" cy="2714625"/>
          </a:xfrm>
          <a:prstGeom prst="rect">
            <a:avLst/>
          </a:prstGeom>
          <a:noFill/>
          <a:ln w="9525">
            <a:noFill/>
            <a:miter lim="800000"/>
            <a:headEnd/>
            <a:tailEnd/>
          </a:ln>
        </p:spPr>
      </p:pic>
      <p:pic>
        <p:nvPicPr>
          <p:cNvPr id="33801" name="Picture 2" descr="K:\урок\vlcsnap-2010-11-25-23h22m00s199.png"/>
          <p:cNvPicPr>
            <a:picLocks noChangeAspect="1" noChangeArrowheads="1"/>
          </p:cNvPicPr>
          <p:nvPr/>
        </p:nvPicPr>
        <p:blipFill>
          <a:blip r:embed="rId3"/>
          <a:srcRect/>
          <a:stretch>
            <a:fillRect/>
          </a:stretch>
        </p:blipFill>
        <p:spPr bwMode="auto">
          <a:xfrm>
            <a:off x="539750" y="3933825"/>
            <a:ext cx="2303463" cy="2447925"/>
          </a:xfrm>
          <a:prstGeom prst="rect">
            <a:avLst/>
          </a:prstGeom>
          <a:noFill/>
          <a:ln w="9525">
            <a:noFill/>
            <a:miter lim="800000"/>
            <a:headEnd/>
            <a:tailEnd/>
          </a:ln>
        </p:spPr>
      </p:pic>
      <p:pic>
        <p:nvPicPr>
          <p:cNvPr id="33802" name="Picture 3" descr="K:\урок\vlcsnap-2010-11-25-23h19m47s148.png"/>
          <p:cNvPicPr>
            <a:picLocks noChangeAspect="1" noChangeArrowheads="1"/>
          </p:cNvPicPr>
          <p:nvPr/>
        </p:nvPicPr>
        <p:blipFill>
          <a:blip r:embed="rId4"/>
          <a:srcRect/>
          <a:stretch>
            <a:fillRect/>
          </a:stretch>
        </p:blipFill>
        <p:spPr bwMode="auto">
          <a:xfrm>
            <a:off x="6011863" y="3789363"/>
            <a:ext cx="2736850" cy="2630487"/>
          </a:xfrm>
          <a:prstGeom prst="rect">
            <a:avLst/>
          </a:prstGeom>
          <a:noFill/>
          <a:ln w="9525">
            <a:noFill/>
            <a:miter lim="800000"/>
            <a:headEnd/>
            <a:tailEnd/>
          </a:ln>
        </p:spPr>
      </p:pic>
      <p:pic>
        <p:nvPicPr>
          <p:cNvPr id="33803" name="Picture 4" descr="K:\урок\vlcsnap-2010-11-25-23h19m42s86.png"/>
          <p:cNvPicPr>
            <a:picLocks noChangeAspect="1" noChangeArrowheads="1"/>
          </p:cNvPicPr>
          <p:nvPr/>
        </p:nvPicPr>
        <p:blipFill>
          <a:blip r:embed="rId5"/>
          <a:srcRect/>
          <a:stretch>
            <a:fillRect/>
          </a:stretch>
        </p:blipFill>
        <p:spPr bwMode="auto">
          <a:xfrm>
            <a:off x="1331913" y="1412875"/>
            <a:ext cx="2936875" cy="2203450"/>
          </a:xfrm>
          <a:prstGeom prst="rect">
            <a:avLst/>
          </a:prstGeom>
          <a:noFill/>
          <a:ln w="9525">
            <a:noFill/>
            <a:miter lim="800000"/>
            <a:headEnd/>
            <a:tailEnd/>
          </a:ln>
        </p:spPr>
      </p:pic>
      <p:pic>
        <p:nvPicPr>
          <p:cNvPr id="33804" name="Picture 5" descr="K:\урок\vlcsnap-2010-11-25-23h19m31s244.png"/>
          <p:cNvPicPr>
            <a:picLocks noChangeAspect="1" noChangeArrowheads="1"/>
          </p:cNvPicPr>
          <p:nvPr/>
        </p:nvPicPr>
        <p:blipFill>
          <a:blip r:embed="rId6"/>
          <a:srcRect/>
          <a:stretch>
            <a:fillRect/>
          </a:stretch>
        </p:blipFill>
        <p:spPr bwMode="auto">
          <a:xfrm>
            <a:off x="3132138" y="4221163"/>
            <a:ext cx="2649537" cy="198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00063" y="285750"/>
            <a:ext cx="7772400" cy="500063"/>
          </a:xfrm>
        </p:spPr>
        <p:txBody>
          <a:bodyPr/>
          <a:lstStyle/>
          <a:p>
            <a:pPr algn="ctr" eaLnBrk="1" hangingPunct="1">
              <a:defRPr/>
            </a:pPr>
            <a:r>
              <a:rPr lang="ru-RU" sz="2400" b="1" dirty="0" smtClean="0">
                <a:solidFill>
                  <a:srgbClr val="993366"/>
                </a:solidFill>
                <a:latin typeface="a_CampusCaps"/>
                <a:cs typeface="Times New Roman" pitchFamily="18" charset="0"/>
              </a:rPr>
              <a:t>Виртуальная выставка учащихся</a:t>
            </a:r>
          </a:p>
        </p:txBody>
      </p:sp>
      <p:pic>
        <p:nvPicPr>
          <p:cNvPr id="34819" name="Picture 14" descr="G:\ФОТОГРАФИИ С УРОКА\0004512 [Converted].wmf"/>
          <p:cNvPicPr>
            <a:picLocks noChangeAspect="1" noChangeArrowheads="1"/>
          </p:cNvPicPr>
          <p:nvPr/>
        </p:nvPicPr>
        <p:blipFill>
          <a:blip r:embed="rId2"/>
          <a:srcRect/>
          <a:stretch>
            <a:fillRect/>
          </a:stretch>
        </p:blipFill>
        <p:spPr bwMode="auto">
          <a:xfrm>
            <a:off x="7235825" y="404813"/>
            <a:ext cx="1055688" cy="2447925"/>
          </a:xfrm>
          <a:prstGeom prst="rect">
            <a:avLst/>
          </a:prstGeom>
          <a:noFill/>
          <a:ln w="9525">
            <a:noFill/>
            <a:miter lim="800000"/>
            <a:headEnd/>
            <a:tailEnd/>
          </a:ln>
        </p:spPr>
      </p:pic>
      <p:pic>
        <p:nvPicPr>
          <p:cNvPr id="34820" name="Рисунок 1" descr="DSCF4282.jpg"/>
          <p:cNvPicPr>
            <a:picLocks noChangeAspect="1" noChangeArrowheads="1"/>
          </p:cNvPicPr>
          <p:nvPr/>
        </p:nvPicPr>
        <p:blipFill>
          <a:blip r:embed="rId3" cstate="email"/>
          <a:srcRect/>
          <a:stretch>
            <a:fillRect/>
          </a:stretch>
        </p:blipFill>
        <p:spPr bwMode="auto">
          <a:xfrm>
            <a:off x="395288" y="1268413"/>
            <a:ext cx="1958975" cy="2693987"/>
          </a:xfrm>
          <a:prstGeom prst="rect">
            <a:avLst/>
          </a:prstGeom>
          <a:noFill/>
          <a:ln w="19050">
            <a:solidFill>
              <a:srgbClr val="272727"/>
            </a:solidFill>
            <a:miter lim="800000"/>
            <a:headEnd/>
            <a:tailEnd/>
          </a:ln>
        </p:spPr>
      </p:pic>
      <p:pic>
        <p:nvPicPr>
          <p:cNvPr id="34821" name="Рисунок 2" descr="001.JPG"/>
          <p:cNvPicPr>
            <a:picLocks noChangeAspect="1" noChangeArrowheads="1"/>
          </p:cNvPicPr>
          <p:nvPr/>
        </p:nvPicPr>
        <p:blipFill>
          <a:blip r:embed="rId4" cstate="email"/>
          <a:srcRect/>
          <a:stretch>
            <a:fillRect/>
          </a:stretch>
        </p:blipFill>
        <p:spPr bwMode="auto">
          <a:xfrm>
            <a:off x="2771775" y="1268413"/>
            <a:ext cx="1952625" cy="2693987"/>
          </a:xfrm>
          <a:prstGeom prst="rect">
            <a:avLst/>
          </a:prstGeom>
          <a:noFill/>
          <a:ln w="19050">
            <a:solidFill>
              <a:srgbClr val="272727"/>
            </a:solidFill>
            <a:miter lim="800000"/>
            <a:headEnd/>
            <a:tailEnd/>
          </a:ln>
        </p:spPr>
      </p:pic>
      <p:pic>
        <p:nvPicPr>
          <p:cNvPr id="34822" name="Рисунок 3" descr="003.JPG"/>
          <p:cNvPicPr>
            <a:picLocks noChangeAspect="1" noChangeArrowheads="1"/>
          </p:cNvPicPr>
          <p:nvPr/>
        </p:nvPicPr>
        <p:blipFill>
          <a:blip r:embed="rId5" cstate="email"/>
          <a:srcRect/>
          <a:stretch>
            <a:fillRect/>
          </a:stretch>
        </p:blipFill>
        <p:spPr bwMode="auto">
          <a:xfrm>
            <a:off x="5148263" y="1268413"/>
            <a:ext cx="1914525" cy="2693987"/>
          </a:xfrm>
          <a:prstGeom prst="rect">
            <a:avLst/>
          </a:prstGeom>
          <a:noFill/>
          <a:ln w="19050">
            <a:solidFill>
              <a:srgbClr val="272727"/>
            </a:solidFill>
            <a:miter lim="800000"/>
            <a:headEnd/>
            <a:tailEnd/>
          </a:ln>
        </p:spPr>
      </p:pic>
      <p:pic>
        <p:nvPicPr>
          <p:cNvPr id="34823" name="Рисунок 3" descr="002.JPG"/>
          <p:cNvPicPr>
            <a:picLocks noChangeAspect="1" noChangeArrowheads="1"/>
          </p:cNvPicPr>
          <p:nvPr/>
        </p:nvPicPr>
        <p:blipFill>
          <a:blip r:embed="rId6" cstate="email"/>
          <a:srcRect/>
          <a:stretch>
            <a:fillRect/>
          </a:stretch>
        </p:blipFill>
        <p:spPr bwMode="auto">
          <a:xfrm>
            <a:off x="1116013" y="4221163"/>
            <a:ext cx="3019425" cy="2198687"/>
          </a:xfrm>
          <a:prstGeom prst="rect">
            <a:avLst/>
          </a:prstGeom>
          <a:solidFill>
            <a:srgbClr val="000000"/>
          </a:solidFill>
          <a:ln w="25400">
            <a:solidFill>
              <a:srgbClr val="000000"/>
            </a:solidFill>
            <a:miter lim="800000"/>
            <a:headEnd/>
            <a:tailEnd/>
          </a:ln>
        </p:spPr>
      </p:pic>
      <p:pic>
        <p:nvPicPr>
          <p:cNvPr id="34824" name="Рисунок 4" descr="005.JPG"/>
          <p:cNvPicPr>
            <a:picLocks noChangeAspect="1" noChangeArrowheads="1"/>
          </p:cNvPicPr>
          <p:nvPr/>
        </p:nvPicPr>
        <p:blipFill>
          <a:blip r:embed="rId7"/>
          <a:srcRect/>
          <a:stretch>
            <a:fillRect/>
          </a:stretch>
        </p:blipFill>
        <p:spPr bwMode="auto">
          <a:xfrm>
            <a:off x="5292725" y="4221163"/>
            <a:ext cx="3059113" cy="2197100"/>
          </a:xfrm>
          <a:prstGeom prst="rect">
            <a:avLst/>
          </a:prstGeom>
          <a:noFill/>
          <a:ln w="25400">
            <a:solidFill>
              <a:srgbClr val="0000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79712" y="188640"/>
            <a:ext cx="6624736" cy="1066800"/>
          </a:xfrm>
        </p:spPr>
        <p:txBody>
          <a:bodyPr/>
          <a:lstStyle/>
          <a:p>
            <a:pPr eaLnBrk="1" hangingPunct="1">
              <a:defRPr/>
            </a:pPr>
            <a:r>
              <a:rPr lang="ru-RU" sz="2400" b="1" dirty="0" smtClean="0">
                <a:solidFill>
                  <a:srgbClr val="993366"/>
                </a:solidFill>
                <a:latin typeface="a_CampusCaps"/>
                <a:cs typeface="Times New Roman" pitchFamily="18" charset="0"/>
              </a:rPr>
              <a:t>Эстетическая оценка работы</a:t>
            </a:r>
          </a:p>
        </p:txBody>
      </p:sp>
      <p:sp>
        <p:nvSpPr>
          <p:cNvPr id="35843" name="Text Box 4"/>
          <p:cNvSpPr txBox="1">
            <a:spLocks noChangeArrowheads="1"/>
          </p:cNvSpPr>
          <p:nvPr/>
        </p:nvSpPr>
        <p:spPr bwMode="auto">
          <a:xfrm>
            <a:off x="179388" y="3213100"/>
            <a:ext cx="4464050" cy="641350"/>
          </a:xfrm>
          <a:prstGeom prst="rect">
            <a:avLst/>
          </a:prstGeom>
          <a:noFill/>
          <a:ln w="9525">
            <a:noFill/>
            <a:miter lim="800000"/>
            <a:headEnd/>
            <a:tailEnd/>
          </a:ln>
        </p:spPr>
        <p:txBody>
          <a:bodyPr>
            <a:spAutoFit/>
          </a:bodyPr>
          <a:lstStyle/>
          <a:p>
            <a:pPr>
              <a:spcBef>
                <a:spcPct val="50000"/>
              </a:spcBef>
            </a:pPr>
            <a:endParaRPr lang="ru-RU"/>
          </a:p>
        </p:txBody>
      </p:sp>
      <p:sp>
        <p:nvSpPr>
          <p:cNvPr id="3584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5845"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sp>
        <p:nvSpPr>
          <p:cNvPr id="3584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5847" name="Rectangle 10"/>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sp>
        <p:nvSpPr>
          <p:cNvPr id="24584" name="Прямоугольник 5"/>
          <p:cNvSpPr>
            <a:spLocks noChangeArrowheads="1"/>
          </p:cNvSpPr>
          <p:nvPr/>
        </p:nvSpPr>
        <p:spPr bwMode="auto">
          <a:xfrm>
            <a:off x="3276600" y="2708275"/>
            <a:ext cx="6335713" cy="3292475"/>
          </a:xfrm>
          <a:prstGeom prst="rect">
            <a:avLst/>
          </a:prstGeom>
          <a:noFill/>
          <a:ln w="9525">
            <a:noFill/>
            <a:miter lim="800000"/>
            <a:headEnd/>
            <a:tailEnd/>
          </a:ln>
        </p:spPr>
        <p:txBody>
          <a:bodyPr>
            <a:spAutoFit/>
          </a:bodyPr>
          <a:lstStyle/>
          <a:p>
            <a:pPr>
              <a:defRPr/>
            </a:pPr>
            <a:endParaRPr lang="ru-RU" sz="2000" b="1" dirty="0">
              <a:solidFill>
                <a:schemeClr val="accent2">
                  <a:lumMod val="50000"/>
                </a:schemeClr>
              </a:solidFill>
              <a:latin typeface="Calibri" charset="-52"/>
            </a:endParaRPr>
          </a:p>
          <a:p>
            <a:pPr>
              <a:defRPr/>
            </a:pPr>
            <a:endParaRPr lang="ru-RU" sz="2000" b="1" dirty="0">
              <a:solidFill>
                <a:schemeClr val="accent2">
                  <a:lumMod val="50000"/>
                </a:schemeClr>
              </a:solidFill>
              <a:latin typeface="Calibri" charset="-52"/>
            </a:endParaRPr>
          </a:p>
          <a:p>
            <a:pPr>
              <a:defRPr/>
            </a:pPr>
            <a:endParaRPr lang="ru-RU" sz="2400" b="1" dirty="0">
              <a:solidFill>
                <a:schemeClr val="accent2">
                  <a:lumMod val="50000"/>
                </a:schemeClr>
              </a:solidFill>
              <a:latin typeface="Calibri" charset="-52"/>
            </a:endParaRPr>
          </a:p>
          <a:p>
            <a:pPr>
              <a:buFont typeface="Arial" pitchFamily="34" charset="0"/>
              <a:buChar char="•"/>
              <a:defRPr/>
            </a:pPr>
            <a:r>
              <a:rPr lang="ru-RU" sz="2400" b="1" dirty="0">
                <a:solidFill>
                  <a:schemeClr val="accent2">
                    <a:lumMod val="50000"/>
                  </a:schemeClr>
                </a:solidFill>
                <a:latin typeface="Calibri" charset="-52"/>
              </a:rPr>
              <a:t> </a:t>
            </a:r>
            <a:r>
              <a:rPr lang="ru-RU" sz="2400" dirty="0"/>
              <a:t>Я увидел что…</a:t>
            </a:r>
          </a:p>
          <a:p>
            <a:pPr>
              <a:buFont typeface="Arial" pitchFamily="34" charset="0"/>
              <a:buChar char="•"/>
              <a:defRPr/>
            </a:pPr>
            <a:r>
              <a:rPr lang="en-US" sz="2400" dirty="0"/>
              <a:t> </a:t>
            </a:r>
            <a:r>
              <a:rPr lang="ru-RU" sz="2400" dirty="0"/>
              <a:t>Мне </a:t>
            </a:r>
            <a:r>
              <a:rPr lang="ru-RU" sz="2400" dirty="0"/>
              <a:t>понравились работы за то, что…</a:t>
            </a:r>
          </a:p>
          <a:p>
            <a:pPr>
              <a:buFont typeface="Arial" pitchFamily="34" charset="0"/>
              <a:buChar char="•"/>
              <a:defRPr/>
            </a:pPr>
            <a:r>
              <a:rPr lang="en-US" sz="2400" dirty="0"/>
              <a:t> </a:t>
            </a:r>
            <a:r>
              <a:rPr lang="ru-RU" sz="2400" dirty="0"/>
              <a:t>Зверята </a:t>
            </a:r>
            <a:r>
              <a:rPr lang="ru-RU" sz="2400" dirty="0"/>
              <a:t>получились….</a:t>
            </a:r>
          </a:p>
          <a:p>
            <a:pPr>
              <a:buFont typeface="Arial" pitchFamily="34" charset="0"/>
              <a:buChar char="•"/>
              <a:defRPr/>
            </a:pPr>
            <a:r>
              <a:rPr lang="en-US" sz="2400" dirty="0"/>
              <a:t> </a:t>
            </a:r>
            <a:r>
              <a:rPr lang="ru-RU" sz="2400" dirty="0"/>
              <a:t>Юные </a:t>
            </a:r>
            <a:r>
              <a:rPr lang="ru-RU" sz="2400" dirty="0"/>
              <a:t>художники в </a:t>
            </a:r>
            <a:r>
              <a:rPr lang="ru-RU" sz="2400" dirty="0"/>
              <a:t>выполнение</a:t>
            </a:r>
            <a:endParaRPr lang="en-US" sz="2400" dirty="0"/>
          </a:p>
          <a:p>
            <a:pPr>
              <a:defRPr/>
            </a:pPr>
            <a:r>
              <a:rPr lang="en-US" sz="2400" dirty="0"/>
              <a:t> </a:t>
            </a:r>
            <a:r>
              <a:rPr lang="ru-RU" sz="2400" dirty="0"/>
              <a:t> </a:t>
            </a:r>
            <a:r>
              <a:rPr lang="ru-RU" sz="2400" dirty="0"/>
              <a:t>фигуры </a:t>
            </a:r>
            <a:r>
              <a:rPr lang="en-US" sz="2400" dirty="0"/>
              <a:t>  </a:t>
            </a:r>
            <a:r>
              <a:rPr lang="ru-RU" sz="2400" dirty="0"/>
              <a:t>животного </a:t>
            </a:r>
            <a:r>
              <a:rPr lang="ru-RU" sz="2400" dirty="0"/>
              <a:t>использовали…</a:t>
            </a:r>
          </a:p>
          <a:p>
            <a:pPr>
              <a:defRPr/>
            </a:pPr>
            <a:endParaRPr lang="ru-RU" sz="2400" b="1" dirty="0">
              <a:solidFill>
                <a:schemeClr val="accent2">
                  <a:lumMod val="50000"/>
                </a:schemeClr>
              </a:solidFill>
              <a:latin typeface="Calibri" charset="-52"/>
            </a:endParaRPr>
          </a:p>
        </p:txBody>
      </p:sp>
      <p:sp>
        <p:nvSpPr>
          <p:cNvPr id="10" name="TextBox 9"/>
          <p:cNvSpPr txBox="1"/>
          <p:nvPr/>
        </p:nvSpPr>
        <p:spPr>
          <a:xfrm>
            <a:off x="900113" y="2565400"/>
            <a:ext cx="6624637" cy="830263"/>
          </a:xfrm>
          <a:prstGeom prst="rect">
            <a:avLst/>
          </a:prstGeom>
          <a:noFill/>
        </p:spPr>
        <p:txBody>
          <a:bodyPr>
            <a:spAutoFit/>
          </a:bodyPr>
          <a:lstStyle/>
          <a:p>
            <a:pPr>
              <a:defRPr/>
            </a:pPr>
            <a:r>
              <a:rPr lang="ru-RU" sz="2400" b="1" dirty="0">
                <a:solidFill>
                  <a:schemeClr val="accent2">
                    <a:lumMod val="50000"/>
                  </a:schemeClr>
                </a:solidFill>
                <a:latin typeface="Calibri" charset="-52"/>
              </a:rPr>
              <a:t>Рассмотрите представленные композиции и, по своему выбору, закончите любую фразу</a:t>
            </a:r>
          </a:p>
        </p:txBody>
      </p:sp>
      <p:sp>
        <p:nvSpPr>
          <p:cNvPr id="11" name="Rectangle 2"/>
          <p:cNvSpPr txBox="1">
            <a:spLocks noChangeArrowheads="1"/>
          </p:cNvSpPr>
          <p:nvPr/>
        </p:nvSpPr>
        <p:spPr>
          <a:xfrm>
            <a:off x="755576" y="1700808"/>
            <a:ext cx="1584176" cy="792088"/>
          </a:xfrm>
          <a:prstGeom prst="rect">
            <a:avLst/>
          </a:prstGeom>
        </p:spPr>
        <p:txBody>
          <a:bodyPr anchor="ctr"/>
          <a:lstStyle/>
          <a:p>
            <a:pPr>
              <a:defRPr/>
            </a:pPr>
            <a:r>
              <a:rPr lang="ru-RU" sz="28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ИГРА: </a:t>
            </a:r>
          </a:p>
        </p:txBody>
      </p:sp>
      <p:sp>
        <p:nvSpPr>
          <p:cNvPr id="13" name="Прямоугольник 12"/>
          <p:cNvSpPr/>
          <p:nvPr/>
        </p:nvSpPr>
        <p:spPr>
          <a:xfrm>
            <a:off x="1331640" y="1196752"/>
            <a:ext cx="7416824" cy="1446550"/>
          </a:xfrm>
          <a:prstGeom prst="rect">
            <a:avLst/>
          </a:prstGeom>
        </p:spPr>
        <p:txBody>
          <a:bodyPr>
            <a:spAutoFit/>
          </a:bodyPr>
          <a:lstStyle/>
          <a:p>
            <a:pPr>
              <a:defRPr/>
            </a:pPr>
            <a:r>
              <a:rPr lang="ru-RU" sz="20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Учимся быть художниками и зрителями</a:t>
            </a:r>
          </a:p>
          <a:p>
            <a:pPr>
              <a:defRPr/>
            </a:pPr>
            <a:endParaRPr lang="ru-RU" sz="2400" b="1" cap="all" dirty="0">
              <a:solidFill>
                <a:srgbClr val="993366"/>
              </a:solidFill>
              <a:effectLst>
                <a:reflection blurRad="12700" stA="48000" endA="300" endPos="55000" dir="5400000" sy="-90000" algn="bl" rotWithShape="0"/>
              </a:effectLst>
              <a:latin typeface="a_CampusCaps"/>
              <a:ea typeface="+mj-ea"/>
              <a:cs typeface="Times New Roman" pitchFamily="18" charset="0"/>
            </a:endParaRPr>
          </a:p>
          <a:p>
            <a:pPr algn="ctr">
              <a:defRPr/>
            </a:pPr>
            <a:r>
              <a:rPr lang="ru-RU" sz="20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Команда зрителей</a:t>
            </a:r>
          </a:p>
          <a:p>
            <a:pPr>
              <a:defRPr/>
            </a:pPr>
            <a:endParaRPr lang="ru-RU" sz="2400" b="1" cap="all" dirty="0">
              <a:solidFill>
                <a:srgbClr val="993366"/>
              </a:solidFill>
              <a:effectLst>
                <a:reflection blurRad="12700" stA="48000" endA="300" endPos="55000" dir="5400000" sy="-90000" algn="bl" rotWithShape="0"/>
              </a:effectLst>
              <a:latin typeface="a_CampusCaps"/>
              <a:ea typeface="+mj-ea"/>
              <a:cs typeface="Times New Roman" pitchFamily="18" charset="0"/>
            </a:endParaRPr>
          </a:p>
        </p:txBody>
      </p:sp>
      <p:pic>
        <p:nvPicPr>
          <p:cNvPr id="35852" name="Picture 2" descr="K:\урок\vlcsnap-2010-11-25-23h15m19s16.png"/>
          <p:cNvPicPr>
            <a:picLocks noChangeAspect="1" noChangeArrowheads="1"/>
          </p:cNvPicPr>
          <p:nvPr/>
        </p:nvPicPr>
        <p:blipFill>
          <a:blip r:embed="rId2"/>
          <a:srcRect/>
          <a:stretch>
            <a:fillRect/>
          </a:stretch>
        </p:blipFill>
        <p:spPr bwMode="auto">
          <a:xfrm>
            <a:off x="323850" y="3933825"/>
            <a:ext cx="2889250" cy="216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79388" y="3213100"/>
            <a:ext cx="4464050" cy="641350"/>
          </a:xfrm>
          <a:prstGeom prst="rect">
            <a:avLst/>
          </a:prstGeom>
          <a:noFill/>
          <a:ln w="9525">
            <a:noFill/>
            <a:miter lim="800000"/>
            <a:headEnd/>
            <a:tailEnd/>
          </a:ln>
        </p:spPr>
        <p:txBody>
          <a:bodyPr>
            <a:spAutoFit/>
          </a:bodyPr>
          <a:lstStyle/>
          <a:p>
            <a:pPr>
              <a:spcBef>
                <a:spcPct val="50000"/>
              </a:spcBef>
            </a:pPr>
            <a:endParaRPr lang="ru-RU"/>
          </a:p>
        </p:txBody>
      </p:sp>
      <p:sp>
        <p:nvSpPr>
          <p:cNvPr id="368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6868"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sp>
        <p:nvSpPr>
          <p:cNvPr id="3686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6870" name="Rectangle 10"/>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sp>
        <p:nvSpPr>
          <p:cNvPr id="36871" name="TextBox 9"/>
          <p:cNvSpPr txBox="1">
            <a:spLocks noChangeArrowheads="1"/>
          </p:cNvSpPr>
          <p:nvPr/>
        </p:nvSpPr>
        <p:spPr bwMode="auto">
          <a:xfrm>
            <a:off x="2555875" y="1412875"/>
            <a:ext cx="5040313" cy="461963"/>
          </a:xfrm>
          <a:prstGeom prst="rect">
            <a:avLst/>
          </a:prstGeom>
          <a:noFill/>
          <a:ln w="9525">
            <a:noFill/>
            <a:miter lim="800000"/>
            <a:headEnd/>
            <a:tailEnd/>
          </a:ln>
        </p:spPr>
        <p:txBody>
          <a:bodyPr>
            <a:spAutoFit/>
          </a:bodyPr>
          <a:lstStyle/>
          <a:p>
            <a:r>
              <a:rPr lang="ru-RU" sz="2400" b="1"/>
              <a:t>Закончите начало предложения</a:t>
            </a:r>
            <a:endParaRPr lang="ru-RU" sz="2400"/>
          </a:p>
        </p:txBody>
      </p:sp>
      <p:sp>
        <p:nvSpPr>
          <p:cNvPr id="11" name="Rectangle 2"/>
          <p:cNvSpPr txBox="1">
            <a:spLocks noChangeArrowheads="1"/>
          </p:cNvSpPr>
          <p:nvPr/>
        </p:nvSpPr>
        <p:spPr>
          <a:xfrm>
            <a:off x="1043608" y="260648"/>
            <a:ext cx="1440160" cy="792088"/>
          </a:xfrm>
          <a:prstGeom prst="rect">
            <a:avLst/>
          </a:prstGeom>
        </p:spPr>
        <p:txBody>
          <a:bodyPr anchor="ctr">
            <a:normAutofit/>
          </a:bodyPr>
          <a:lstStyle/>
          <a:p>
            <a:pPr>
              <a:defRPr/>
            </a:pPr>
            <a:r>
              <a:rPr lang="ru-RU" sz="32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ИГРА</a:t>
            </a:r>
            <a:endParaRPr lang="ru-RU" sz="3200" b="1" cap="all" dirty="0">
              <a:solidFill>
                <a:srgbClr val="993366"/>
              </a:solidFill>
              <a:effectLst>
                <a:reflection blurRad="12700" stA="48000" endA="300" endPos="55000" dir="5400000" sy="-90000" algn="bl" rotWithShape="0"/>
              </a:effectLst>
              <a:latin typeface="a_CampusCaps"/>
              <a:ea typeface="+mj-ea"/>
              <a:cs typeface="Times New Roman" pitchFamily="18" charset="0"/>
            </a:endParaRPr>
          </a:p>
        </p:txBody>
      </p:sp>
      <p:sp>
        <p:nvSpPr>
          <p:cNvPr id="36873" name="Прямоугольник 5"/>
          <p:cNvSpPr>
            <a:spLocks noChangeArrowheads="1"/>
          </p:cNvSpPr>
          <p:nvPr/>
        </p:nvSpPr>
        <p:spPr bwMode="auto">
          <a:xfrm>
            <a:off x="5364163" y="1341438"/>
            <a:ext cx="3529012" cy="4954587"/>
          </a:xfrm>
          <a:prstGeom prst="rect">
            <a:avLst/>
          </a:prstGeom>
          <a:noFill/>
          <a:ln w="9525">
            <a:noFill/>
            <a:miter lim="800000"/>
            <a:headEnd/>
            <a:tailEnd/>
          </a:ln>
        </p:spPr>
        <p:txBody>
          <a:bodyPr>
            <a:spAutoFit/>
          </a:bodyPr>
          <a:lstStyle/>
          <a:p>
            <a:endParaRPr lang="ru-RU" sz="2000" b="1">
              <a:solidFill>
                <a:srgbClr val="523227"/>
              </a:solidFill>
              <a:latin typeface="Wingdings 2" pitchFamily="18" charset="2"/>
            </a:endParaRPr>
          </a:p>
          <a:p>
            <a:endParaRPr lang="ru-RU" sz="2000" b="1">
              <a:solidFill>
                <a:srgbClr val="523227"/>
              </a:solidFill>
              <a:latin typeface="Wingdings 2" pitchFamily="18" charset="2"/>
            </a:endParaRPr>
          </a:p>
          <a:p>
            <a:endParaRPr lang="ru-RU" sz="2400" b="1">
              <a:solidFill>
                <a:srgbClr val="523227"/>
              </a:solidFill>
              <a:latin typeface="Wingdings 2" pitchFamily="18" charset="2"/>
            </a:endParaRPr>
          </a:p>
          <a:p>
            <a:pPr>
              <a:buFont typeface="Arial" pitchFamily="34" charset="0"/>
              <a:buChar char="•"/>
            </a:pPr>
            <a:r>
              <a:rPr lang="ru-RU" sz="2400"/>
              <a:t>Сегодня я узнал…</a:t>
            </a:r>
          </a:p>
          <a:p>
            <a:pPr>
              <a:buFont typeface="Arial" pitchFamily="34" charset="0"/>
              <a:buChar char="•"/>
            </a:pPr>
            <a:r>
              <a:rPr lang="ru-RU" sz="2400"/>
              <a:t>Было интересно…</a:t>
            </a:r>
          </a:p>
          <a:p>
            <a:pPr>
              <a:buFont typeface="Arial" pitchFamily="34" charset="0"/>
              <a:buChar char="•"/>
            </a:pPr>
            <a:r>
              <a:rPr lang="ru-RU" sz="2400"/>
              <a:t>Было трудно…</a:t>
            </a:r>
          </a:p>
          <a:p>
            <a:pPr>
              <a:buFont typeface="Arial" pitchFamily="34" charset="0"/>
              <a:buChar char="•"/>
            </a:pPr>
            <a:r>
              <a:rPr lang="ru-RU" sz="2400"/>
              <a:t>Я выполнял задание…</a:t>
            </a:r>
          </a:p>
          <a:p>
            <a:pPr>
              <a:buFont typeface="Arial" pitchFamily="34" charset="0"/>
              <a:buChar char="•"/>
            </a:pPr>
            <a:r>
              <a:rPr lang="ru-RU" sz="2400"/>
              <a:t>Я понял, что…</a:t>
            </a:r>
          </a:p>
          <a:p>
            <a:pPr>
              <a:buFont typeface="Arial" pitchFamily="34" charset="0"/>
              <a:buChar char="•"/>
            </a:pPr>
            <a:r>
              <a:rPr lang="ru-RU" sz="2400"/>
              <a:t>Теперь я могу…</a:t>
            </a:r>
          </a:p>
          <a:p>
            <a:pPr>
              <a:buFont typeface="Arial" pitchFamily="34" charset="0"/>
              <a:buChar char="•"/>
            </a:pPr>
            <a:r>
              <a:rPr lang="ru-RU" sz="2400"/>
              <a:t>Я научился…</a:t>
            </a:r>
          </a:p>
          <a:p>
            <a:pPr>
              <a:buFont typeface="Arial" pitchFamily="34" charset="0"/>
              <a:buChar char="•"/>
            </a:pPr>
            <a:r>
              <a:rPr lang="ru-RU" sz="2400"/>
              <a:t>Я смог…</a:t>
            </a:r>
          </a:p>
          <a:p>
            <a:pPr>
              <a:buFont typeface="Arial" pitchFamily="34" charset="0"/>
              <a:buChar char="•"/>
            </a:pPr>
            <a:r>
              <a:rPr lang="ru-RU" sz="2400"/>
              <a:t>Я попробую…</a:t>
            </a:r>
          </a:p>
          <a:p>
            <a:endParaRPr lang="ru-RU" sz="2400" b="1">
              <a:solidFill>
                <a:srgbClr val="523227"/>
              </a:solidFill>
              <a:latin typeface="Wingdings 2" pitchFamily="18" charset="2"/>
            </a:endParaRPr>
          </a:p>
        </p:txBody>
      </p:sp>
      <p:pic>
        <p:nvPicPr>
          <p:cNvPr id="36874" name="Picture 2" descr="K:\урок\vlcsnap-2010-11-25-23h23m31s79.png"/>
          <p:cNvPicPr>
            <a:picLocks noChangeAspect="1" noChangeArrowheads="1"/>
          </p:cNvPicPr>
          <p:nvPr/>
        </p:nvPicPr>
        <p:blipFill>
          <a:blip r:embed="rId2"/>
          <a:srcRect/>
          <a:stretch>
            <a:fillRect/>
          </a:stretch>
        </p:blipFill>
        <p:spPr bwMode="auto">
          <a:xfrm>
            <a:off x="684213" y="2349500"/>
            <a:ext cx="3863975" cy="3390900"/>
          </a:xfrm>
          <a:prstGeom prst="rect">
            <a:avLst/>
          </a:prstGeom>
          <a:noFill/>
          <a:ln w="9525">
            <a:noFill/>
            <a:miter lim="800000"/>
            <a:headEnd/>
            <a:tailEnd/>
          </a:ln>
        </p:spPr>
      </p:pic>
      <p:sp>
        <p:nvSpPr>
          <p:cNvPr id="12" name="Прямоугольник 11"/>
          <p:cNvSpPr/>
          <p:nvPr/>
        </p:nvSpPr>
        <p:spPr>
          <a:xfrm>
            <a:off x="3131840" y="188640"/>
            <a:ext cx="5544616" cy="1200329"/>
          </a:xfrm>
          <a:prstGeom prst="rect">
            <a:avLst/>
          </a:prstGeom>
        </p:spPr>
        <p:txBody>
          <a:bodyPr>
            <a:spAutoFit/>
          </a:bodyPr>
          <a:lstStyle/>
          <a:p>
            <a:pPr>
              <a:defRPr/>
            </a:pPr>
            <a:endParaRPr lang="ru-RU" sz="2400" b="1" cap="all" dirty="0">
              <a:solidFill>
                <a:srgbClr val="993366"/>
              </a:solidFill>
              <a:effectLst>
                <a:reflection blurRad="12700" stA="48000" endA="300" endPos="55000" dir="5400000" sy="-90000" algn="bl" rotWithShape="0"/>
              </a:effectLst>
              <a:latin typeface="a_CampusCaps"/>
              <a:ea typeface="+mj-ea"/>
              <a:cs typeface="Times New Roman" pitchFamily="18" charset="0"/>
            </a:endParaRPr>
          </a:p>
          <a:p>
            <a:pPr algn="ctr">
              <a:defRPr/>
            </a:pPr>
            <a:r>
              <a:rPr lang="ru-RU" sz="24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Команда художников</a:t>
            </a:r>
          </a:p>
          <a:p>
            <a:pPr>
              <a:defRPr/>
            </a:pPr>
            <a:endParaRPr lang="ru-RU" sz="2400" b="1" cap="all" dirty="0">
              <a:solidFill>
                <a:srgbClr val="993366"/>
              </a:solidFill>
              <a:effectLst>
                <a:reflection blurRad="12700" stA="48000" endA="300" endPos="55000" dir="5400000" sy="-90000" algn="bl" rotWithShape="0"/>
              </a:effectLst>
              <a:latin typeface="a_CampusCaps"/>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85750" y="285750"/>
            <a:ext cx="7772400" cy="1066800"/>
          </a:xfrm>
        </p:spPr>
        <p:txBody>
          <a:bodyPr/>
          <a:lstStyle/>
          <a:p>
            <a:pPr algn="ctr" eaLnBrk="1" hangingPunct="1">
              <a:defRPr/>
            </a:pPr>
            <a:r>
              <a:rPr lang="ru-RU" sz="3200" b="1" dirty="0" smtClean="0">
                <a:solidFill>
                  <a:srgbClr val="993366"/>
                </a:solidFill>
                <a:latin typeface="a_CampusCaps"/>
                <a:cs typeface="Times New Roman" pitchFamily="18" charset="0"/>
              </a:rPr>
              <a:t>Домашнее задание</a:t>
            </a:r>
          </a:p>
        </p:txBody>
      </p:sp>
      <p:sp>
        <p:nvSpPr>
          <p:cNvPr id="37891" name="Text Box 4"/>
          <p:cNvSpPr txBox="1">
            <a:spLocks noChangeArrowheads="1"/>
          </p:cNvSpPr>
          <p:nvPr/>
        </p:nvSpPr>
        <p:spPr bwMode="auto">
          <a:xfrm>
            <a:off x="179388" y="3213100"/>
            <a:ext cx="4464050" cy="641350"/>
          </a:xfrm>
          <a:prstGeom prst="rect">
            <a:avLst/>
          </a:prstGeom>
          <a:noFill/>
          <a:ln w="9525">
            <a:noFill/>
            <a:miter lim="800000"/>
            <a:headEnd/>
            <a:tailEnd/>
          </a:ln>
        </p:spPr>
        <p:txBody>
          <a:bodyPr>
            <a:spAutoFit/>
          </a:bodyPr>
          <a:lstStyle/>
          <a:p>
            <a:pPr>
              <a:spcBef>
                <a:spcPct val="50000"/>
              </a:spcBef>
            </a:pPr>
            <a:endParaRPr lang="ru-RU"/>
          </a:p>
        </p:txBody>
      </p:sp>
      <p:sp>
        <p:nvSpPr>
          <p:cNvPr id="3789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7893"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sp>
        <p:nvSpPr>
          <p:cNvPr id="3789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7895" name="Rectangle 10"/>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sp>
        <p:nvSpPr>
          <p:cNvPr id="25609" name="Прямоугольник 5"/>
          <p:cNvSpPr>
            <a:spLocks noChangeArrowheads="1"/>
          </p:cNvSpPr>
          <p:nvPr/>
        </p:nvSpPr>
        <p:spPr bwMode="auto">
          <a:xfrm>
            <a:off x="571500" y="1785938"/>
            <a:ext cx="8215313" cy="2616200"/>
          </a:xfrm>
          <a:prstGeom prst="rect">
            <a:avLst/>
          </a:prstGeom>
          <a:noFill/>
          <a:ln w="9525">
            <a:noFill/>
            <a:miter lim="800000"/>
            <a:headEnd/>
            <a:tailEnd/>
          </a:ln>
        </p:spPr>
        <p:txBody>
          <a:bodyPr>
            <a:spAutoFit/>
          </a:bodyPr>
          <a:lstStyle/>
          <a:p>
            <a:pPr marL="271463" indent="-271463" hangingPunct="0">
              <a:buFont typeface="Wingdings" pitchFamily="2" charset="2"/>
              <a:buChar char="Ø"/>
              <a:defRPr/>
            </a:pPr>
            <a:r>
              <a:rPr lang="ru-RU" sz="2400" b="1" dirty="0">
                <a:solidFill>
                  <a:schemeClr val="accent2">
                    <a:lumMod val="50000"/>
                  </a:schemeClr>
                </a:solidFill>
                <a:latin typeface="Calibri" charset="-52"/>
              </a:rPr>
              <a:t>Дома поискать в открытках, репродукциях изображения различных животных. </a:t>
            </a:r>
          </a:p>
          <a:p>
            <a:pPr hangingPunct="0">
              <a:buFont typeface="Wingdings" pitchFamily="2" charset="2"/>
              <a:buChar char="Ø"/>
              <a:defRPr/>
            </a:pPr>
            <a:r>
              <a:rPr lang="ru-RU" sz="2400" b="1" dirty="0">
                <a:solidFill>
                  <a:schemeClr val="accent2">
                    <a:lumMod val="50000"/>
                  </a:schemeClr>
                </a:solidFill>
                <a:latin typeface="Calibri" charset="-52"/>
              </a:rPr>
              <a:t> Присмотреться </a:t>
            </a:r>
            <a:r>
              <a:rPr lang="ru-RU" sz="2400" b="1" dirty="0">
                <a:solidFill>
                  <a:schemeClr val="accent2">
                    <a:lumMod val="50000"/>
                  </a:schemeClr>
                </a:solidFill>
                <a:latin typeface="Calibri" charset="-52"/>
              </a:rPr>
              <a:t>к животным, их состояниям. </a:t>
            </a:r>
          </a:p>
          <a:p>
            <a:pPr marL="271463" indent="-271463" hangingPunct="0">
              <a:buFont typeface="Wingdings" pitchFamily="2" charset="2"/>
              <a:buChar char="Ø"/>
              <a:defRPr/>
            </a:pPr>
            <a:r>
              <a:rPr lang="ru-RU" sz="2400" b="1" dirty="0">
                <a:solidFill>
                  <a:schemeClr val="accent2">
                    <a:lumMod val="50000"/>
                  </a:schemeClr>
                </a:solidFill>
                <a:latin typeface="Calibri" charset="-52"/>
              </a:rPr>
              <a:t>Попробовать нарисовать их, используя схему изображения животных. </a:t>
            </a:r>
          </a:p>
          <a:p>
            <a:pPr hangingPunct="0">
              <a:defRPr/>
            </a:pPr>
            <a:r>
              <a:rPr lang="ru-RU" sz="2400" b="1" dirty="0"/>
              <a:t> </a:t>
            </a:r>
            <a:endParaRPr lang="ru-RU" sz="2400" dirty="0"/>
          </a:p>
          <a:p>
            <a:pPr>
              <a:defRPr/>
            </a:pPr>
            <a:endParaRPr lang="ru-RU" sz="2000" dirty="0"/>
          </a:p>
        </p:txBody>
      </p:sp>
      <p:pic>
        <p:nvPicPr>
          <p:cNvPr id="37897" name="Picture 10" descr="K:\урок\vlcsnap-2010-11-25-23h18m13s227.png"/>
          <p:cNvPicPr>
            <a:picLocks noChangeAspect="1" noChangeArrowheads="1"/>
          </p:cNvPicPr>
          <p:nvPr/>
        </p:nvPicPr>
        <p:blipFill>
          <a:blip r:embed="rId2" cstate="email"/>
          <a:srcRect/>
          <a:stretch>
            <a:fillRect/>
          </a:stretch>
        </p:blipFill>
        <p:spPr bwMode="auto">
          <a:xfrm>
            <a:off x="4427538" y="3662363"/>
            <a:ext cx="3802062" cy="285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Ref idx="1003">
        <a:schemeClr val="bg1"/>
      </p:bgRef>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23528" y="116632"/>
            <a:ext cx="8643938" cy="1066800"/>
          </a:xfrm>
        </p:spPr>
        <p:txBody>
          <a:bodyPr/>
          <a:lstStyle/>
          <a:p>
            <a:pPr algn="ctr" eaLnBrk="1" hangingPunct="1">
              <a:defRPr/>
            </a:pPr>
            <a:r>
              <a:rPr lang="ru-RU" sz="2400" b="1" dirty="0" smtClean="0">
                <a:solidFill>
                  <a:srgbClr val="993366"/>
                </a:solidFill>
                <a:latin typeface="a_CampusCaps"/>
                <a:cs typeface="Times New Roman" pitchFamily="18" charset="0"/>
              </a:rPr>
              <a:t>Нарисуй своего четвероногого друга.</a:t>
            </a:r>
            <a:br>
              <a:rPr lang="ru-RU" sz="2400" b="1" dirty="0" smtClean="0">
                <a:solidFill>
                  <a:srgbClr val="993366"/>
                </a:solidFill>
                <a:latin typeface="a_CampusCaps"/>
                <a:cs typeface="Times New Roman" pitchFamily="18" charset="0"/>
              </a:rPr>
            </a:br>
            <a:r>
              <a:rPr lang="ru-RU" sz="2400" b="1" dirty="0" smtClean="0">
                <a:solidFill>
                  <a:srgbClr val="993366"/>
                </a:solidFill>
                <a:latin typeface="a_CampusCaps"/>
                <a:cs typeface="Times New Roman" pitchFamily="18" charset="0"/>
              </a:rPr>
              <a:t>Схема изображения животного</a:t>
            </a:r>
          </a:p>
        </p:txBody>
      </p:sp>
      <p:sp>
        <p:nvSpPr>
          <p:cNvPr id="38915" name="Text Box 4"/>
          <p:cNvSpPr txBox="1">
            <a:spLocks noChangeArrowheads="1"/>
          </p:cNvSpPr>
          <p:nvPr/>
        </p:nvSpPr>
        <p:spPr bwMode="auto">
          <a:xfrm>
            <a:off x="179388" y="3213100"/>
            <a:ext cx="4464050" cy="641350"/>
          </a:xfrm>
          <a:prstGeom prst="rect">
            <a:avLst/>
          </a:prstGeom>
          <a:noFill/>
          <a:ln w="9525">
            <a:noFill/>
            <a:miter lim="800000"/>
            <a:headEnd/>
            <a:tailEnd/>
          </a:ln>
        </p:spPr>
        <p:txBody>
          <a:bodyPr>
            <a:spAutoFit/>
          </a:bodyPr>
          <a:lstStyle/>
          <a:p>
            <a:pPr>
              <a:spcBef>
                <a:spcPct val="50000"/>
              </a:spcBef>
            </a:pPr>
            <a:endParaRPr lang="ru-RU"/>
          </a:p>
        </p:txBody>
      </p:sp>
      <p:sp>
        <p:nvSpPr>
          <p:cNvPr id="3891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8917"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sp>
        <p:nvSpPr>
          <p:cNvPr id="3891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8919" name="Rectangle 10"/>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ru-RU"/>
          </a:p>
        </p:txBody>
      </p:sp>
      <p:sp>
        <p:nvSpPr>
          <p:cNvPr id="38920" name="TextBox 20"/>
          <p:cNvSpPr txBox="1">
            <a:spLocks noChangeArrowheads="1"/>
          </p:cNvSpPr>
          <p:nvPr/>
        </p:nvSpPr>
        <p:spPr bwMode="auto">
          <a:xfrm>
            <a:off x="714375" y="5786438"/>
            <a:ext cx="285750" cy="307975"/>
          </a:xfrm>
          <a:prstGeom prst="rect">
            <a:avLst/>
          </a:prstGeom>
          <a:noFill/>
          <a:ln w="9525">
            <a:noFill/>
            <a:miter lim="800000"/>
            <a:headEnd/>
            <a:tailEnd/>
          </a:ln>
        </p:spPr>
        <p:txBody>
          <a:bodyPr>
            <a:spAutoFit/>
          </a:bodyPr>
          <a:lstStyle/>
          <a:p>
            <a:endParaRPr lang="ru-RU" sz="1400"/>
          </a:p>
        </p:txBody>
      </p:sp>
      <p:pic>
        <p:nvPicPr>
          <p:cNvPr id="36873" name="Рисунок 15" descr="001.jpg"/>
          <p:cNvPicPr>
            <a:picLocks noChangeAspect="1"/>
          </p:cNvPicPr>
          <p:nvPr/>
        </p:nvPicPr>
        <p:blipFill>
          <a:blip r:embed="rId3"/>
          <a:srcRect/>
          <a:stretch>
            <a:fillRect/>
          </a:stretch>
        </p:blipFill>
        <p:spPr bwMode="auto">
          <a:xfrm>
            <a:off x="250825" y="1341438"/>
            <a:ext cx="1533525" cy="22320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74" name="Рисунок 16" descr="002.jpg"/>
          <p:cNvPicPr>
            <a:picLocks noChangeAspect="1"/>
          </p:cNvPicPr>
          <p:nvPr/>
        </p:nvPicPr>
        <p:blipFill>
          <a:blip r:embed="rId4"/>
          <a:srcRect/>
          <a:stretch>
            <a:fillRect/>
          </a:stretch>
        </p:blipFill>
        <p:spPr bwMode="auto">
          <a:xfrm>
            <a:off x="2017713" y="1341438"/>
            <a:ext cx="1562100" cy="22320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75" name="Рисунок 17" descr="003.jpg"/>
          <p:cNvPicPr>
            <a:picLocks noChangeAspect="1"/>
          </p:cNvPicPr>
          <p:nvPr/>
        </p:nvPicPr>
        <p:blipFill>
          <a:blip r:embed="rId5"/>
          <a:srcRect/>
          <a:stretch>
            <a:fillRect/>
          </a:stretch>
        </p:blipFill>
        <p:spPr bwMode="auto">
          <a:xfrm>
            <a:off x="3811588" y="1341438"/>
            <a:ext cx="1552575" cy="22320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76" name="Рисунок 18" descr="004.jpg"/>
          <p:cNvPicPr>
            <a:picLocks noChangeAspect="1"/>
          </p:cNvPicPr>
          <p:nvPr/>
        </p:nvPicPr>
        <p:blipFill>
          <a:blip r:embed="rId6"/>
          <a:srcRect/>
          <a:stretch>
            <a:fillRect/>
          </a:stretch>
        </p:blipFill>
        <p:spPr bwMode="auto">
          <a:xfrm>
            <a:off x="5651500" y="1341438"/>
            <a:ext cx="1555750" cy="224631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77" name="Рисунок 19" descr="005.jpg"/>
          <p:cNvPicPr>
            <a:picLocks noChangeAspect="1"/>
          </p:cNvPicPr>
          <p:nvPr/>
        </p:nvPicPr>
        <p:blipFill>
          <a:blip r:embed="rId7"/>
          <a:srcRect/>
          <a:stretch>
            <a:fillRect/>
          </a:stretch>
        </p:blipFill>
        <p:spPr bwMode="auto">
          <a:xfrm>
            <a:off x="7380288" y="1341438"/>
            <a:ext cx="1595437" cy="224313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78" name="Рисунок 20" descr="006.jpg"/>
          <p:cNvPicPr>
            <a:picLocks noChangeAspect="1"/>
          </p:cNvPicPr>
          <p:nvPr/>
        </p:nvPicPr>
        <p:blipFill>
          <a:blip r:embed="rId8"/>
          <a:srcRect/>
          <a:stretch>
            <a:fillRect/>
          </a:stretch>
        </p:blipFill>
        <p:spPr bwMode="auto">
          <a:xfrm>
            <a:off x="250825" y="3894138"/>
            <a:ext cx="1657350" cy="23749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79" name="Рисунок 21" descr="007.jpg"/>
          <p:cNvPicPr>
            <a:picLocks noChangeAspect="1"/>
          </p:cNvPicPr>
          <p:nvPr/>
        </p:nvPicPr>
        <p:blipFill>
          <a:blip r:embed="rId9" cstate="email"/>
          <a:srcRect/>
          <a:stretch>
            <a:fillRect/>
          </a:stretch>
        </p:blipFill>
        <p:spPr bwMode="auto">
          <a:xfrm>
            <a:off x="2009775" y="3933825"/>
            <a:ext cx="1609725" cy="230346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80" name="Рисунок 22" descr="008.jpg"/>
          <p:cNvPicPr>
            <a:picLocks noChangeAspect="1"/>
          </p:cNvPicPr>
          <p:nvPr/>
        </p:nvPicPr>
        <p:blipFill>
          <a:blip r:embed="rId10" cstate="email"/>
          <a:srcRect/>
          <a:stretch>
            <a:fillRect/>
          </a:stretch>
        </p:blipFill>
        <p:spPr bwMode="auto">
          <a:xfrm>
            <a:off x="5508625" y="3933825"/>
            <a:ext cx="1597025" cy="22860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81" name="Рисунок 23" descr="010.jpg"/>
          <p:cNvPicPr>
            <a:picLocks noChangeAspect="1"/>
          </p:cNvPicPr>
          <p:nvPr/>
        </p:nvPicPr>
        <p:blipFill>
          <a:blip r:embed="rId11"/>
          <a:srcRect/>
          <a:stretch>
            <a:fillRect/>
          </a:stretch>
        </p:blipFill>
        <p:spPr bwMode="auto">
          <a:xfrm>
            <a:off x="3740150" y="3933825"/>
            <a:ext cx="1630363" cy="230346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82" name="Рисунок 24" descr="011.jpg"/>
          <p:cNvPicPr>
            <a:picLocks noChangeAspect="1"/>
          </p:cNvPicPr>
          <p:nvPr/>
        </p:nvPicPr>
        <p:blipFill>
          <a:blip r:embed="rId12" cstate="email"/>
          <a:srcRect/>
          <a:stretch>
            <a:fillRect/>
          </a:stretch>
        </p:blipFill>
        <p:spPr bwMode="auto">
          <a:xfrm>
            <a:off x="7308850" y="3933825"/>
            <a:ext cx="1609725" cy="22860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1560" y="404664"/>
            <a:ext cx="2471738" cy="762000"/>
          </a:xfrm>
          <a:extLst/>
        </p:spPr>
        <p:txBody>
          <a:bodyPr/>
          <a:lstStyle/>
          <a:p>
            <a:pPr eaLnBrk="1" hangingPunct="1">
              <a:defRPr/>
            </a:pPr>
            <a:r>
              <a:rPr lang="ru-RU" b="1" dirty="0" smtClean="0">
                <a:solidFill>
                  <a:srgbClr val="993366"/>
                </a:solidFill>
                <a:latin typeface="a_CampusCaps"/>
                <a:cs typeface="Times New Roman" pitchFamily="18" charset="0"/>
              </a:rPr>
              <a:t>Вывод:</a:t>
            </a:r>
          </a:p>
        </p:txBody>
      </p:sp>
      <p:sp>
        <p:nvSpPr>
          <p:cNvPr id="25604" name="Rectangle 4"/>
          <p:cNvSpPr>
            <a:spLocks noGrp="1" noChangeArrowheads="1"/>
          </p:cNvSpPr>
          <p:nvPr>
            <p:ph type="subTitle" idx="4294967295"/>
          </p:nvPr>
        </p:nvSpPr>
        <p:spPr>
          <a:xfrm>
            <a:off x="539552" y="1340768"/>
            <a:ext cx="8077200" cy="5786437"/>
          </a:xfrm>
          <a:extLst>
            <a:ext uri="{909E8E84-426E-40DD-AFC4-6F175D3DCCD1}"/>
            <a:ext uri="{91240B29-F687-4F45-9708-019B960494DF}"/>
          </a:extLst>
        </p:spPr>
        <p:txBody>
          <a:bodyPr>
            <a:noAutofit/>
          </a:bodyPr>
          <a:lstStyle/>
          <a:p>
            <a:pPr eaLnBrk="1" hangingPunct="1">
              <a:buFont typeface="Wingdings 2" pitchFamily="18" charset="2"/>
              <a:buChar char=""/>
              <a:defRPr/>
            </a:pPr>
            <a:r>
              <a:rPr lang="ru-RU" sz="2000" b="1" cap="all" dirty="0" smtClean="0">
                <a:solidFill>
                  <a:srgbClr val="993366"/>
                </a:solidFill>
                <a:effectLst>
                  <a:reflection blurRad="12700" stA="48000" endA="300" endPos="55000" dir="5400000" sy="-90000" algn="bl" rotWithShape="0"/>
                </a:effectLst>
                <a:latin typeface="a_CampusCaps"/>
                <a:ea typeface="+mj-ea"/>
                <a:cs typeface="Times New Roman" pitchFamily="18" charset="0"/>
              </a:rPr>
              <a:t>В методической разработке урока</a:t>
            </a:r>
            <a:endParaRPr lang="en-US" sz="2000" b="1" cap="all" dirty="0" smtClean="0">
              <a:solidFill>
                <a:srgbClr val="993366"/>
              </a:solidFill>
              <a:effectLst>
                <a:reflection blurRad="12700" stA="48000" endA="300" endPos="55000" dir="5400000" sy="-90000" algn="bl" rotWithShape="0"/>
              </a:effectLst>
              <a:latin typeface="a_CampusCaps"/>
              <a:ea typeface="+mj-ea"/>
              <a:cs typeface="Times New Roman" pitchFamily="18" charset="0"/>
            </a:endParaRPr>
          </a:p>
          <a:p>
            <a:pPr eaLnBrk="1" hangingPunct="1">
              <a:buFont typeface="Franklin Gothic Book" pitchFamily="34" charset="0"/>
              <a:buNone/>
              <a:defRPr/>
            </a:pPr>
            <a:r>
              <a:rPr lang="en-US" sz="2000" b="1" cap="all" dirty="0" smtClean="0">
                <a:solidFill>
                  <a:srgbClr val="993366"/>
                </a:solidFill>
                <a:effectLst>
                  <a:reflection blurRad="12700" stA="48000" endA="300" endPos="55000" dir="5400000" sy="-90000" algn="bl" rotWithShape="0"/>
                </a:effectLst>
                <a:latin typeface="a_CampusCaps"/>
                <a:ea typeface="+mj-ea"/>
                <a:cs typeface="Times New Roman" pitchFamily="18" charset="0"/>
              </a:rPr>
              <a:t>     </a:t>
            </a:r>
            <a:r>
              <a:rPr lang="ru-RU" sz="2000" b="1" cap="all" dirty="0" smtClean="0">
                <a:solidFill>
                  <a:srgbClr val="993366"/>
                </a:solidFill>
                <a:effectLst>
                  <a:reflection blurRad="12700" stA="48000" endA="300" endPos="55000" dir="5400000" sy="-90000" algn="bl" rotWithShape="0"/>
                </a:effectLst>
                <a:latin typeface="a_CampusCaps"/>
                <a:ea typeface="+mj-ea"/>
                <a:cs typeface="Times New Roman" pitchFamily="18" charset="0"/>
              </a:rPr>
              <a:t>по теме «Мой четвероногий друг»</a:t>
            </a:r>
          </a:p>
          <a:p>
            <a:pPr eaLnBrk="1" hangingPunct="1">
              <a:buFont typeface="Constantia" pitchFamily="18" charset="0"/>
              <a:buNone/>
              <a:defRPr/>
            </a:pPr>
            <a:r>
              <a:rPr lang="ru-RU" sz="1800" b="1" dirty="0" smtClean="0">
                <a:solidFill>
                  <a:schemeClr val="accent2">
                    <a:lumMod val="50000"/>
                  </a:schemeClr>
                </a:solidFill>
                <a:latin typeface="+mn-lt"/>
              </a:rPr>
              <a:t>      </a:t>
            </a:r>
            <a:r>
              <a:rPr lang="ru-RU" sz="2000" b="1" dirty="0">
                <a:solidFill>
                  <a:schemeClr val="accent2">
                    <a:lumMod val="50000"/>
                  </a:schemeClr>
                </a:solidFill>
                <a:latin typeface="Calibri" charset="-52"/>
              </a:rPr>
              <a:t>дается сумма элементарных сведений о построении животных в положении сидя и об анималистическом жанре изобразительного искусства.</a:t>
            </a:r>
          </a:p>
          <a:p>
            <a:pPr eaLnBrk="1" hangingPunct="1">
              <a:buFont typeface="Wingdings 2" pitchFamily="18" charset="2"/>
              <a:buChar char=""/>
              <a:defRPr/>
            </a:pPr>
            <a:r>
              <a:rPr lang="ru-RU" sz="2000" b="1" cap="all" dirty="0" smtClean="0">
                <a:solidFill>
                  <a:srgbClr val="993366"/>
                </a:solidFill>
                <a:effectLst>
                  <a:reflection blurRad="12700" stA="48000" endA="300" endPos="55000" dir="5400000" sy="-90000" algn="bl" rotWithShape="0"/>
                </a:effectLst>
                <a:latin typeface="a_CampusCaps"/>
                <a:ea typeface="+mj-ea"/>
                <a:cs typeface="Times New Roman" pitchFamily="18" charset="0"/>
              </a:rPr>
              <a:t>Основу письма составляет методическая </a:t>
            </a:r>
            <a:r>
              <a:rPr lang="en-US" sz="2000" b="1" cap="all" dirty="0" smtClean="0">
                <a:solidFill>
                  <a:srgbClr val="993366"/>
                </a:solidFill>
                <a:effectLst>
                  <a:reflection blurRad="12700" stA="48000" endA="300" endPos="55000" dir="5400000" sy="-90000" algn="bl" rotWithShape="0"/>
                </a:effectLst>
                <a:latin typeface="a_CampusCaps"/>
                <a:ea typeface="+mj-ea"/>
                <a:cs typeface="Times New Roman" pitchFamily="18" charset="0"/>
              </a:rPr>
              <a:t>   </a:t>
            </a:r>
            <a:r>
              <a:rPr lang="ru-RU" sz="2000" b="1" cap="all" dirty="0" smtClean="0">
                <a:solidFill>
                  <a:srgbClr val="993366"/>
                </a:solidFill>
                <a:effectLst>
                  <a:reflection blurRad="12700" stA="48000" endA="300" endPos="55000" dir="5400000" sy="-90000" algn="bl" rotWithShape="0"/>
                </a:effectLst>
                <a:latin typeface="a_CampusCaps"/>
                <a:ea typeface="+mj-ea"/>
                <a:cs typeface="Times New Roman" pitchFamily="18" charset="0"/>
              </a:rPr>
              <a:t>разработка учебного материала</a:t>
            </a:r>
          </a:p>
          <a:p>
            <a:pPr eaLnBrk="1" hangingPunct="1">
              <a:buFont typeface="Wingdings 2" pitchFamily="18" charset="2"/>
              <a:buNone/>
              <a:defRPr/>
            </a:pPr>
            <a:r>
              <a:rPr lang="ru-RU" sz="1800" b="1" dirty="0" smtClean="0">
                <a:solidFill>
                  <a:schemeClr val="accent2">
                    <a:lumMod val="50000"/>
                  </a:schemeClr>
                </a:solidFill>
                <a:latin typeface="+mn-lt"/>
              </a:rPr>
              <a:t>      </a:t>
            </a:r>
            <a:r>
              <a:rPr lang="ru-RU" sz="2000" b="1" dirty="0">
                <a:solidFill>
                  <a:schemeClr val="accent2">
                    <a:lumMod val="50000"/>
                  </a:schemeClr>
                </a:solidFill>
                <a:latin typeface="Calibri" charset="-52"/>
              </a:rPr>
              <a:t>Цель которого– дать выразительное воплощение образа или прием, который ученики должны понять, прочесть под руководством учителя и затем создать собственный рисунок с вдохновением, выразительно, но своими, доступными им средствами.</a:t>
            </a:r>
          </a:p>
          <a:p>
            <a:pPr eaLnBrk="1" hangingPunct="1">
              <a:buFont typeface="Constantia" pitchFamily="18" charset="0"/>
              <a:buNone/>
              <a:defRPr/>
            </a:pPr>
            <a:r>
              <a:rPr lang="ru-RU" sz="1600" dirty="0" smtClean="0">
                <a:latin typeface="+mn-lt"/>
              </a:rPr>
              <a:t>     </a:t>
            </a:r>
            <a:endParaRPr lang="ru-RU" sz="1800" b="1" dirty="0" smtClean="0">
              <a:solidFill>
                <a:schemeClr val="accent2">
                  <a:lumMod val="50000"/>
                </a:schemeClr>
              </a:solidFill>
              <a:latin typeface="+mn-lt"/>
            </a:endParaRPr>
          </a:p>
          <a:p>
            <a:pPr eaLnBrk="1" hangingPunct="1">
              <a:buFont typeface="Constantia" pitchFamily="18" charset="0"/>
              <a:buNone/>
              <a:defRPr/>
            </a:pPr>
            <a:endParaRPr lang="ru-RU" sz="1800" b="1" i="1" dirty="0" smtClean="0">
              <a:solidFill>
                <a:schemeClr val="accent2">
                  <a:lumMod val="50000"/>
                </a:schemeClr>
              </a:solidFill>
              <a:latin typeface="+mj-lt"/>
            </a:endParaRPr>
          </a:p>
          <a:p>
            <a:pPr eaLnBrk="1" hangingPunct="1">
              <a:buFont typeface="Constantia" pitchFamily="18" charset="0"/>
              <a:buNone/>
              <a:defRPr/>
            </a:pPr>
            <a:r>
              <a:rPr lang="ru-RU" sz="1600" u="sng" dirty="0" smtClean="0">
                <a:solidFill>
                  <a:srgbClr val="FF0000"/>
                </a:solidFill>
                <a:latin typeface="+mn-lt"/>
              </a:rPr>
              <a:t> </a:t>
            </a:r>
          </a:p>
          <a:p>
            <a:pPr algn="ctr" eaLnBrk="1" hangingPunct="1">
              <a:buFontTx/>
              <a:buNone/>
              <a:defRPr/>
            </a:pPr>
            <a:endParaRPr lang="ru-RU" sz="1600" dirty="0" smtClean="0">
              <a:solidFill>
                <a:srgbClr val="3333CC"/>
              </a:solidFill>
              <a:effectLst>
                <a:outerShdw blurRad="38100" dist="38100" dir="2700000" algn="tl">
                  <a:srgbClr val="000000"/>
                </a:outerShdw>
              </a:effectLst>
              <a:latin typeface="Times New Roman" pitchFamily="18" charset="0"/>
            </a:endParaRPr>
          </a:p>
        </p:txBody>
      </p:sp>
      <p:sp>
        <p:nvSpPr>
          <p:cNvPr id="39940" name="Text Box 4"/>
          <p:cNvSpPr txBox="1">
            <a:spLocks noChangeArrowheads="1"/>
          </p:cNvSpPr>
          <p:nvPr/>
        </p:nvSpPr>
        <p:spPr bwMode="auto">
          <a:xfrm>
            <a:off x="900113" y="6092825"/>
            <a:ext cx="8243887" cy="641350"/>
          </a:xfrm>
          <a:prstGeom prst="rect">
            <a:avLst/>
          </a:prstGeom>
          <a:noFill/>
          <a:ln w="9525">
            <a:noFill/>
            <a:miter lim="800000"/>
            <a:headEnd/>
            <a:tailEnd/>
          </a:ln>
        </p:spPr>
        <p:txBody>
          <a:bodyPr>
            <a:spAutoFit/>
          </a:bodyPr>
          <a:lstStyle/>
          <a:p>
            <a:pPr>
              <a:spcBef>
                <a:spcPct val="50000"/>
              </a:spcBef>
            </a:pPr>
            <a:endParaRPr lang="ru-RU"/>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Ref idx="1003">
        <a:schemeClr val="bg1"/>
      </p:bgRef>
    </p:bg>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2486943" y="360214"/>
            <a:ext cx="3888432" cy="500082"/>
          </a:xfrm>
        </p:spPr>
        <p:txBody>
          <a:bodyPr>
            <a:noAutofit/>
          </a:bodyPr>
          <a:lstStyle/>
          <a:p>
            <a:pPr algn="ctr" eaLnBrk="1" fontAlgn="auto" hangingPunct="1">
              <a:spcAft>
                <a:spcPts val="0"/>
              </a:spcAft>
              <a:defRPr/>
            </a:pPr>
            <a:r>
              <a:rPr lang="ru-RU" sz="3000" b="1" dirty="0" smtClean="0">
                <a:solidFill>
                  <a:srgbClr val="993366"/>
                </a:solidFill>
                <a:latin typeface="a_CampusCaps" pitchFamily="82" charset="-52"/>
                <a:cs typeface="Times New Roman" pitchFamily="18" charset="0"/>
              </a:rPr>
              <a:t>Учебная цель:</a:t>
            </a:r>
            <a:endParaRPr lang="en-US" sz="3000" b="1" dirty="0" smtClean="0">
              <a:solidFill>
                <a:srgbClr val="993366"/>
              </a:solidFill>
              <a:latin typeface="a_CampusCaps" pitchFamily="82" charset="-52"/>
              <a:cs typeface="Times New Roman" pitchFamily="18" charset="0"/>
            </a:endParaRPr>
          </a:p>
        </p:txBody>
      </p:sp>
      <p:sp>
        <p:nvSpPr>
          <p:cNvPr id="35844" name="Text Box 4"/>
          <p:cNvSpPr txBox="1">
            <a:spLocks noChangeArrowheads="1"/>
          </p:cNvSpPr>
          <p:nvPr/>
        </p:nvSpPr>
        <p:spPr bwMode="auto">
          <a:xfrm>
            <a:off x="611188" y="1125538"/>
            <a:ext cx="8072437" cy="1631950"/>
          </a:xfrm>
          <a:prstGeom prst="rect">
            <a:avLst/>
          </a:prstGeom>
          <a:noFill/>
          <a:ln w="9525">
            <a:noFill/>
            <a:miter lim="800000"/>
            <a:headEnd/>
            <a:tailEnd/>
          </a:ln>
          <a:effectLst/>
        </p:spPr>
        <p:txBody>
          <a:bodyPr>
            <a:spAutoFit/>
          </a:bodyPr>
          <a:lstStyle/>
          <a:p>
            <a:pPr>
              <a:spcBef>
                <a:spcPct val="50000"/>
              </a:spcBef>
              <a:defRPr/>
            </a:pPr>
            <a:r>
              <a:rPr lang="ru-RU" sz="2000" b="1" dirty="0">
                <a:solidFill>
                  <a:schemeClr val="accent2">
                    <a:lumMod val="50000"/>
                  </a:schemeClr>
                </a:solidFill>
                <a:latin typeface="Calibri" charset="-52"/>
              </a:rPr>
              <a:t>Развитие воображения и творчества, формирование графических умений и навыков. Ознакомление с характерной формой животных. Определение пропорций и соотношения частей. Подбор цветовых отношений. Композиционное размещение изображения на листе бумаги. Закрепление навыков работы кистью.</a:t>
            </a:r>
          </a:p>
        </p:txBody>
      </p:sp>
      <p:sp>
        <p:nvSpPr>
          <p:cNvPr id="7" name="Rectangle 3"/>
          <p:cNvSpPr txBox="1">
            <a:spLocks noChangeArrowheads="1"/>
          </p:cNvSpPr>
          <p:nvPr/>
        </p:nvSpPr>
        <p:spPr bwMode="auto">
          <a:xfrm>
            <a:off x="683568" y="2780928"/>
            <a:ext cx="4536504" cy="500082"/>
          </a:xfrm>
          <a:prstGeom prst="rect">
            <a:avLst/>
          </a:prstGeom>
          <a:noFill/>
          <a:ln w="9525">
            <a:noFill/>
            <a:miter lim="800000"/>
            <a:headEnd/>
            <a:tailEnd/>
          </a:ln>
        </p:spPr>
        <p:txBody>
          <a:bodyPr lIns="0" rIns="0" bIns="0" anchor="b">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ru-RU" sz="3000" b="1" dirty="0">
                <a:solidFill>
                  <a:srgbClr val="993366"/>
                </a:solidFill>
                <a:latin typeface="a_CampusCaps" pitchFamily="82" charset="-52"/>
                <a:ea typeface="+mj-ea"/>
                <a:cs typeface="Times New Roman" pitchFamily="18" charset="0"/>
              </a:rPr>
              <a:t>Развивающая цель:</a:t>
            </a:r>
            <a:endParaRPr lang="en-US" sz="3000" b="1" dirty="0">
              <a:solidFill>
                <a:srgbClr val="993366"/>
              </a:solidFill>
              <a:latin typeface="a_CampusCaps" pitchFamily="82" charset="-52"/>
              <a:ea typeface="+mj-ea"/>
              <a:cs typeface="Times New Roman" pitchFamily="18" charset="0"/>
            </a:endParaRPr>
          </a:p>
        </p:txBody>
      </p:sp>
      <p:sp>
        <p:nvSpPr>
          <p:cNvPr id="9" name="Прямоугольник 8"/>
          <p:cNvSpPr/>
          <p:nvPr/>
        </p:nvSpPr>
        <p:spPr>
          <a:xfrm>
            <a:off x="684213" y="3284538"/>
            <a:ext cx="7858125" cy="1631950"/>
          </a:xfrm>
          <a:prstGeom prst="rect">
            <a:avLst/>
          </a:prstGeom>
        </p:spPr>
        <p:txBody>
          <a:bodyPr>
            <a:spAutoFit/>
          </a:bodyPr>
          <a:lstStyle/>
          <a:p>
            <a:pPr>
              <a:defRPr/>
            </a:pPr>
            <a:r>
              <a:rPr lang="ru-RU" sz="2000" b="1" dirty="0">
                <a:solidFill>
                  <a:schemeClr val="accent2">
                    <a:lumMod val="50000"/>
                  </a:schemeClr>
                </a:solidFill>
                <a:latin typeface="Calibri" charset="-52"/>
              </a:rPr>
              <a:t>Развитие фантазии на основе реальности, наблюдательности и активного внимания, зрительной памяти и аккуратности. Развитие интереса к изобразительному искусству через беседу об анималистическом жанре, оживление учебного процесса через ролевые игры</a:t>
            </a:r>
          </a:p>
        </p:txBody>
      </p:sp>
      <p:sp>
        <p:nvSpPr>
          <p:cNvPr id="12" name="Rectangle 3"/>
          <p:cNvSpPr txBox="1">
            <a:spLocks noChangeArrowheads="1"/>
          </p:cNvSpPr>
          <p:nvPr/>
        </p:nvSpPr>
        <p:spPr bwMode="auto">
          <a:xfrm>
            <a:off x="3059832" y="4725144"/>
            <a:ext cx="4536504" cy="500082"/>
          </a:xfrm>
          <a:prstGeom prst="rect">
            <a:avLst/>
          </a:prstGeom>
          <a:noFill/>
          <a:ln w="9525">
            <a:noFill/>
            <a:miter lim="800000"/>
            <a:headEnd/>
            <a:tailEnd/>
          </a:ln>
        </p:spPr>
        <p:txBody>
          <a:bodyPr lIns="0" rIns="0" bIns="0" anchor="b">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ru-RU" sz="3000" b="1" dirty="0">
                <a:solidFill>
                  <a:srgbClr val="993366"/>
                </a:solidFill>
                <a:latin typeface="a_CampusCaps" pitchFamily="82" charset="-52"/>
                <a:ea typeface="+mj-ea"/>
                <a:cs typeface="Times New Roman" pitchFamily="18" charset="0"/>
              </a:rPr>
              <a:t>Воспитательная цель :</a:t>
            </a:r>
            <a:endParaRPr lang="en-US" sz="3000" b="1" dirty="0">
              <a:solidFill>
                <a:srgbClr val="993366"/>
              </a:solidFill>
              <a:latin typeface="a_CampusCaps" pitchFamily="82" charset="-52"/>
              <a:ea typeface="+mj-ea"/>
              <a:cs typeface="Times New Roman" pitchFamily="18" charset="0"/>
            </a:endParaRPr>
          </a:p>
        </p:txBody>
      </p:sp>
      <p:sp>
        <p:nvSpPr>
          <p:cNvPr id="13" name="TextBox 12"/>
          <p:cNvSpPr txBox="1"/>
          <p:nvPr/>
        </p:nvSpPr>
        <p:spPr>
          <a:xfrm>
            <a:off x="1187450" y="5229225"/>
            <a:ext cx="6913563" cy="1016000"/>
          </a:xfrm>
          <a:prstGeom prst="rect">
            <a:avLst/>
          </a:prstGeom>
          <a:noFill/>
        </p:spPr>
        <p:txBody>
          <a:bodyPr>
            <a:spAutoFit/>
          </a:bodyPr>
          <a:lstStyle/>
          <a:p>
            <a:pPr>
              <a:defRPr/>
            </a:pPr>
            <a:r>
              <a:rPr lang="ru-RU" sz="2000" b="1" dirty="0">
                <a:solidFill>
                  <a:schemeClr val="accent2">
                    <a:lumMod val="50000"/>
                  </a:schemeClr>
                </a:solidFill>
                <a:latin typeface="Calibri" charset="-52"/>
              </a:rPr>
              <a:t>Воспитание любви и бережного отношения к животным, целеустремлённости и чувства собственного достоинства через формирование адекватной самооценки.</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95536" y="1052736"/>
            <a:ext cx="8077200" cy="2859211"/>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ru-RU" sz="20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    В методической разработке урока </a:t>
            </a:r>
          </a:p>
          <a:p>
            <a:pPr marL="342900" indent="-342900">
              <a:spcBef>
                <a:spcPct val="20000"/>
              </a:spcBef>
              <a:buClr>
                <a:schemeClr val="accent1"/>
              </a:buClr>
              <a:buSzPct val="70000"/>
              <a:defRPr/>
            </a:pPr>
            <a:r>
              <a:rPr lang="ru-RU" sz="2000" b="1" dirty="0">
                <a:solidFill>
                  <a:schemeClr val="accent2">
                    <a:lumMod val="50000"/>
                  </a:schemeClr>
                </a:solidFill>
                <a:latin typeface="Calibri" charset="-52"/>
              </a:rPr>
              <a:t>     </a:t>
            </a:r>
            <a:r>
              <a:rPr lang="en-US" sz="2000" b="1" dirty="0">
                <a:solidFill>
                  <a:schemeClr val="accent2">
                    <a:lumMod val="50000"/>
                  </a:schemeClr>
                </a:solidFill>
                <a:latin typeface="Calibri" charset="-52"/>
              </a:rPr>
              <a:t> </a:t>
            </a:r>
            <a:r>
              <a:rPr lang="ru-RU" sz="2000" b="1" dirty="0">
                <a:solidFill>
                  <a:schemeClr val="accent2">
                    <a:lumMod val="50000"/>
                  </a:schemeClr>
                </a:solidFill>
                <a:latin typeface="Calibri" charset="-52"/>
              </a:rPr>
              <a:t>материал подобран с расчетом создания одинаковых условий для работы всего класса, что дает возможность с наибольшей полнотой выявить творческую индивидуальность каждого ребенка. </a:t>
            </a:r>
            <a:endParaRPr lang="en-US" sz="2000" b="1" dirty="0">
              <a:solidFill>
                <a:schemeClr val="accent2">
                  <a:lumMod val="50000"/>
                </a:schemeClr>
              </a:solidFill>
              <a:latin typeface="Calibri" charset="-52"/>
            </a:endParaRPr>
          </a:p>
          <a:p>
            <a:pPr marL="342900" indent="-342900">
              <a:spcBef>
                <a:spcPct val="20000"/>
              </a:spcBef>
              <a:buClr>
                <a:schemeClr val="accent1"/>
              </a:buClr>
              <a:buSzPct val="70000"/>
              <a:defRPr/>
            </a:pPr>
            <a:endParaRPr lang="ru-RU" sz="2000" b="1" dirty="0">
              <a:solidFill>
                <a:schemeClr val="accent2">
                  <a:lumMod val="50000"/>
                </a:schemeClr>
              </a:solidFill>
              <a:latin typeface="Calibri" charset="-52"/>
            </a:endParaRPr>
          </a:p>
          <a:p>
            <a:pPr marL="342900" indent="-342900">
              <a:spcBef>
                <a:spcPct val="20000"/>
              </a:spcBef>
              <a:buClr>
                <a:schemeClr val="accent1"/>
              </a:buClr>
              <a:buSzPct val="70000"/>
              <a:defRPr/>
            </a:pPr>
            <a:r>
              <a:rPr lang="ru-RU" sz="20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     -Таким образом учебный материал  </a:t>
            </a:r>
            <a:r>
              <a:rPr lang="ru-RU" sz="2000" b="1" dirty="0">
                <a:solidFill>
                  <a:schemeClr val="accent2">
                    <a:lumMod val="50000"/>
                  </a:schemeClr>
                </a:solidFill>
                <a:latin typeface="Calibri" charset="-52"/>
              </a:rPr>
              <a:t>разработан в соответствии с </a:t>
            </a:r>
            <a:r>
              <a:rPr lang="ru-RU" sz="2000" b="1" dirty="0" err="1">
                <a:solidFill>
                  <a:schemeClr val="accent2">
                    <a:lumMod val="50000"/>
                  </a:schemeClr>
                </a:solidFill>
                <a:latin typeface="Calibri" charset="-52"/>
              </a:rPr>
              <a:t>ФГОСом</a:t>
            </a:r>
            <a:r>
              <a:rPr lang="ru-RU" sz="2000" b="1" dirty="0">
                <a:solidFill>
                  <a:schemeClr val="accent2">
                    <a:lumMod val="50000"/>
                  </a:schemeClr>
                </a:solidFill>
                <a:latin typeface="Calibri" charset="-52"/>
              </a:rPr>
              <a:t> так, что обучающий процесс активнейшим образом опирается на иллюстративный материал, что</a:t>
            </a:r>
          </a:p>
          <a:p>
            <a:pPr marL="273050" indent="-273050">
              <a:spcBef>
                <a:spcPct val="20000"/>
              </a:spcBef>
              <a:buClr>
                <a:srgbClr val="0BD0D9"/>
              </a:buClr>
              <a:buSzPct val="95000"/>
              <a:buFont typeface="Constantia" pitchFamily="18" charset="0"/>
              <a:buChar char=""/>
              <a:defRPr/>
            </a:pPr>
            <a:endParaRPr lang="ru-RU" sz="1800" b="1" i="1" dirty="0">
              <a:solidFill>
                <a:schemeClr val="accent2">
                  <a:lumMod val="50000"/>
                </a:schemeClr>
              </a:solidFill>
              <a:latin typeface="+mj-lt"/>
            </a:endParaRPr>
          </a:p>
          <a:p>
            <a:pPr marL="273050" indent="-273050" algn="ctr">
              <a:spcBef>
                <a:spcPct val="20000"/>
              </a:spcBef>
              <a:buClr>
                <a:srgbClr val="0BD0D9"/>
              </a:buClr>
              <a:buSzPct val="95000"/>
              <a:buFont typeface="Constantia" pitchFamily="18" charset="0"/>
              <a:buNone/>
              <a:defRPr/>
            </a:pPr>
            <a:r>
              <a:rPr lang="ru-RU" sz="24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 </a:t>
            </a:r>
            <a:r>
              <a:rPr lang="ru-RU" sz="20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Способствует формированию креативности  </a:t>
            </a:r>
            <a:endParaRPr lang="en-US" sz="2000" b="1" cap="all" dirty="0">
              <a:solidFill>
                <a:srgbClr val="993366"/>
              </a:solidFill>
              <a:effectLst>
                <a:reflection blurRad="12700" stA="48000" endA="300" endPos="55000" dir="5400000" sy="-90000" algn="bl" rotWithShape="0"/>
              </a:effectLst>
              <a:latin typeface="a_CampusCaps"/>
              <a:ea typeface="+mj-ea"/>
              <a:cs typeface="Times New Roman" pitchFamily="18" charset="0"/>
            </a:endParaRPr>
          </a:p>
          <a:p>
            <a:pPr marL="273050" indent="-273050" algn="ctr">
              <a:spcBef>
                <a:spcPct val="20000"/>
              </a:spcBef>
              <a:buClr>
                <a:srgbClr val="0BD0D9"/>
              </a:buClr>
              <a:buSzPct val="95000"/>
              <a:buFont typeface="Constantia" pitchFamily="18" charset="0"/>
              <a:buNone/>
              <a:defRPr/>
            </a:pPr>
            <a:r>
              <a:rPr lang="ru-RU" sz="20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младших школьников.</a:t>
            </a:r>
          </a:p>
          <a:p>
            <a:pPr marL="273050" indent="-273050">
              <a:spcBef>
                <a:spcPct val="20000"/>
              </a:spcBef>
              <a:buClr>
                <a:srgbClr val="0BD0D9"/>
              </a:buClr>
              <a:buSzPct val="95000"/>
              <a:buFont typeface="Constantia" pitchFamily="18" charset="0"/>
              <a:buNone/>
              <a:defRPr/>
            </a:pPr>
            <a:r>
              <a:rPr lang="ru-RU" sz="1600" u="sng" dirty="0">
                <a:solidFill>
                  <a:srgbClr val="FF0000"/>
                </a:solidFill>
                <a:latin typeface="Calibri" charset="-52"/>
              </a:rPr>
              <a:t> </a:t>
            </a:r>
          </a:p>
          <a:p>
            <a:pPr marL="273050" indent="-273050" algn="ctr">
              <a:spcBef>
                <a:spcPct val="20000"/>
              </a:spcBef>
              <a:buClr>
                <a:srgbClr val="0BD0D9"/>
              </a:buClr>
              <a:buSzPct val="95000"/>
              <a:defRPr/>
            </a:pPr>
            <a:endParaRPr lang="ru-RU" sz="1600" dirty="0">
              <a:solidFill>
                <a:srgbClr val="3333CC"/>
              </a:solidFill>
              <a:effectLst>
                <a:outerShdw blurRad="38100" dist="38100" dir="2700000" algn="tl">
                  <a:srgbClr val="000000"/>
                </a:outerShdw>
              </a:effectLst>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043608" y="692696"/>
            <a:ext cx="6984776" cy="1656184"/>
          </a:xfrm>
          <a:extLst/>
        </p:spPr>
        <p:txBody>
          <a:bodyPr>
            <a:noAutofit/>
          </a:bodyPr>
          <a:lstStyle/>
          <a:p>
            <a:pPr eaLnBrk="1" hangingPunct="1">
              <a:defRPr/>
            </a:pPr>
            <a:r>
              <a:rPr lang="ru-RU" sz="4000" b="1" dirty="0" smtClean="0">
                <a:solidFill>
                  <a:srgbClr val="993366"/>
                </a:solidFill>
                <a:latin typeface="a_CampusCaps"/>
                <a:cs typeface="Times New Roman" pitchFamily="18" charset="0"/>
              </a:rPr>
              <a:t>Спасибо за внимание</a:t>
            </a:r>
          </a:p>
        </p:txBody>
      </p:sp>
      <p:pic>
        <p:nvPicPr>
          <p:cNvPr id="72706" name="Picture 2" descr="K:\урок\vlcsnap-2010-11-25-23h24m17s36.png"/>
          <p:cNvPicPr>
            <a:picLocks noChangeAspect="1" noChangeArrowheads="1"/>
          </p:cNvPicPr>
          <p:nvPr/>
        </p:nvPicPr>
        <p:blipFill>
          <a:blip r:embed="rId2"/>
          <a:srcRect/>
          <a:stretch>
            <a:fillRect/>
          </a:stretch>
        </p:blipFill>
        <p:spPr bwMode="auto">
          <a:xfrm>
            <a:off x="2555875" y="2133600"/>
            <a:ext cx="3529013" cy="4183063"/>
          </a:xfrm>
          <a:prstGeom prst="rect">
            <a:avLst/>
          </a:prstGeom>
          <a:noFill/>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899592" y="1556792"/>
            <a:ext cx="8077200" cy="4752528"/>
          </a:xfrm>
          <a:prstGeom prst="rect">
            <a:avLst/>
          </a:prstGeom>
          <a:noFill/>
          <a:ln w="9525">
            <a:noFill/>
            <a:miter lim="800000"/>
            <a:headEnd/>
            <a:tailEnd/>
          </a:ln>
        </p:spPr>
        <p:txBody>
          <a:bodyPr/>
          <a:lstStyle/>
          <a:p>
            <a:pPr marL="273050" indent="-273050">
              <a:spcBef>
                <a:spcPct val="20000"/>
              </a:spcBef>
              <a:buClr>
                <a:srgbClr val="0BD0D9"/>
              </a:buClr>
              <a:buSzPct val="95000"/>
              <a:defRPr/>
            </a:pPr>
            <a:r>
              <a:rPr lang="ru-RU" sz="24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     </a:t>
            </a:r>
          </a:p>
          <a:p>
            <a:pPr marL="273050" indent="-273050">
              <a:spcBef>
                <a:spcPct val="20000"/>
              </a:spcBef>
              <a:buClr>
                <a:srgbClr val="0BD0D9"/>
              </a:buClr>
              <a:buSzPct val="95000"/>
              <a:defRPr/>
            </a:pPr>
            <a:endParaRPr lang="ru-RU" sz="2000" b="1" cap="all" dirty="0">
              <a:solidFill>
                <a:srgbClr val="993366"/>
              </a:solidFill>
              <a:effectLst>
                <a:reflection blurRad="12700" stA="48000" endA="300" endPos="55000" dir="5400000" sy="-90000" algn="bl" rotWithShape="0"/>
              </a:effectLst>
              <a:latin typeface="a_CampusCaps"/>
              <a:ea typeface="+mj-ea"/>
              <a:cs typeface="Times New Roman" pitchFamily="18" charset="0"/>
            </a:endParaRPr>
          </a:p>
          <a:p>
            <a:pPr marL="273050" indent="-273050">
              <a:spcBef>
                <a:spcPct val="20000"/>
              </a:spcBef>
              <a:buClr>
                <a:srgbClr val="0BD0D9"/>
              </a:buClr>
              <a:buSzPct val="95000"/>
              <a:defRPr/>
            </a:pPr>
            <a:endParaRPr lang="ru-RU" sz="2000" b="1" cap="all" dirty="0">
              <a:solidFill>
                <a:srgbClr val="993366"/>
              </a:solidFill>
              <a:effectLst>
                <a:reflection blurRad="12700" stA="48000" endA="300" endPos="55000" dir="5400000" sy="-90000" algn="bl" rotWithShape="0"/>
              </a:effectLst>
              <a:latin typeface="a_CampusCaps"/>
              <a:ea typeface="+mj-ea"/>
              <a:cs typeface="Times New Roman" pitchFamily="18" charset="0"/>
            </a:endParaRPr>
          </a:p>
          <a:p>
            <a:pPr marL="273050" indent="-273050">
              <a:spcBef>
                <a:spcPct val="20000"/>
              </a:spcBef>
              <a:buClr>
                <a:srgbClr val="0BD0D9"/>
              </a:buClr>
              <a:buSzPct val="95000"/>
              <a:defRPr/>
            </a:pPr>
            <a:r>
              <a:rPr lang="ru-RU" sz="1800" b="1" dirty="0">
                <a:solidFill>
                  <a:schemeClr val="accent3">
                    <a:lumMod val="50000"/>
                  </a:schemeClr>
                </a:solidFill>
                <a:latin typeface="+mj-lt"/>
              </a:rPr>
              <a:t>      </a:t>
            </a:r>
          </a:p>
          <a:p>
            <a:pPr marL="273050" indent="-273050">
              <a:spcBef>
                <a:spcPct val="20000"/>
              </a:spcBef>
              <a:buClr>
                <a:srgbClr val="0BD0D9"/>
              </a:buClr>
              <a:buSzPct val="95000"/>
              <a:defRPr/>
            </a:pPr>
            <a:r>
              <a:rPr lang="ru-RU" sz="1800" b="1" dirty="0">
                <a:solidFill>
                  <a:schemeClr val="accent3">
                    <a:lumMod val="50000"/>
                  </a:schemeClr>
                </a:solidFill>
                <a:latin typeface="+mj-lt"/>
              </a:rPr>
              <a:t> </a:t>
            </a:r>
            <a:r>
              <a:rPr lang="en-US" sz="1800" b="1" dirty="0">
                <a:solidFill>
                  <a:schemeClr val="accent3">
                    <a:lumMod val="50000"/>
                  </a:schemeClr>
                </a:solidFill>
                <a:latin typeface="+mj-lt"/>
              </a:rPr>
              <a:t>   </a:t>
            </a:r>
            <a:r>
              <a:rPr lang="ru-RU" sz="1800" b="1" dirty="0">
                <a:solidFill>
                  <a:schemeClr val="accent3">
                    <a:lumMod val="50000"/>
                  </a:schemeClr>
                </a:solidFill>
                <a:latin typeface="+mj-lt"/>
              </a:rPr>
              <a:t>работы </a:t>
            </a:r>
            <a:r>
              <a:rPr lang="ru-RU" sz="1800" b="1" dirty="0">
                <a:solidFill>
                  <a:schemeClr val="accent3">
                    <a:lumMod val="50000"/>
                  </a:schemeClr>
                </a:solidFill>
                <a:latin typeface="+mj-lt"/>
              </a:rPr>
              <a:t>учащихся  МОУ прогимназии №208 «Веста»</a:t>
            </a:r>
          </a:p>
          <a:p>
            <a:pPr marL="273050" indent="-273050">
              <a:spcBef>
                <a:spcPct val="20000"/>
              </a:spcBef>
              <a:buClr>
                <a:srgbClr val="0BD0D9"/>
              </a:buClr>
              <a:buSzPct val="95000"/>
              <a:defRPr/>
            </a:pPr>
            <a:r>
              <a:rPr lang="ru-RU" sz="24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   </a:t>
            </a:r>
            <a:r>
              <a:rPr lang="ru-RU" sz="18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материал из </a:t>
            </a:r>
            <a:r>
              <a:rPr lang="ru-RU" sz="1800" b="1" cap="all" dirty="0" err="1">
                <a:solidFill>
                  <a:srgbClr val="993366"/>
                </a:solidFill>
                <a:effectLst>
                  <a:reflection blurRad="12700" stA="48000" endA="300" endPos="55000" dir="5400000" sy="-90000" algn="bl" rotWithShape="0"/>
                </a:effectLst>
                <a:latin typeface="a_CampusCaps"/>
                <a:ea typeface="+mj-ea"/>
                <a:cs typeface="Times New Roman" pitchFamily="18" charset="0"/>
              </a:rPr>
              <a:t>википедии</a:t>
            </a:r>
            <a:r>
              <a:rPr lang="ru-RU" sz="18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a:t>
            </a:r>
            <a:endParaRPr lang="ru-RU" sz="1800" b="1" cap="all" dirty="0">
              <a:solidFill>
                <a:srgbClr val="993366"/>
              </a:solidFill>
              <a:effectLst>
                <a:reflection blurRad="12700" stA="48000" endA="300" endPos="55000" dir="5400000" sy="-90000" algn="bl" rotWithShape="0"/>
              </a:effectLst>
              <a:latin typeface="a_CampusCaps"/>
              <a:ea typeface="+mj-ea"/>
              <a:cs typeface="Times New Roman" pitchFamily="18" charset="0"/>
            </a:endParaRPr>
          </a:p>
          <a:p>
            <a:pPr>
              <a:defRPr/>
            </a:pPr>
            <a:r>
              <a:rPr lang="ru-RU" sz="1800" b="1" dirty="0"/>
              <a:t>      </a:t>
            </a:r>
            <a:r>
              <a:rPr lang="ru-RU" sz="1800" b="1" dirty="0" err="1"/>
              <a:t>Файл:Franz</a:t>
            </a:r>
            <a:r>
              <a:rPr lang="ru-RU" sz="1800" b="1" dirty="0"/>
              <a:t> </a:t>
            </a:r>
            <a:r>
              <a:rPr lang="ru-RU" sz="1800" b="1" dirty="0" err="1"/>
              <a:t>Marc</a:t>
            </a:r>
            <a:r>
              <a:rPr lang="ru-RU" sz="1800" b="1" dirty="0"/>
              <a:t> 003.jpg, Франц Марк Синий конь, 1911       </a:t>
            </a:r>
          </a:p>
          <a:p>
            <a:pPr marL="358775" indent="-358775">
              <a:defRPr/>
            </a:pPr>
            <a:r>
              <a:rPr lang="ru-RU" sz="1800" b="1" dirty="0"/>
              <a:t>      </a:t>
            </a:r>
            <a:r>
              <a:rPr lang="ru-RU" sz="1800" b="1" dirty="0" err="1"/>
              <a:t>Файл:HouMaoTu-fragment.jpg</a:t>
            </a:r>
            <a:r>
              <a:rPr lang="ru-RU" sz="1800" b="1" dirty="0"/>
              <a:t>, И </a:t>
            </a:r>
            <a:r>
              <a:rPr lang="ru-RU" sz="1800" b="1" dirty="0" err="1"/>
              <a:t>Юаньцзи</a:t>
            </a:r>
            <a:r>
              <a:rPr lang="ru-RU" sz="1800" b="1" dirty="0"/>
              <a:t>, Обезьяна и кошки        (фрагмент), XI век,</a:t>
            </a:r>
          </a:p>
          <a:p>
            <a:pPr marL="358775" indent="-358775">
              <a:defRPr/>
            </a:pPr>
            <a:r>
              <a:rPr lang="ru-RU" sz="1800" b="1" dirty="0"/>
              <a:t>      художник – анималист </a:t>
            </a:r>
            <a:r>
              <a:rPr lang="ru-RU" sz="1800" b="1" dirty="0" err="1"/>
              <a:t>В.А.Ватагин</a:t>
            </a:r>
            <a:r>
              <a:rPr lang="ru-RU" sz="1800" b="1" dirty="0"/>
              <a:t>.  </a:t>
            </a:r>
            <a:r>
              <a:rPr lang="en-US" sz="1800" b="1" dirty="0">
                <a:hlinkClick r:id="rId2"/>
              </a:rPr>
              <a:t>http://ru.wikipedia.org</a:t>
            </a:r>
            <a:r>
              <a:rPr lang="ru-RU" sz="1800" b="1" dirty="0"/>
              <a:t>,</a:t>
            </a:r>
          </a:p>
          <a:p>
            <a:pPr marL="358775" indent="-358775">
              <a:defRPr/>
            </a:pPr>
            <a:r>
              <a:rPr lang="ru-RU" sz="1800" b="1" dirty="0"/>
              <a:t>      картины художников: </a:t>
            </a:r>
            <a:r>
              <a:rPr lang="ru-RU" sz="1800" b="1" dirty="0" err="1"/>
              <a:t>В.Ватагин</a:t>
            </a:r>
            <a:r>
              <a:rPr lang="ru-RU" sz="1800" b="1" dirty="0"/>
              <a:t> «Белый медведь»,</a:t>
            </a:r>
          </a:p>
          <a:p>
            <a:pPr marL="358775" indent="-358775">
              <a:defRPr/>
            </a:pPr>
            <a:r>
              <a:rPr lang="ru-RU" sz="1800" b="1" dirty="0"/>
              <a:t>       В.Серов «Квартет», </a:t>
            </a:r>
            <a:r>
              <a:rPr lang="ru-RU" sz="1800" b="1" dirty="0" err="1"/>
              <a:t>М.Куркунов</a:t>
            </a:r>
            <a:r>
              <a:rPr lang="ru-RU" sz="1800" b="1" dirty="0"/>
              <a:t> «Сова»</a:t>
            </a:r>
          </a:p>
          <a:p>
            <a:pPr marL="358775" indent="-358775">
              <a:defRPr/>
            </a:pPr>
            <a:endParaRPr lang="ru-RU" sz="1800" b="1" dirty="0"/>
          </a:p>
          <a:p>
            <a:pPr marL="358775" indent="-358775" algn="ctr">
              <a:defRPr/>
            </a:pPr>
            <a:r>
              <a:rPr lang="ru-RU" sz="1800" b="1" cap="all" dirty="0">
                <a:solidFill>
                  <a:srgbClr val="993366"/>
                </a:solidFill>
                <a:effectLst>
                  <a:reflection blurRad="12700" stA="48000" endA="300" endPos="55000" dir="5400000" sy="-90000" algn="bl" rotWithShape="0"/>
                </a:effectLst>
                <a:latin typeface="a_CampusCaps"/>
                <a:cs typeface="Times New Roman" pitchFamily="18" charset="0"/>
              </a:rPr>
              <a:t> </a:t>
            </a:r>
            <a:r>
              <a:rPr lang="ru-RU" sz="1400" b="1" cap="all" dirty="0">
                <a:solidFill>
                  <a:srgbClr val="993366"/>
                </a:solidFill>
                <a:effectLst>
                  <a:reflection blurRad="12700" stA="48000" endA="300" endPos="55000" dir="5400000" sy="-90000" algn="bl" rotWithShape="0"/>
                </a:effectLst>
                <a:latin typeface="a_CampusCaps"/>
                <a:cs typeface="Times New Roman" pitchFamily="18" charset="0"/>
              </a:rPr>
              <a:t>собственная разработка  алгоритма  построения животного</a:t>
            </a:r>
            <a:endParaRPr lang="ru-RU" sz="1400" dirty="0"/>
          </a:p>
          <a:p>
            <a:pPr>
              <a:defRPr/>
            </a:pPr>
            <a:endParaRPr lang="ru-RU" sz="1800" dirty="0"/>
          </a:p>
          <a:p>
            <a:pPr marL="273050" indent="-273050" algn="ctr">
              <a:buClr>
                <a:srgbClr val="0BD0D9"/>
              </a:buClr>
              <a:buSzPct val="95000"/>
              <a:buFont typeface="Constantia" pitchFamily="18" charset="0"/>
              <a:buNone/>
              <a:defRPr/>
            </a:pPr>
            <a:endParaRPr lang="ru-RU" sz="2800" b="1" dirty="0">
              <a:solidFill>
                <a:srgbClr val="993366"/>
              </a:solidFill>
              <a:latin typeface="a_CampusCaps" pitchFamily="82" charset="-52"/>
              <a:ea typeface="+mj-ea"/>
              <a:cs typeface="Times New Roman" pitchFamily="18" charset="0"/>
            </a:endParaRPr>
          </a:p>
          <a:p>
            <a:pPr marL="273050" indent="-273050">
              <a:spcBef>
                <a:spcPct val="20000"/>
              </a:spcBef>
              <a:buClr>
                <a:srgbClr val="0BD0D9"/>
              </a:buClr>
              <a:buSzPct val="95000"/>
              <a:buFont typeface="Constantia" pitchFamily="18" charset="0"/>
              <a:buNone/>
              <a:defRPr/>
            </a:pPr>
            <a:r>
              <a:rPr lang="ru-RU" sz="1600" u="sng" dirty="0">
                <a:solidFill>
                  <a:srgbClr val="FF0000"/>
                </a:solidFill>
                <a:latin typeface="Calibri" charset="-52"/>
              </a:rPr>
              <a:t> </a:t>
            </a:r>
          </a:p>
          <a:p>
            <a:pPr marL="273050" indent="-273050" algn="ctr">
              <a:spcBef>
                <a:spcPct val="20000"/>
              </a:spcBef>
              <a:buClr>
                <a:srgbClr val="0BD0D9"/>
              </a:buClr>
              <a:buSzPct val="95000"/>
              <a:defRPr/>
            </a:pPr>
            <a:endParaRPr lang="ru-RU" sz="1600" dirty="0">
              <a:solidFill>
                <a:srgbClr val="3333CC"/>
              </a:solidFill>
              <a:effectLst>
                <a:outerShdw blurRad="38100" dist="38100" dir="2700000" algn="tl">
                  <a:srgbClr val="000000"/>
                </a:outerShdw>
              </a:effectLst>
            </a:endParaRPr>
          </a:p>
        </p:txBody>
      </p:sp>
      <p:sp>
        <p:nvSpPr>
          <p:cNvPr id="3" name="Rectangle 2"/>
          <p:cNvSpPr>
            <a:spLocks noGrp="1" noChangeArrowheads="1"/>
          </p:cNvSpPr>
          <p:nvPr>
            <p:ph type="title"/>
          </p:nvPr>
        </p:nvSpPr>
        <p:spPr>
          <a:xfrm>
            <a:off x="395536" y="476672"/>
            <a:ext cx="4176464" cy="1210816"/>
          </a:xfrm>
          <a:ln w="38100"/>
        </p:spPr>
        <p:txBody>
          <a:bodyPr/>
          <a:lstStyle/>
          <a:p>
            <a:pPr algn="ctr" eaLnBrk="1" hangingPunct="1">
              <a:defRPr/>
            </a:pPr>
            <a:r>
              <a:rPr lang="ru-RU" sz="1600" b="1" dirty="0" smtClean="0">
                <a:solidFill>
                  <a:srgbClr val="993366"/>
                </a:solidFill>
                <a:latin typeface="a_CampusCaps"/>
                <a:cs typeface="Times New Roman" pitchFamily="18" charset="0"/>
              </a:rPr>
              <a:t>Презентацию подготовила </a:t>
            </a:r>
            <a:br>
              <a:rPr lang="ru-RU" sz="1600" b="1" dirty="0" smtClean="0">
                <a:solidFill>
                  <a:srgbClr val="993366"/>
                </a:solidFill>
                <a:latin typeface="a_CampusCaps"/>
                <a:cs typeface="Times New Roman" pitchFamily="18" charset="0"/>
              </a:rPr>
            </a:br>
            <a:r>
              <a:rPr lang="ru-RU" sz="1800" b="1" dirty="0" err="1" smtClean="0">
                <a:solidFill>
                  <a:srgbClr val="993366"/>
                </a:solidFill>
                <a:latin typeface="a_CampusCaps"/>
                <a:cs typeface="Times New Roman" pitchFamily="18" charset="0"/>
              </a:rPr>
              <a:t>Жучая</a:t>
            </a:r>
            <a:r>
              <a:rPr lang="ru-RU" sz="1800" b="1" dirty="0" smtClean="0">
                <a:solidFill>
                  <a:srgbClr val="993366"/>
                </a:solidFill>
                <a:latin typeface="a_CampusCaps"/>
                <a:cs typeface="Times New Roman" pitchFamily="18" charset="0"/>
              </a:rPr>
              <a:t> Ирина Митрофановна</a:t>
            </a:r>
          </a:p>
        </p:txBody>
      </p:sp>
      <p:sp>
        <p:nvSpPr>
          <p:cNvPr id="43012" name="Прямоугольник 3"/>
          <p:cNvSpPr>
            <a:spLocks noChangeArrowheads="1"/>
          </p:cNvSpPr>
          <p:nvPr/>
        </p:nvSpPr>
        <p:spPr bwMode="auto">
          <a:xfrm>
            <a:off x="4932363" y="404813"/>
            <a:ext cx="3897312" cy="1816100"/>
          </a:xfrm>
          <a:prstGeom prst="rect">
            <a:avLst/>
          </a:prstGeom>
          <a:noFill/>
          <a:ln w="9525">
            <a:noFill/>
            <a:miter lim="800000"/>
            <a:headEnd/>
            <a:tailEnd/>
          </a:ln>
        </p:spPr>
        <p:txBody>
          <a:bodyPr>
            <a:spAutoFit/>
          </a:bodyPr>
          <a:lstStyle/>
          <a:p>
            <a:endParaRPr lang="ru-RU" sz="2000" b="1">
              <a:solidFill>
                <a:srgbClr val="523227"/>
              </a:solidFill>
              <a:latin typeface="Calibri" pitchFamily="34" charset="0"/>
            </a:endParaRPr>
          </a:p>
          <a:p>
            <a:pPr algn="ctr">
              <a:buClr>
                <a:srgbClr val="0BD0D9"/>
              </a:buClr>
              <a:buSzPct val="95000"/>
            </a:pPr>
            <a:r>
              <a:rPr lang="ru-RU" sz="1800" b="1">
                <a:solidFill>
                  <a:srgbClr val="993366"/>
                </a:solidFill>
                <a:latin typeface="a_CampusCaps"/>
                <a:cs typeface="Times New Roman" pitchFamily="18" charset="0"/>
              </a:rPr>
              <a:t>Учитель</a:t>
            </a:r>
          </a:p>
          <a:p>
            <a:pPr algn="ctr">
              <a:buClr>
                <a:srgbClr val="0BD0D9"/>
              </a:buClr>
              <a:buSzPct val="95000"/>
            </a:pPr>
            <a:r>
              <a:rPr lang="ru-RU" sz="1800" b="1">
                <a:solidFill>
                  <a:srgbClr val="993366"/>
                </a:solidFill>
                <a:latin typeface="a_CampusCaps"/>
                <a:cs typeface="Times New Roman" pitchFamily="18" charset="0"/>
              </a:rPr>
              <a:t> изобразительного искусства МОУ проогимназии №2 08 «Веста» , Самарской области</a:t>
            </a:r>
            <a:endParaRPr lang="en-US" sz="1800" b="1">
              <a:solidFill>
                <a:srgbClr val="993366"/>
              </a:solidFill>
              <a:latin typeface="a_CampusCaps"/>
              <a:cs typeface="Times New Roman" pitchFamily="18" charset="0"/>
            </a:endParaRPr>
          </a:p>
          <a:p>
            <a:endParaRPr lang="ru-RU" sz="2000" b="1">
              <a:solidFill>
                <a:srgbClr val="523227"/>
              </a:solidFill>
              <a:latin typeface="Calibri" pitchFamily="34" charset="0"/>
            </a:endParaRPr>
          </a:p>
        </p:txBody>
      </p:sp>
      <p:sp>
        <p:nvSpPr>
          <p:cNvPr id="5" name="Скругленный прямоугольник 4"/>
          <p:cNvSpPr/>
          <p:nvPr/>
        </p:nvSpPr>
        <p:spPr>
          <a:xfrm>
            <a:off x="5003800" y="515938"/>
            <a:ext cx="3816350" cy="1657350"/>
          </a:xfrm>
          <a:prstGeom prst="roundRect">
            <a:avLst/>
          </a:prstGeom>
          <a:noFill/>
          <a:ln w="38100">
            <a:solidFill>
              <a:srgbClr val="993366"/>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43016" name="Группа 10"/>
          <p:cNvGrpSpPr>
            <a:grpSpLocks/>
          </p:cNvGrpSpPr>
          <p:nvPr/>
        </p:nvGrpSpPr>
        <p:grpSpPr bwMode="auto">
          <a:xfrm>
            <a:off x="395288" y="2205038"/>
            <a:ext cx="5472112" cy="720725"/>
            <a:chOff x="251519" y="1772816"/>
            <a:chExt cx="5472646" cy="720080"/>
          </a:xfrm>
        </p:grpSpPr>
        <p:sp>
          <p:nvSpPr>
            <p:cNvPr id="9" name="TextBox 8"/>
            <p:cNvSpPr txBox="1"/>
            <p:nvPr/>
          </p:nvSpPr>
          <p:spPr>
            <a:xfrm>
              <a:off x="467574" y="1916703"/>
              <a:ext cx="5256591" cy="338251"/>
            </a:xfrm>
            <a:prstGeom prst="rect">
              <a:avLst/>
            </a:prstGeom>
            <a:noFill/>
          </p:spPr>
          <p:txBody>
            <a:bodyPr>
              <a:spAutoFit/>
            </a:bodyPr>
            <a:lstStyle/>
            <a:p>
              <a:pPr marL="273050" indent="-273050">
                <a:spcBef>
                  <a:spcPct val="20000"/>
                </a:spcBef>
                <a:buClr>
                  <a:srgbClr val="0BD0D9"/>
                </a:buClr>
                <a:buSzPct val="95000"/>
                <a:defRPr/>
              </a:pPr>
              <a:r>
                <a:rPr lang="ru-RU" sz="16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в качестве </a:t>
              </a:r>
              <a:r>
                <a:rPr lang="ru-RU" sz="16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иллюстраций</a:t>
              </a:r>
              <a:r>
                <a:rPr lang="en-US" sz="16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 </a:t>
              </a:r>
              <a:r>
                <a:rPr lang="ru-RU" sz="1600" b="1" cap="all" dirty="0">
                  <a:solidFill>
                    <a:srgbClr val="993366"/>
                  </a:solidFill>
                  <a:effectLst>
                    <a:reflection blurRad="12700" stA="48000" endA="300" endPos="55000" dir="5400000" sy="-90000" algn="bl" rotWithShape="0"/>
                  </a:effectLst>
                  <a:latin typeface="a_CampusCaps"/>
                  <a:ea typeface="+mj-ea"/>
                  <a:cs typeface="Times New Roman" pitchFamily="18" charset="0"/>
                </a:rPr>
                <a:t>использованы</a:t>
              </a:r>
              <a:r>
                <a:rPr lang="ru-RU" sz="1600" b="1" cap="all" dirty="0">
                  <a:solidFill>
                    <a:srgbClr val="993366"/>
                  </a:solidFill>
                  <a:effectLst>
                    <a:reflection blurRad="12700" stA="48000" endA="300" endPos="55000" dir="5400000" sy="-90000" algn="bl" rotWithShape="0"/>
                  </a:effectLst>
                  <a:latin typeface="a_CampusCaps"/>
                  <a:cs typeface="Times New Roman" pitchFamily="18" charset="0"/>
                </a:rPr>
                <a:t>:</a:t>
              </a:r>
            </a:p>
          </p:txBody>
        </p:sp>
        <p:sp>
          <p:nvSpPr>
            <p:cNvPr id="10" name="Горизонтальный свиток 9"/>
            <p:cNvSpPr/>
            <p:nvPr/>
          </p:nvSpPr>
          <p:spPr>
            <a:xfrm>
              <a:off x="251519" y="1772816"/>
              <a:ext cx="5328170" cy="720080"/>
            </a:xfrm>
            <a:prstGeom prst="horizontalScroll">
              <a:avLst/>
            </a:prstGeom>
            <a:no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nvGrpSpPr>
          <p:cNvPr id="43017" name="Группа 16"/>
          <p:cNvGrpSpPr>
            <a:grpSpLocks/>
          </p:cNvGrpSpPr>
          <p:nvPr/>
        </p:nvGrpSpPr>
        <p:grpSpPr bwMode="auto">
          <a:xfrm>
            <a:off x="5940425" y="6021388"/>
            <a:ext cx="2914650" cy="431800"/>
            <a:chOff x="6084168" y="5949280"/>
            <a:chExt cx="2915816" cy="431260"/>
          </a:xfrm>
        </p:grpSpPr>
        <p:sp>
          <p:nvSpPr>
            <p:cNvPr id="43023" name="TextBox 14"/>
            <p:cNvSpPr txBox="1">
              <a:spLocks noChangeArrowheads="1"/>
            </p:cNvSpPr>
            <p:nvPr/>
          </p:nvSpPr>
          <p:spPr bwMode="auto">
            <a:xfrm>
              <a:off x="6084168" y="5949280"/>
              <a:ext cx="2915816" cy="396379"/>
            </a:xfrm>
            <a:prstGeom prst="rect">
              <a:avLst/>
            </a:prstGeom>
            <a:noFill/>
            <a:ln w="9525">
              <a:noFill/>
              <a:miter lim="800000"/>
              <a:headEnd/>
              <a:tailEnd/>
            </a:ln>
          </p:spPr>
          <p:txBody>
            <a:bodyPr>
              <a:spAutoFit/>
            </a:bodyPr>
            <a:lstStyle/>
            <a:p>
              <a:pPr marL="273050" indent="-273050" algn="ctr">
                <a:buClr>
                  <a:srgbClr val="0BD0D9"/>
                </a:buClr>
                <a:buSzPct val="95000"/>
              </a:pPr>
              <a:r>
                <a:rPr lang="ru-RU" sz="2000" b="1">
                  <a:solidFill>
                    <a:srgbClr val="993366"/>
                  </a:solidFill>
                  <a:latin typeface="a_CampusCaps"/>
                  <a:cs typeface="Times New Roman" pitchFamily="18" charset="0"/>
                </a:rPr>
                <a:t>г.Тольятти, 2011 г.</a:t>
              </a:r>
            </a:p>
          </p:txBody>
        </p:sp>
        <p:sp>
          <p:nvSpPr>
            <p:cNvPr id="16" name="Скругленный прямоугольник 15"/>
            <p:cNvSpPr/>
            <p:nvPr/>
          </p:nvSpPr>
          <p:spPr>
            <a:xfrm>
              <a:off x="6155635" y="6020628"/>
              <a:ext cx="2593424" cy="359912"/>
            </a:xfrm>
            <a:prstGeom prst="roundRect">
              <a:avLst/>
            </a:prstGeom>
            <a:noFill/>
            <a:ln>
              <a:solidFill>
                <a:srgbClr val="9933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18" name="Прямоугольник 17"/>
          <p:cNvSpPr/>
          <p:nvPr/>
        </p:nvSpPr>
        <p:spPr>
          <a:xfrm>
            <a:off x="323528" y="660946"/>
            <a:ext cx="4392488" cy="936104"/>
          </a:xfrm>
          <a:prstGeom prst="rect">
            <a:avLst/>
          </a:prstGeom>
          <a:noFill/>
          <a:ln w="38100">
            <a:solidFill>
              <a:srgbClr val="993366"/>
            </a:solidFill>
          </a:ln>
          <a:effectLst>
            <a:outerShdw blurRad="50800" dist="38100" dir="8100000" algn="tr" rotWithShape="0">
              <a:prstClr val="black">
                <a:alpha val="40000"/>
              </a:prstClr>
            </a:out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8"/>
          <p:cNvSpPr/>
          <p:nvPr/>
        </p:nvSpPr>
        <p:spPr>
          <a:xfrm>
            <a:off x="8675688" y="2565400"/>
            <a:ext cx="46037" cy="338455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8459788" y="2492375"/>
            <a:ext cx="46037" cy="338455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755650" y="2781300"/>
            <a:ext cx="46038" cy="338455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Прямоугольник 21"/>
          <p:cNvSpPr/>
          <p:nvPr/>
        </p:nvSpPr>
        <p:spPr>
          <a:xfrm>
            <a:off x="539750" y="3284538"/>
            <a:ext cx="46038" cy="338455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979712" y="0"/>
            <a:ext cx="2808312" cy="762000"/>
          </a:xfrm>
          <a:extLst>
            <a:ext uri="{909E8E84-426E-40DD-AFC4-6F175D3DCCD1}"/>
            <a:ext uri="{91240B29-F687-4F45-9708-019B960494DF}"/>
          </a:extLst>
        </p:spPr>
        <p:txBody>
          <a:bodyPr/>
          <a:lstStyle/>
          <a:p>
            <a:pPr eaLnBrk="1" fontAlgn="auto" hangingPunct="1">
              <a:spcAft>
                <a:spcPts val="0"/>
              </a:spcAft>
              <a:defRPr/>
            </a:pPr>
            <a:r>
              <a:rPr lang="ru-RU" dirty="0"/>
              <a:t> </a:t>
            </a:r>
          </a:p>
        </p:txBody>
      </p:sp>
      <p:sp>
        <p:nvSpPr>
          <p:cNvPr id="14339" name="Text Box 5"/>
          <p:cNvSpPr txBox="1">
            <a:spLocks noChangeArrowheads="1"/>
          </p:cNvSpPr>
          <p:nvPr/>
        </p:nvSpPr>
        <p:spPr bwMode="auto">
          <a:xfrm>
            <a:off x="1812925" y="654050"/>
            <a:ext cx="184150" cy="641350"/>
          </a:xfrm>
          <a:prstGeom prst="rect">
            <a:avLst/>
          </a:prstGeom>
          <a:noFill/>
          <a:ln w="9525">
            <a:noFill/>
            <a:miter lim="800000"/>
            <a:headEnd/>
            <a:tailEnd/>
          </a:ln>
        </p:spPr>
        <p:txBody>
          <a:bodyPr wrap="none">
            <a:spAutoFit/>
          </a:bodyPr>
          <a:lstStyle/>
          <a:p>
            <a:endParaRPr lang="ru-RU"/>
          </a:p>
        </p:txBody>
      </p:sp>
      <p:sp>
        <p:nvSpPr>
          <p:cNvPr id="7174" name="Rectangle 6"/>
          <p:cNvSpPr>
            <a:spLocks noChangeArrowheads="1"/>
          </p:cNvSpPr>
          <p:nvPr/>
        </p:nvSpPr>
        <p:spPr bwMode="auto">
          <a:xfrm>
            <a:off x="827088" y="322263"/>
            <a:ext cx="3000375" cy="646112"/>
          </a:xfrm>
          <a:prstGeom prst="rect">
            <a:avLst/>
          </a:prstGeom>
          <a:noFill/>
          <a:ln w="9525">
            <a:noFill/>
            <a:miter lim="800000"/>
            <a:headEnd/>
            <a:tailEnd/>
          </a:ln>
          <a:effectLst/>
        </p:spPr>
        <p:txBody>
          <a:bodyPr anchor="b">
            <a:spAutoFit/>
          </a:bodyPr>
          <a:lstStyle/>
          <a:p>
            <a:pPr algn="ctr" fontAlgn="auto">
              <a:spcAft>
                <a:spcPts val="0"/>
              </a:spcAft>
              <a:defRPr/>
            </a:pPr>
            <a:r>
              <a:rPr lang="ru-RU" b="1" dirty="0">
                <a:solidFill>
                  <a:srgbClr val="993366"/>
                </a:solidFill>
                <a:latin typeface="a_CampusCaps" pitchFamily="82" charset="-52"/>
                <a:ea typeface="+mj-ea"/>
                <a:cs typeface="Times New Roman" pitchFamily="18" charset="0"/>
              </a:rPr>
              <a:t>Ход урока:</a:t>
            </a:r>
            <a:endParaRPr lang="en-US" b="1" dirty="0">
              <a:solidFill>
                <a:srgbClr val="993366"/>
              </a:solidFill>
              <a:latin typeface="a_CampusCaps" pitchFamily="82" charset="-52"/>
              <a:ea typeface="+mj-ea"/>
              <a:cs typeface="Times New Roman" pitchFamily="18" charset="0"/>
            </a:endParaRPr>
          </a:p>
        </p:txBody>
      </p:sp>
      <p:sp>
        <p:nvSpPr>
          <p:cNvPr id="11269" name="Text Box 7"/>
          <p:cNvSpPr txBox="1">
            <a:spLocks noChangeArrowheads="1"/>
          </p:cNvSpPr>
          <p:nvPr/>
        </p:nvSpPr>
        <p:spPr bwMode="auto">
          <a:xfrm>
            <a:off x="539750" y="1196975"/>
            <a:ext cx="6786563" cy="3724275"/>
          </a:xfrm>
          <a:prstGeom prst="rect">
            <a:avLst/>
          </a:prstGeom>
          <a:noFill/>
          <a:ln w="9525">
            <a:noFill/>
            <a:miter lim="800000"/>
            <a:headEnd/>
            <a:tailEnd/>
          </a:ln>
        </p:spPr>
        <p:txBody>
          <a:bodyPr>
            <a:spAutoFit/>
          </a:bodyPr>
          <a:lstStyle/>
          <a:p>
            <a:pPr fontAlgn="auto">
              <a:spcAft>
                <a:spcPts val="0"/>
              </a:spcAft>
              <a:defRPr/>
            </a:pPr>
            <a:r>
              <a:rPr lang="ru-RU" sz="2800" b="1" dirty="0">
                <a:solidFill>
                  <a:srgbClr val="993366"/>
                </a:solidFill>
                <a:latin typeface="a_CampusCaps" pitchFamily="82" charset="-52"/>
                <a:ea typeface="+mj-ea"/>
                <a:cs typeface="Times New Roman" pitchFamily="18" charset="0"/>
              </a:rPr>
              <a:t>Орг. момент:</a:t>
            </a:r>
          </a:p>
          <a:p>
            <a:pPr algn="ctr" fontAlgn="auto">
              <a:spcAft>
                <a:spcPts val="0"/>
              </a:spcAft>
              <a:defRPr/>
            </a:pPr>
            <a:endParaRPr lang="ru-RU" sz="2400" b="1" dirty="0">
              <a:solidFill>
                <a:srgbClr val="993366"/>
              </a:solidFill>
              <a:latin typeface="a_CampusCaps" pitchFamily="82" charset="-52"/>
              <a:ea typeface="+mj-ea"/>
              <a:cs typeface="Times New Roman" pitchFamily="18" charset="0"/>
            </a:endParaRPr>
          </a:p>
          <a:p>
            <a:pPr algn="just">
              <a:defRPr/>
            </a:pPr>
            <a:r>
              <a:rPr lang="ru-RU" sz="2200" b="1" dirty="0">
                <a:solidFill>
                  <a:schemeClr val="accent2">
                    <a:lumMod val="50000"/>
                  </a:schemeClr>
                </a:solidFill>
                <a:latin typeface="Calibri" charset="-52"/>
              </a:rPr>
              <a:t>Ну – </a:t>
            </a:r>
            <a:r>
              <a:rPr lang="ru-RU" sz="2200" b="1" dirty="0" err="1">
                <a:solidFill>
                  <a:schemeClr val="accent2">
                    <a:lumMod val="50000"/>
                  </a:schemeClr>
                </a:solidFill>
                <a:latin typeface="Calibri" charset="-52"/>
              </a:rPr>
              <a:t>ка</a:t>
            </a:r>
            <a:r>
              <a:rPr lang="ru-RU" sz="2200" b="1" dirty="0">
                <a:solidFill>
                  <a:schemeClr val="accent2">
                    <a:lumMod val="50000"/>
                  </a:schemeClr>
                </a:solidFill>
                <a:latin typeface="Calibri" charset="-52"/>
              </a:rPr>
              <a:t>, проверь дружок, </a:t>
            </a:r>
          </a:p>
          <a:p>
            <a:pPr algn="just">
              <a:defRPr/>
            </a:pPr>
            <a:r>
              <a:rPr lang="ru-RU" sz="2200" b="1" dirty="0">
                <a:solidFill>
                  <a:schemeClr val="accent2">
                    <a:lumMod val="50000"/>
                  </a:schemeClr>
                </a:solidFill>
                <a:latin typeface="Calibri" charset="-52"/>
              </a:rPr>
              <a:t>Ты готов начать урок?</a:t>
            </a:r>
          </a:p>
          <a:p>
            <a:pPr algn="just">
              <a:defRPr/>
            </a:pPr>
            <a:r>
              <a:rPr lang="ru-RU" sz="2200" b="1" dirty="0">
                <a:solidFill>
                  <a:schemeClr val="accent2">
                    <a:lumMod val="50000"/>
                  </a:schemeClr>
                </a:solidFill>
                <a:latin typeface="Calibri" charset="-52"/>
              </a:rPr>
              <a:t>Все ль на месте,</a:t>
            </a:r>
          </a:p>
          <a:p>
            <a:pPr algn="just">
              <a:defRPr/>
            </a:pPr>
            <a:r>
              <a:rPr lang="ru-RU" sz="2200" b="1" dirty="0">
                <a:solidFill>
                  <a:schemeClr val="accent2">
                    <a:lumMod val="50000"/>
                  </a:schemeClr>
                </a:solidFill>
                <a:latin typeface="Calibri" charset="-52"/>
              </a:rPr>
              <a:t>Все ль в порядке,</a:t>
            </a:r>
          </a:p>
          <a:p>
            <a:pPr algn="just">
              <a:defRPr/>
            </a:pPr>
            <a:r>
              <a:rPr lang="ru-RU" sz="2200" b="1" dirty="0">
                <a:solidFill>
                  <a:schemeClr val="accent2">
                    <a:lumMod val="50000"/>
                  </a:schemeClr>
                </a:solidFill>
                <a:latin typeface="Calibri" charset="-52"/>
              </a:rPr>
              <a:t>Все ли правильно сидят?</a:t>
            </a:r>
          </a:p>
          <a:p>
            <a:pPr algn="just">
              <a:defRPr/>
            </a:pPr>
            <a:r>
              <a:rPr lang="ru-RU" sz="2200" b="1" dirty="0">
                <a:solidFill>
                  <a:schemeClr val="accent2">
                    <a:lumMod val="50000"/>
                  </a:schemeClr>
                </a:solidFill>
                <a:latin typeface="Calibri" charset="-52"/>
              </a:rPr>
              <a:t>Все ль внимательно глядят?</a:t>
            </a:r>
          </a:p>
          <a:p>
            <a:pPr algn="just">
              <a:defRPr/>
            </a:pPr>
            <a:r>
              <a:rPr lang="ru-RU" sz="2200" b="1" dirty="0">
                <a:solidFill>
                  <a:schemeClr val="accent2">
                    <a:lumMod val="50000"/>
                  </a:schemeClr>
                </a:solidFill>
                <a:latin typeface="Calibri" charset="-52"/>
              </a:rPr>
              <a:t>Для разминки нужно нам все расставить по местам.</a:t>
            </a:r>
          </a:p>
          <a:p>
            <a:pPr algn="just">
              <a:defRPr/>
            </a:pPr>
            <a:endParaRPr lang="ru-RU" sz="2200" b="1" dirty="0">
              <a:solidFill>
                <a:schemeClr val="accent2">
                  <a:lumMod val="50000"/>
                </a:schemeClr>
              </a:solidFill>
              <a:latin typeface="Calibri" charset="-52"/>
            </a:endParaRPr>
          </a:p>
        </p:txBody>
      </p:sp>
      <p:pic>
        <p:nvPicPr>
          <p:cNvPr id="19463" name="Picture 7" descr="G:\ФОТОГРАФИИ С УРОКА\Отобранные\Clip.jpg"/>
          <p:cNvPicPr>
            <a:picLocks noChangeAspect="1" noChangeArrowheads="1"/>
          </p:cNvPicPr>
          <p:nvPr/>
        </p:nvPicPr>
        <p:blipFill>
          <a:blip r:embed="rId2" cstate="email"/>
          <a:srcRect/>
          <a:stretch>
            <a:fillRect/>
          </a:stretch>
        </p:blipFill>
        <p:spPr bwMode="auto">
          <a:xfrm>
            <a:off x="4860032" y="404664"/>
            <a:ext cx="3923928" cy="3139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6"/>
          <p:cNvSpPr>
            <a:spLocks noChangeArrowheads="1"/>
          </p:cNvSpPr>
          <p:nvPr/>
        </p:nvSpPr>
        <p:spPr bwMode="auto">
          <a:xfrm>
            <a:off x="1547813" y="4705350"/>
            <a:ext cx="3000375" cy="584200"/>
          </a:xfrm>
          <a:prstGeom prst="rect">
            <a:avLst/>
          </a:prstGeom>
          <a:noFill/>
          <a:ln w="9525">
            <a:noFill/>
            <a:miter lim="800000"/>
            <a:headEnd/>
            <a:tailEnd/>
          </a:ln>
          <a:effectLst/>
        </p:spPr>
        <p:txBody>
          <a:bodyPr anchor="b">
            <a:spAutoFit/>
          </a:bodyPr>
          <a:lstStyle/>
          <a:p>
            <a:pPr algn="ctr" fontAlgn="auto">
              <a:spcAft>
                <a:spcPts val="0"/>
              </a:spcAft>
              <a:defRPr/>
            </a:pPr>
            <a:r>
              <a:rPr lang="ru-RU" sz="3200" b="1" dirty="0">
                <a:solidFill>
                  <a:srgbClr val="993366"/>
                </a:solidFill>
                <a:latin typeface="a_CampusCaps" pitchFamily="82" charset="-52"/>
                <a:ea typeface="+mj-ea"/>
                <a:cs typeface="Times New Roman" pitchFamily="18" charset="0"/>
              </a:rPr>
              <a:t>Внимание!</a:t>
            </a:r>
            <a:endParaRPr lang="en-US" sz="3200" b="1" dirty="0">
              <a:solidFill>
                <a:srgbClr val="993366"/>
              </a:solidFill>
              <a:latin typeface="a_CampusCaps" pitchFamily="82" charset="-52"/>
              <a:ea typeface="+mj-ea"/>
              <a:cs typeface="Times New Roman" pitchFamily="18" charset="0"/>
            </a:endParaRPr>
          </a:p>
        </p:txBody>
      </p:sp>
      <p:sp>
        <p:nvSpPr>
          <p:cNvPr id="12" name="TextBox 11"/>
          <p:cNvSpPr txBox="1"/>
          <p:nvPr/>
        </p:nvSpPr>
        <p:spPr>
          <a:xfrm>
            <a:off x="755650" y="5300663"/>
            <a:ext cx="7488238" cy="769937"/>
          </a:xfrm>
          <a:prstGeom prst="rect">
            <a:avLst/>
          </a:prstGeom>
          <a:noFill/>
        </p:spPr>
        <p:txBody>
          <a:bodyPr>
            <a:spAutoFit/>
          </a:bodyPr>
          <a:lstStyle/>
          <a:p>
            <a:pPr algn="ctr">
              <a:defRPr/>
            </a:pPr>
            <a:r>
              <a:rPr lang="ru-RU" sz="2200" b="1" dirty="0">
                <a:solidFill>
                  <a:schemeClr val="accent2">
                    <a:lumMod val="50000"/>
                  </a:schemeClr>
                </a:solidFill>
                <a:latin typeface="Calibri" charset="-52"/>
              </a:rPr>
              <a:t>Проверьте и расположите на парте принадлежности в указанном порядке.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536377" y="361801"/>
            <a:ext cx="7488832" cy="428625"/>
          </a:xfrm>
        </p:spPr>
        <p:txBody>
          <a:bodyPr>
            <a:noAutofit/>
          </a:bodyPr>
          <a:lstStyle/>
          <a:p>
            <a:pPr algn="ctr" eaLnBrk="1" fontAlgn="auto" hangingPunct="1">
              <a:spcAft>
                <a:spcPts val="0"/>
              </a:spcAft>
              <a:defRPr/>
            </a:pPr>
            <a:r>
              <a:rPr lang="ru-RU" sz="2400" b="1" dirty="0" smtClean="0">
                <a:solidFill>
                  <a:srgbClr val="993366"/>
                </a:solidFill>
                <a:latin typeface="a_CampusCaps" pitchFamily="82" charset="-52"/>
                <a:cs typeface="Times New Roman" pitchFamily="18" charset="0"/>
              </a:rPr>
              <a:t>Ситуация на уроке: </a:t>
            </a:r>
            <a:br>
              <a:rPr lang="ru-RU" sz="2400" b="1" dirty="0" smtClean="0">
                <a:solidFill>
                  <a:srgbClr val="993366"/>
                </a:solidFill>
                <a:latin typeface="a_CampusCaps" pitchFamily="82" charset="-52"/>
                <a:cs typeface="Times New Roman" pitchFamily="18" charset="0"/>
              </a:rPr>
            </a:br>
            <a:r>
              <a:rPr lang="ru-RU" sz="2400" b="1" dirty="0" smtClean="0">
                <a:solidFill>
                  <a:srgbClr val="993366"/>
                </a:solidFill>
                <a:latin typeface="a_CampusCaps" pitchFamily="82" charset="-52"/>
                <a:cs typeface="Times New Roman" pitchFamily="18" charset="0"/>
              </a:rPr>
              <a:t>урок с вопросами - парадоксами</a:t>
            </a:r>
          </a:p>
        </p:txBody>
      </p:sp>
      <p:sp>
        <p:nvSpPr>
          <p:cNvPr id="15363" name="Прямоугольник 5"/>
          <p:cNvSpPr>
            <a:spLocks noChangeArrowheads="1"/>
          </p:cNvSpPr>
          <p:nvPr/>
        </p:nvSpPr>
        <p:spPr bwMode="auto">
          <a:xfrm>
            <a:off x="2339975" y="1196975"/>
            <a:ext cx="4321175" cy="387350"/>
          </a:xfrm>
          <a:prstGeom prst="rect">
            <a:avLst/>
          </a:prstGeom>
          <a:noFill/>
          <a:ln w="9525">
            <a:noFill/>
            <a:miter lim="800000"/>
            <a:headEnd/>
            <a:tailEnd/>
          </a:ln>
        </p:spPr>
        <p:txBody>
          <a:bodyPr>
            <a:spAutoFit/>
          </a:bodyPr>
          <a:lstStyle/>
          <a:p>
            <a:pPr algn="ctr">
              <a:lnSpc>
                <a:spcPct val="80000"/>
              </a:lnSpc>
            </a:pPr>
            <a:r>
              <a:rPr lang="ru-RU" sz="2400" b="1">
                <a:solidFill>
                  <a:srgbClr val="993366"/>
                </a:solidFill>
                <a:latin typeface="a_CampusCaps"/>
                <a:cs typeface="Times New Roman" pitchFamily="18" charset="0"/>
              </a:rPr>
              <a:t>Игровая</a:t>
            </a:r>
            <a:r>
              <a:rPr lang="en-US" sz="2400" b="1">
                <a:solidFill>
                  <a:srgbClr val="993366"/>
                </a:solidFill>
                <a:latin typeface="a_CampusCaps"/>
                <a:cs typeface="Times New Roman" pitchFamily="18" charset="0"/>
              </a:rPr>
              <a:t> </a:t>
            </a:r>
            <a:r>
              <a:rPr lang="ru-RU" sz="2400" b="1">
                <a:solidFill>
                  <a:srgbClr val="993366"/>
                </a:solidFill>
                <a:latin typeface="a_CampusCaps"/>
                <a:cs typeface="Times New Roman" pitchFamily="18" charset="0"/>
              </a:rPr>
              <a:t> ситуация</a:t>
            </a:r>
          </a:p>
        </p:txBody>
      </p:sp>
      <p:pic>
        <p:nvPicPr>
          <p:cNvPr id="15364" name="Picture 8" descr="G:\ФОТОГРАФИИ С УРОКА\Отобранные\Clip_2.jpg"/>
          <p:cNvPicPr>
            <a:picLocks noChangeAspect="1" noChangeArrowheads="1"/>
          </p:cNvPicPr>
          <p:nvPr/>
        </p:nvPicPr>
        <p:blipFill>
          <a:blip r:embed="rId3"/>
          <a:srcRect/>
          <a:stretch>
            <a:fillRect/>
          </a:stretch>
        </p:blipFill>
        <p:spPr bwMode="auto">
          <a:xfrm>
            <a:off x="755650" y="3500438"/>
            <a:ext cx="3078163" cy="2463800"/>
          </a:xfrm>
          <a:prstGeom prst="rect">
            <a:avLst/>
          </a:prstGeom>
          <a:noFill/>
          <a:ln w="9525">
            <a:noFill/>
            <a:miter lim="800000"/>
            <a:headEnd/>
            <a:tailEnd/>
          </a:ln>
        </p:spPr>
      </p:pic>
      <p:pic>
        <p:nvPicPr>
          <p:cNvPr id="15365" name="Picture 9" descr="G:\ФОТОГРАФИИ С УРОКА\Отобранные\Clip_5.jpg"/>
          <p:cNvPicPr>
            <a:picLocks noChangeAspect="1" noChangeArrowheads="1"/>
          </p:cNvPicPr>
          <p:nvPr/>
        </p:nvPicPr>
        <p:blipFill>
          <a:blip r:embed="rId4" cstate="email"/>
          <a:srcRect/>
          <a:stretch>
            <a:fillRect/>
          </a:stretch>
        </p:blipFill>
        <p:spPr bwMode="auto">
          <a:xfrm>
            <a:off x="5148263" y="3500438"/>
            <a:ext cx="3151187" cy="2520950"/>
          </a:xfrm>
          <a:prstGeom prst="rect">
            <a:avLst/>
          </a:prstGeom>
          <a:noFill/>
          <a:ln w="9525">
            <a:noFill/>
            <a:miter lim="800000"/>
            <a:headEnd/>
            <a:tailEnd/>
          </a:ln>
        </p:spPr>
      </p:pic>
      <p:sp>
        <p:nvSpPr>
          <p:cNvPr id="8" name="Прямоугольник 7"/>
          <p:cNvSpPr/>
          <p:nvPr/>
        </p:nvSpPr>
        <p:spPr>
          <a:xfrm>
            <a:off x="468313" y="1700213"/>
            <a:ext cx="8429625" cy="1668462"/>
          </a:xfrm>
          <a:prstGeom prst="rect">
            <a:avLst/>
          </a:prstGeom>
        </p:spPr>
        <p:txBody>
          <a:bodyPr>
            <a:spAutoFit/>
          </a:bodyPr>
          <a:lstStyle/>
          <a:p>
            <a:pPr algn="ctr">
              <a:lnSpc>
                <a:spcPct val="80000"/>
              </a:lnSpc>
              <a:defRPr/>
            </a:pPr>
            <a:r>
              <a:rPr lang="ru-RU" sz="2000" b="1" dirty="0">
                <a:solidFill>
                  <a:schemeClr val="accent2">
                    <a:lumMod val="50000"/>
                  </a:schemeClr>
                </a:solidFill>
                <a:latin typeface="Calibri" charset="-52"/>
              </a:rPr>
              <a:t>Сегодня нам предстоит совершить увлекательное путешествие в страну под названием - </a:t>
            </a:r>
            <a:r>
              <a:rPr lang="ru-RU" sz="2000" b="1" spc="600" dirty="0">
                <a:solidFill>
                  <a:schemeClr val="accent2">
                    <a:lumMod val="50000"/>
                  </a:schemeClr>
                </a:solidFill>
                <a:latin typeface="Calibri" charset="-52"/>
              </a:rPr>
              <a:t>Рисование!</a:t>
            </a:r>
          </a:p>
          <a:p>
            <a:pPr algn="ctr">
              <a:lnSpc>
                <a:spcPct val="80000"/>
              </a:lnSpc>
              <a:defRPr/>
            </a:pPr>
            <a:r>
              <a:rPr lang="ru-RU" sz="2000" b="1" dirty="0">
                <a:solidFill>
                  <a:schemeClr val="accent2">
                    <a:lumMod val="50000"/>
                  </a:schemeClr>
                </a:solidFill>
                <a:latin typeface="Calibri" charset="-52"/>
              </a:rPr>
              <a:t> </a:t>
            </a:r>
          </a:p>
          <a:p>
            <a:pPr>
              <a:lnSpc>
                <a:spcPct val="80000"/>
              </a:lnSpc>
              <a:defRPr/>
            </a:pPr>
            <a:r>
              <a:rPr lang="ru-RU" sz="2000" b="1" dirty="0">
                <a:solidFill>
                  <a:schemeClr val="accent2">
                    <a:lumMod val="50000"/>
                  </a:schemeClr>
                </a:solidFill>
                <a:latin typeface="Calibri" charset="-52"/>
              </a:rPr>
              <a:t> А вот что мы будем рисовать в этой стране пока еще не знает никто. </a:t>
            </a:r>
          </a:p>
          <a:p>
            <a:pPr>
              <a:lnSpc>
                <a:spcPct val="80000"/>
              </a:lnSpc>
              <a:defRPr/>
            </a:pPr>
            <a:endParaRPr lang="ru-RU" sz="2000" b="1" dirty="0">
              <a:solidFill>
                <a:schemeClr val="accent2">
                  <a:lumMod val="50000"/>
                </a:schemeClr>
              </a:solidFill>
              <a:latin typeface="Calibri" charset="-52"/>
            </a:endParaRPr>
          </a:p>
          <a:p>
            <a:pPr algn="ctr">
              <a:lnSpc>
                <a:spcPct val="80000"/>
              </a:lnSpc>
              <a:defRPr/>
            </a:pPr>
            <a:r>
              <a:rPr lang="ru-RU" sz="2400" b="1" dirty="0">
                <a:solidFill>
                  <a:srgbClr val="993366"/>
                </a:solidFill>
                <a:latin typeface="a_CampusCaps" pitchFamily="82" charset="-52"/>
                <a:ea typeface="+mj-ea"/>
                <a:cs typeface="Times New Roman" pitchFamily="18" charset="0"/>
              </a:rPr>
              <a:t>А помогут узнать тему урока – </a:t>
            </a:r>
            <a:r>
              <a:rPr lang="ru-RU" sz="2400" b="1" spc="600" dirty="0">
                <a:solidFill>
                  <a:srgbClr val="993366"/>
                </a:solidFill>
                <a:latin typeface="a_CampusCaps" pitchFamily="82" charset="-52"/>
                <a:ea typeface="+mj-ea"/>
                <a:cs typeface="Times New Roman" pitchFamily="18" charset="0"/>
              </a:rPr>
              <a:t>ЗАГАДКИ</a:t>
            </a:r>
            <a:r>
              <a:rPr lang="ru-RU" sz="2800" b="1" spc="600" dirty="0">
                <a:solidFill>
                  <a:srgbClr val="993366"/>
                </a:solidFill>
                <a:latin typeface="a_CampusCaps" pitchFamily="82" charset="-52"/>
                <a:ea typeface="+mj-ea"/>
                <a:cs typeface="Times New Roman" pitchFamily="18" charset="0"/>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156325" y="2205038"/>
            <a:ext cx="2663825" cy="2663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273050" indent="-273050" eaLnBrk="0" hangingPunct="0">
              <a:lnSpc>
                <a:spcPct val="110000"/>
              </a:lnSpc>
              <a:spcBef>
                <a:spcPct val="20000"/>
              </a:spcBef>
              <a:buClr>
                <a:srgbClr val="0BD0D9"/>
              </a:buClr>
              <a:buSzPct val="95000"/>
              <a:defRPr/>
            </a:pPr>
            <a:r>
              <a:rPr lang="ru-RU" sz="2400" b="1" dirty="0">
                <a:solidFill>
                  <a:schemeClr val="accent2">
                    <a:lumMod val="50000"/>
                  </a:schemeClr>
                </a:solidFill>
                <a:latin typeface="Calibri" charset="-52"/>
              </a:rPr>
              <a:t>Я умею часто мыться</a:t>
            </a:r>
          </a:p>
          <a:p>
            <a:pPr marL="273050" indent="-273050" eaLnBrk="0" hangingPunct="0">
              <a:lnSpc>
                <a:spcPct val="110000"/>
              </a:lnSpc>
              <a:spcBef>
                <a:spcPct val="20000"/>
              </a:spcBef>
              <a:buClr>
                <a:srgbClr val="0BD0D9"/>
              </a:buClr>
              <a:buSzPct val="95000"/>
              <a:defRPr/>
            </a:pPr>
            <a:r>
              <a:rPr lang="ru-RU" sz="2400" b="1" dirty="0">
                <a:solidFill>
                  <a:schemeClr val="accent2">
                    <a:lumMod val="50000"/>
                  </a:schemeClr>
                </a:solidFill>
                <a:latin typeface="Calibri" charset="-52"/>
              </a:rPr>
              <a:t>Не водой, а язычком.</a:t>
            </a:r>
          </a:p>
          <a:p>
            <a:pPr marL="273050" indent="-273050" eaLnBrk="0" hangingPunct="0">
              <a:lnSpc>
                <a:spcPct val="110000"/>
              </a:lnSpc>
              <a:spcBef>
                <a:spcPct val="20000"/>
              </a:spcBef>
              <a:buClr>
                <a:srgbClr val="0BD0D9"/>
              </a:buClr>
              <a:buSzPct val="95000"/>
              <a:defRPr/>
            </a:pPr>
            <a:r>
              <a:rPr lang="ru-RU" sz="2400" b="1" dirty="0">
                <a:solidFill>
                  <a:schemeClr val="accent2">
                    <a:lumMod val="50000"/>
                  </a:schemeClr>
                </a:solidFill>
                <a:latin typeface="Calibri" charset="-52"/>
              </a:rPr>
              <a:t>Мяу! Как мне часто снится</a:t>
            </a:r>
          </a:p>
          <a:p>
            <a:pPr marL="273050" indent="-273050" eaLnBrk="0" hangingPunct="0">
              <a:lnSpc>
                <a:spcPct val="110000"/>
              </a:lnSpc>
              <a:spcBef>
                <a:spcPct val="20000"/>
              </a:spcBef>
              <a:buClr>
                <a:srgbClr val="0BD0D9"/>
              </a:buClr>
              <a:buSzPct val="95000"/>
              <a:defRPr/>
            </a:pPr>
            <a:r>
              <a:rPr lang="ru-RU" sz="2400" b="1" dirty="0">
                <a:solidFill>
                  <a:schemeClr val="accent2">
                    <a:lumMod val="50000"/>
                  </a:schemeClr>
                </a:solidFill>
                <a:latin typeface="Calibri" charset="-52"/>
              </a:rPr>
              <a:t>Блюдце с чистым молочком!</a:t>
            </a:r>
          </a:p>
          <a:p>
            <a:pPr marL="273050" indent="-273050">
              <a:lnSpc>
                <a:spcPct val="80000"/>
              </a:lnSpc>
              <a:spcBef>
                <a:spcPct val="20000"/>
              </a:spcBef>
              <a:buClr>
                <a:srgbClr val="0BD0D9"/>
              </a:buClr>
              <a:buSzPct val="95000"/>
              <a:buFont typeface="Constantia" pitchFamily="18" charset="0"/>
              <a:buNone/>
              <a:defRPr/>
            </a:pPr>
            <a:endParaRPr lang="ru-RU" sz="2800" dirty="0">
              <a:solidFill>
                <a:srgbClr val="59AAF2"/>
              </a:solidFill>
              <a:effectLst>
                <a:outerShdw blurRad="38100" dist="38100" dir="2700000" algn="tl">
                  <a:srgbClr val="000000"/>
                </a:outerShdw>
              </a:effectLst>
              <a:cs typeface="Times New Roman" pitchFamily="18" charset="0"/>
            </a:endParaRPr>
          </a:p>
          <a:p>
            <a:pPr marL="273050" indent="-273050">
              <a:lnSpc>
                <a:spcPct val="80000"/>
              </a:lnSpc>
              <a:spcBef>
                <a:spcPct val="20000"/>
              </a:spcBef>
              <a:buClr>
                <a:srgbClr val="0BD0D9"/>
              </a:buClr>
              <a:buSzPct val="95000"/>
              <a:buFont typeface="Constantia" pitchFamily="18" charset="0"/>
              <a:buChar char=""/>
              <a:defRPr/>
            </a:pPr>
            <a:endParaRPr lang="ru-RU" sz="2800" i="1" dirty="0">
              <a:solidFill>
                <a:srgbClr val="59AAF2"/>
              </a:solidFill>
              <a:effectLst>
                <a:outerShdw blurRad="38100" dist="38100" dir="2700000" algn="tl">
                  <a:srgbClr val="000000"/>
                </a:outerShdw>
              </a:effectLst>
              <a:cs typeface="Times New Roman" pitchFamily="18" charset="0"/>
            </a:endParaRPr>
          </a:p>
          <a:p>
            <a:pPr marL="273050" indent="-273050">
              <a:lnSpc>
                <a:spcPct val="80000"/>
              </a:lnSpc>
              <a:spcBef>
                <a:spcPct val="20000"/>
              </a:spcBef>
              <a:buClr>
                <a:srgbClr val="0BD0D9"/>
              </a:buClr>
              <a:buSzPct val="95000"/>
              <a:buFont typeface="Constantia" pitchFamily="18" charset="0"/>
              <a:buNone/>
              <a:defRPr/>
            </a:pPr>
            <a:endParaRPr lang="ru-RU" sz="2800" i="1" dirty="0">
              <a:solidFill>
                <a:srgbClr val="006600"/>
              </a:solidFill>
              <a:effectLst>
                <a:outerShdw blurRad="38100" dist="38100" dir="2700000" algn="tl">
                  <a:srgbClr val="000000"/>
                </a:outerShdw>
              </a:effectLst>
              <a:latin typeface="Wingdings 2" pitchFamily="18" charset="2"/>
            </a:endParaRPr>
          </a:p>
          <a:p>
            <a:pPr marL="273050" indent="-273050">
              <a:lnSpc>
                <a:spcPct val="80000"/>
              </a:lnSpc>
              <a:spcBef>
                <a:spcPct val="20000"/>
              </a:spcBef>
              <a:buClr>
                <a:srgbClr val="0BD0D9"/>
              </a:buClr>
              <a:buSzPct val="95000"/>
              <a:buFont typeface="Constantia" pitchFamily="18" charset="0"/>
              <a:buNone/>
              <a:defRPr/>
            </a:pPr>
            <a:endParaRPr lang="ru-RU" sz="2800" i="1" dirty="0">
              <a:solidFill>
                <a:srgbClr val="006600"/>
              </a:solidFill>
              <a:effectLst>
                <a:outerShdw blurRad="38100" dist="38100" dir="2700000" algn="tl">
                  <a:srgbClr val="000000"/>
                </a:outerShdw>
              </a:effectLst>
              <a:latin typeface="Wingdings 2" pitchFamily="18" charset="2"/>
            </a:endParaRPr>
          </a:p>
          <a:p>
            <a:pPr marL="273050" indent="-273050">
              <a:lnSpc>
                <a:spcPct val="80000"/>
              </a:lnSpc>
              <a:spcBef>
                <a:spcPct val="20000"/>
              </a:spcBef>
              <a:buClr>
                <a:srgbClr val="0BD0D9"/>
              </a:buClr>
              <a:buSzPct val="95000"/>
              <a:buFont typeface="Constantia" pitchFamily="18" charset="0"/>
              <a:buChar char=""/>
              <a:defRPr/>
            </a:pPr>
            <a:endParaRPr lang="ru-RU" sz="2800" i="1" dirty="0">
              <a:solidFill>
                <a:srgbClr val="006600"/>
              </a:solidFill>
              <a:effectLst>
                <a:outerShdw blurRad="38100" dist="38100" dir="2700000" algn="tl">
                  <a:srgbClr val="000000"/>
                </a:outerShdw>
              </a:effectLst>
              <a:latin typeface="Wingdings 2" pitchFamily="18" charset="2"/>
            </a:endParaRPr>
          </a:p>
          <a:p>
            <a:pPr marL="273050" indent="-273050">
              <a:lnSpc>
                <a:spcPct val="80000"/>
              </a:lnSpc>
              <a:spcBef>
                <a:spcPct val="20000"/>
              </a:spcBef>
              <a:buClr>
                <a:srgbClr val="0BD0D9"/>
              </a:buClr>
              <a:buSzPct val="95000"/>
              <a:buFont typeface="Constantia" pitchFamily="18" charset="0"/>
              <a:buChar char=""/>
              <a:defRPr/>
            </a:pPr>
            <a:endParaRPr lang="ru-RU" sz="2800" i="1" dirty="0">
              <a:solidFill>
                <a:srgbClr val="006600"/>
              </a:solidFill>
              <a:effectLst>
                <a:outerShdw blurRad="38100" dist="38100" dir="2700000" algn="tl">
                  <a:srgbClr val="000000"/>
                </a:outerShdw>
              </a:effectLst>
              <a:latin typeface="Wingdings 2" pitchFamily="18" charset="2"/>
            </a:endParaRPr>
          </a:p>
          <a:p>
            <a:pPr marL="273050" indent="-273050">
              <a:lnSpc>
                <a:spcPct val="80000"/>
              </a:lnSpc>
              <a:spcBef>
                <a:spcPct val="20000"/>
              </a:spcBef>
              <a:buClr>
                <a:srgbClr val="0BD0D9"/>
              </a:buClr>
              <a:buSzPct val="95000"/>
              <a:buFont typeface="Constantia" pitchFamily="18" charset="0"/>
              <a:buNone/>
              <a:defRPr/>
            </a:pPr>
            <a:endParaRPr lang="ru-RU" sz="2800" dirty="0">
              <a:solidFill>
                <a:srgbClr val="006600"/>
              </a:solidFill>
              <a:effectLst>
                <a:outerShdw blurRad="38100" dist="38100" dir="2700000" algn="tl">
                  <a:srgbClr val="000000"/>
                </a:outerShdw>
              </a:effectLst>
              <a:latin typeface="Wingdings 2" pitchFamily="18" charset="2"/>
            </a:endParaRPr>
          </a:p>
        </p:txBody>
      </p:sp>
      <p:sp>
        <p:nvSpPr>
          <p:cNvPr id="7" name="Прямоугольник 6"/>
          <p:cNvSpPr/>
          <p:nvPr/>
        </p:nvSpPr>
        <p:spPr>
          <a:xfrm>
            <a:off x="2771800" y="5779795"/>
            <a:ext cx="3960440" cy="535531"/>
          </a:xfrm>
          <a:prstGeom prst="rect">
            <a:avLst/>
          </a:prstGeom>
        </p:spPr>
        <p:txBody>
          <a:bodyPr>
            <a:spAutoFit/>
          </a:bodyPr>
          <a:lstStyle/>
          <a:p>
            <a:pPr algn="ctr" fontAlgn="auto">
              <a:lnSpc>
                <a:spcPct val="80000"/>
              </a:lnSpc>
              <a:spcAft>
                <a:spcPts val="0"/>
              </a:spcAft>
              <a:defRPr/>
            </a:pPr>
            <a:r>
              <a:rPr lang="ru-RU" b="1" cap="all" dirty="0">
                <a:solidFill>
                  <a:srgbClr val="993366"/>
                </a:solidFill>
                <a:effectLst>
                  <a:reflection blurRad="12700" stA="48000" endA="300" endPos="55000" dir="5400000" sy="-90000" algn="bl" rotWithShape="0"/>
                </a:effectLst>
                <a:latin typeface="a_CampusCaps" pitchFamily="82" charset="-52"/>
                <a:ea typeface="+mj-ea"/>
                <a:cs typeface="Times New Roman" pitchFamily="18" charset="0"/>
              </a:rPr>
              <a:t>тем</a:t>
            </a:r>
            <a:r>
              <a:rPr lang="ru-RU" cap="all" dirty="0">
                <a:solidFill>
                  <a:srgbClr val="993366"/>
                </a:solidFill>
                <a:effectLst>
                  <a:reflection blurRad="12700" stA="48000" endA="300" endPos="55000" dir="5400000" sy="-90000" algn="bl" rotWithShape="0"/>
                </a:effectLst>
                <a:latin typeface="a_CampusCaps" pitchFamily="82" charset="-52"/>
                <a:ea typeface="+mj-ea"/>
                <a:cs typeface="Times New Roman" pitchFamily="18" charset="0"/>
              </a:rPr>
              <a:t>а </a:t>
            </a:r>
            <a:r>
              <a:rPr lang="ru-RU" b="1" cap="all" dirty="0">
                <a:solidFill>
                  <a:srgbClr val="993366"/>
                </a:solidFill>
                <a:effectLst>
                  <a:reflection blurRad="12700" stA="48000" endA="300" endPos="55000" dir="5400000" sy="-90000" algn="bl" rotWithShape="0"/>
                </a:effectLst>
                <a:latin typeface="a_CampusCaps" pitchFamily="82" charset="-52"/>
                <a:ea typeface="+mj-ea"/>
                <a:cs typeface="Times New Roman" pitchFamily="18" charset="0"/>
              </a:rPr>
              <a:t>урока</a:t>
            </a:r>
          </a:p>
        </p:txBody>
      </p:sp>
      <p:sp>
        <p:nvSpPr>
          <p:cNvPr id="9" name="Rectangle 2"/>
          <p:cNvSpPr>
            <a:spLocks noGrp="1" noChangeArrowheads="1"/>
          </p:cNvSpPr>
          <p:nvPr>
            <p:ph type="title"/>
          </p:nvPr>
        </p:nvSpPr>
        <p:spPr>
          <a:xfrm>
            <a:off x="2555776" y="332656"/>
            <a:ext cx="2592288" cy="428625"/>
          </a:xfrm>
        </p:spPr>
        <p:txBody>
          <a:bodyPr>
            <a:noAutofit/>
          </a:bodyPr>
          <a:lstStyle/>
          <a:p>
            <a:pPr algn="ctr" eaLnBrk="1" fontAlgn="auto" hangingPunct="1">
              <a:spcAft>
                <a:spcPts val="0"/>
              </a:spcAft>
              <a:defRPr/>
            </a:pPr>
            <a:r>
              <a:rPr lang="ru-RU" b="1" dirty="0" smtClean="0">
                <a:solidFill>
                  <a:srgbClr val="993366"/>
                </a:solidFill>
                <a:latin typeface="a_CampusCaps" pitchFamily="82" charset="-52"/>
                <a:cs typeface="Times New Roman" pitchFamily="18" charset="0"/>
              </a:rPr>
              <a:t>Загадки</a:t>
            </a:r>
          </a:p>
        </p:txBody>
      </p:sp>
      <p:pic>
        <p:nvPicPr>
          <p:cNvPr id="12" name="Рисунок 7" descr="DSCF4158.jpg"/>
          <p:cNvPicPr>
            <a:picLocks noChangeAspect="1"/>
          </p:cNvPicPr>
          <p:nvPr/>
        </p:nvPicPr>
        <p:blipFill>
          <a:blip r:embed="rId2"/>
          <a:srcRect/>
          <a:stretch>
            <a:fillRect/>
          </a:stretch>
        </p:blipFill>
        <p:spPr bwMode="auto">
          <a:xfrm>
            <a:off x="6156325" y="1268413"/>
            <a:ext cx="2736850" cy="3922712"/>
          </a:xfrm>
          <a:prstGeom prst="rect">
            <a:avLst/>
          </a:prstGeom>
          <a:noFill/>
          <a:ln w="9525">
            <a:noFill/>
            <a:miter lim="800000"/>
            <a:headEnd/>
            <a:tailEnd/>
          </a:ln>
        </p:spPr>
      </p:pic>
      <p:sp>
        <p:nvSpPr>
          <p:cNvPr id="14" name="Rectangle 3"/>
          <p:cNvSpPr txBox="1">
            <a:spLocks noChangeArrowheads="1"/>
          </p:cNvSpPr>
          <p:nvPr/>
        </p:nvSpPr>
        <p:spPr bwMode="auto">
          <a:xfrm>
            <a:off x="3203575" y="1268413"/>
            <a:ext cx="2735263" cy="2636837"/>
          </a:xfrm>
          <a:prstGeom prst="rect">
            <a:avLst/>
          </a:prstGeom>
          <a:ln w="25400" cap="flat" cmpd="sng"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a:normAutofit fontScale="92500"/>
          </a:bodyPr>
          <a:lstStyle/>
          <a:p>
            <a:pPr marL="273050" indent="-273050" eaLnBrk="0" hangingPunct="0">
              <a:lnSpc>
                <a:spcPct val="110000"/>
              </a:lnSpc>
              <a:spcBef>
                <a:spcPct val="20000"/>
              </a:spcBef>
              <a:buClr>
                <a:srgbClr val="0BD0D9"/>
              </a:buClr>
              <a:buSzPct val="95000"/>
              <a:buFont typeface="Constantia" pitchFamily="18" charset="0"/>
              <a:buNone/>
              <a:defRPr/>
            </a:pPr>
            <a:r>
              <a:rPr lang="ru-RU" sz="2200" b="1" dirty="0">
                <a:solidFill>
                  <a:schemeClr val="accent2">
                    <a:lumMod val="50000"/>
                  </a:schemeClr>
                </a:solidFill>
                <a:latin typeface="Calibri" charset="-52"/>
              </a:rPr>
              <a:t>Это что за зверь лесной</a:t>
            </a:r>
          </a:p>
          <a:p>
            <a:pPr marL="273050" indent="-273050" eaLnBrk="0" hangingPunct="0">
              <a:lnSpc>
                <a:spcPct val="110000"/>
              </a:lnSpc>
              <a:spcBef>
                <a:spcPct val="20000"/>
              </a:spcBef>
              <a:buClr>
                <a:srgbClr val="0BD0D9"/>
              </a:buClr>
              <a:buSzPct val="95000"/>
              <a:buFont typeface="Constantia" pitchFamily="18" charset="0"/>
              <a:buNone/>
              <a:defRPr/>
            </a:pPr>
            <a:r>
              <a:rPr lang="ru-RU" sz="2200" b="1" dirty="0">
                <a:solidFill>
                  <a:schemeClr val="accent2">
                    <a:lumMod val="50000"/>
                  </a:schemeClr>
                </a:solidFill>
                <a:latin typeface="Calibri" charset="-52"/>
              </a:rPr>
              <a:t>Встал, как столбик под сосной?</a:t>
            </a:r>
          </a:p>
          <a:p>
            <a:pPr marL="273050" indent="-273050" eaLnBrk="0" hangingPunct="0">
              <a:lnSpc>
                <a:spcPct val="110000"/>
              </a:lnSpc>
              <a:spcBef>
                <a:spcPct val="20000"/>
              </a:spcBef>
              <a:buClr>
                <a:srgbClr val="0BD0D9"/>
              </a:buClr>
              <a:buSzPct val="95000"/>
              <a:buFont typeface="Constantia" pitchFamily="18" charset="0"/>
              <a:buNone/>
              <a:defRPr/>
            </a:pPr>
            <a:r>
              <a:rPr lang="ru-RU" sz="2200" b="1" dirty="0">
                <a:solidFill>
                  <a:schemeClr val="accent2">
                    <a:lumMod val="50000"/>
                  </a:schemeClr>
                </a:solidFill>
                <a:latin typeface="Calibri" charset="-52"/>
              </a:rPr>
              <a:t>И стоит среди травы - </a:t>
            </a:r>
          </a:p>
          <a:p>
            <a:pPr marL="273050" indent="-273050" eaLnBrk="0" hangingPunct="0">
              <a:lnSpc>
                <a:spcPct val="110000"/>
              </a:lnSpc>
              <a:spcBef>
                <a:spcPct val="20000"/>
              </a:spcBef>
              <a:buClr>
                <a:srgbClr val="0BD0D9"/>
              </a:buClr>
              <a:buSzPct val="95000"/>
              <a:buFont typeface="Constantia" pitchFamily="18" charset="0"/>
              <a:buNone/>
              <a:defRPr/>
            </a:pPr>
            <a:r>
              <a:rPr lang="ru-RU" sz="2200" b="1" dirty="0">
                <a:solidFill>
                  <a:schemeClr val="accent2">
                    <a:lumMod val="50000"/>
                  </a:schemeClr>
                </a:solidFill>
                <a:latin typeface="Calibri" charset="-52"/>
              </a:rPr>
              <a:t>   Уши больше головы?</a:t>
            </a:r>
          </a:p>
          <a:p>
            <a:pPr marL="273050" indent="-273050">
              <a:lnSpc>
                <a:spcPct val="110000"/>
              </a:lnSpc>
              <a:spcBef>
                <a:spcPct val="20000"/>
              </a:spcBef>
              <a:buClr>
                <a:srgbClr val="0BD0D9"/>
              </a:buClr>
              <a:buSzPct val="95000"/>
              <a:buFont typeface="Wingdings 2" pitchFamily="18" charset="2"/>
              <a:buChar char=""/>
              <a:defRPr/>
            </a:pPr>
            <a:endParaRPr lang="ru-RU" sz="2200" b="1" dirty="0">
              <a:solidFill>
                <a:schemeClr val="accent2">
                  <a:lumMod val="50000"/>
                </a:schemeClr>
              </a:solidFill>
              <a:latin typeface="Calibri" charset="-52"/>
            </a:endParaRPr>
          </a:p>
          <a:p>
            <a:pPr marL="273050" indent="-273050">
              <a:lnSpc>
                <a:spcPct val="110000"/>
              </a:lnSpc>
              <a:spcBef>
                <a:spcPct val="20000"/>
              </a:spcBef>
              <a:buClr>
                <a:srgbClr val="0BD0D9"/>
              </a:buClr>
              <a:buSzPct val="95000"/>
              <a:buFont typeface="Constantia" pitchFamily="18" charset="0"/>
              <a:buNone/>
              <a:defRPr/>
            </a:pPr>
            <a:endParaRPr lang="ru-RU" sz="2200" b="1" dirty="0">
              <a:solidFill>
                <a:schemeClr val="accent2">
                  <a:lumMod val="50000"/>
                </a:schemeClr>
              </a:solidFill>
              <a:latin typeface="Calibri" charset="-52"/>
            </a:endParaRPr>
          </a:p>
        </p:txBody>
      </p:sp>
      <p:pic>
        <p:nvPicPr>
          <p:cNvPr id="11" name="Picture 2" descr="E:\Мама\IT-activity\Звери\DSCF4160.jpg"/>
          <p:cNvPicPr>
            <a:picLocks noChangeAspect="1" noChangeArrowheads="1"/>
          </p:cNvPicPr>
          <p:nvPr/>
        </p:nvPicPr>
        <p:blipFill>
          <a:blip r:embed="rId3"/>
          <a:srcRect/>
          <a:stretch>
            <a:fillRect/>
          </a:stretch>
        </p:blipFill>
        <p:spPr bwMode="auto">
          <a:xfrm>
            <a:off x="3203575" y="1268413"/>
            <a:ext cx="2808288" cy="4164012"/>
          </a:xfrm>
          <a:prstGeom prst="rect">
            <a:avLst/>
          </a:prstGeom>
          <a:noFill/>
          <a:ln w="9525">
            <a:noFill/>
            <a:miter lim="800000"/>
            <a:headEnd/>
            <a:tailEnd/>
          </a:ln>
        </p:spPr>
      </p:pic>
      <p:sp>
        <p:nvSpPr>
          <p:cNvPr id="15" name="Rectangle 3"/>
          <p:cNvSpPr txBox="1">
            <a:spLocks noChangeArrowheads="1"/>
          </p:cNvSpPr>
          <p:nvPr/>
        </p:nvSpPr>
        <p:spPr bwMode="auto">
          <a:xfrm>
            <a:off x="179388" y="1773238"/>
            <a:ext cx="2763837" cy="25923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ormAutofit/>
          </a:bodyPr>
          <a:lstStyle/>
          <a:p>
            <a:pPr marL="273050" indent="-273050" eaLnBrk="0" hangingPunct="0">
              <a:spcBef>
                <a:spcPct val="20000"/>
              </a:spcBef>
              <a:buClr>
                <a:srgbClr val="0BD0D9"/>
              </a:buClr>
              <a:buSzPct val="95000"/>
              <a:defRPr/>
            </a:pPr>
            <a:r>
              <a:rPr lang="ru-RU" sz="2000" b="1" dirty="0">
                <a:solidFill>
                  <a:schemeClr val="accent2">
                    <a:lumMod val="50000"/>
                  </a:schemeClr>
                </a:solidFill>
                <a:latin typeface="Calibri" charset="-52"/>
              </a:rPr>
              <a:t>Кто с высоких темных сосен</a:t>
            </a:r>
          </a:p>
          <a:p>
            <a:pPr marL="273050" indent="-273050" eaLnBrk="0" hangingPunct="0">
              <a:spcBef>
                <a:spcPct val="20000"/>
              </a:spcBef>
              <a:buClr>
                <a:srgbClr val="0BD0D9"/>
              </a:buClr>
              <a:buSzPct val="95000"/>
              <a:defRPr/>
            </a:pPr>
            <a:r>
              <a:rPr lang="ru-RU" sz="2000" b="1" dirty="0">
                <a:solidFill>
                  <a:schemeClr val="accent2">
                    <a:lumMod val="50000"/>
                  </a:schemeClr>
                </a:solidFill>
                <a:latin typeface="Calibri" charset="-52"/>
              </a:rPr>
              <a:t>В ребятишек шишку бросил?</a:t>
            </a:r>
          </a:p>
          <a:p>
            <a:pPr marL="273050" indent="-273050" eaLnBrk="0" hangingPunct="0">
              <a:spcBef>
                <a:spcPct val="20000"/>
              </a:spcBef>
              <a:buClr>
                <a:srgbClr val="0BD0D9"/>
              </a:buClr>
              <a:buSzPct val="95000"/>
              <a:defRPr/>
            </a:pPr>
            <a:r>
              <a:rPr lang="ru-RU" sz="2000" b="1" dirty="0">
                <a:solidFill>
                  <a:schemeClr val="accent2">
                    <a:lumMod val="50000"/>
                  </a:schemeClr>
                </a:solidFill>
                <a:latin typeface="Calibri" charset="-52"/>
              </a:rPr>
              <a:t>И в кусты через пенек</a:t>
            </a:r>
          </a:p>
          <a:p>
            <a:pPr marL="273050" indent="-273050" eaLnBrk="0" hangingPunct="0">
              <a:spcBef>
                <a:spcPct val="20000"/>
              </a:spcBef>
              <a:buClr>
                <a:srgbClr val="0BD0D9"/>
              </a:buClr>
              <a:buSzPct val="95000"/>
              <a:defRPr/>
            </a:pPr>
            <a:r>
              <a:rPr lang="ru-RU" sz="2000" b="1" dirty="0">
                <a:solidFill>
                  <a:schemeClr val="accent2">
                    <a:lumMod val="50000"/>
                  </a:schemeClr>
                </a:solidFill>
                <a:latin typeface="Calibri" charset="-52"/>
              </a:rPr>
              <a:t>Промелькнул, как огонек?</a:t>
            </a:r>
          </a:p>
          <a:p>
            <a:pPr marL="273050" indent="-273050">
              <a:lnSpc>
                <a:spcPct val="80000"/>
              </a:lnSpc>
              <a:spcBef>
                <a:spcPct val="20000"/>
              </a:spcBef>
              <a:buClr>
                <a:srgbClr val="0BD0D9"/>
              </a:buClr>
              <a:buSzPct val="95000"/>
              <a:buFont typeface="Constantia" pitchFamily="18" charset="0"/>
              <a:buNone/>
              <a:defRPr/>
            </a:pPr>
            <a:endParaRPr lang="ru-RU" sz="2800" dirty="0">
              <a:solidFill>
                <a:srgbClr val="59AAF2"/>
              </a:solidFill>
              <a:effectLst>
                <a:outerShdw blurRad="38100" dist="38100" dir="2700000" algn="tl">
                  <a:srgbClr val="000000"/>
                </a:outerShdw>
              </a:effectLst>
              <a:cs typeface="Times New Roman" pitchFamily="18" charset="0"/>
            </a:endParaRPr>
          </a:p>
          <a:p>
            <a:pPr marL="273050" indent="-273050">
              <a:lnSpc>
                <a:spcPct val="80000"/>
              </a:lnSpc>
              <a:spcBef>
                <a:spcPct val="20000"/>
              </a:spcBef>
              <a:buClr>
                <a:srgbClr val="0BD0D9"/>
              </a:buClr>
              <a:buSzPct val="95000"/>
              <a:buFont typeface="Constantia" pitchFamily="18" charset="0"/>
              <a:buChar char=""/>
              <a:defRPr/>
            </a:pPr>
            <a:endParaRPr lang="ru-RU" sz="2800" i="1" dirty="0">
              <a:solidFill>
                <a:srgbClr val="59AAF2"/>
              </a:solidFill>
              <a:effectLst>
                <a:outerShdw blurRad="38100" dist="38100" dir="2700000" algn="tl">
                  <a:srgbClr val="000000"/>
                </a:outerShdw>
              </a:effectLst>
              <a:cs typeface="Times New Roman" pitchFamily="18" charset="0"/>
            </a:endParaRPr>
          </a:p>
          <a:p>
            <a:pPr marL="273050" indent="-273050">
              <a:lnSpc>
                <a:spcPct val="80000"/>
              </a:lnSpc>
              <a:spcBef>
                <a:spcPct val="20000"/>
              </a:spcBef>
              <a:buClr>
                <a:srgbClr val="0BD0D9"/>
              </a:buClr>
              <a:buSzPct val="95000"/>
              <a:buFont typeface="Constantia" pitchFamily="18" charset="0"/>
              <a:buNone/>
              <a:defRPr/>
            </a:pPr>
            <a:endParaRPr lang="ru-RU" sz="2800" i="1" dirty="0">
              <a:solidFill>
                <a:srgbClr val="006600"/>
              </a:solidFill>
              <a:effectLst>
                <a:outerShdw blurRad="38100" dist="38100" dir="2700000" algn="tl">
                  <a:srgbClr val="000000"/>
                </a:outerShdw>
              </a:effectLst>
              <a:latin typeface="Wingdings 2" pitchFamily="18" charset="2"/>
            </a:endParaRPr>
          </a:p>
          <a:p>
            <a:pPr marL="273050" indent="-273050">
              <a:lnSpc>
                <a:spcPct val="80000"/>
              </a:lnSpc>
              <a:spcBef>
                <a:spcPct val="20000"/>
              </a:spcBef>
              <a:buClr>
                <a:srgbClr val="0BD0D9"/>
              </a:buClr>
              <a:buSzPct val="95000"/>
              <a:buFont typeface="Constantia" pitchFamily="18" charset="0"/>
              <a:buNone/>
              <a:defRPr/>
            </a:pPr>
            <a:endParaRPr lang="ru-RU" sz="2800" i="1" dirty="0">
              <a:solidFill>
                <a:srgbClr val="006600"/>
              </a:solidFill>
              <a:effectLst>
                <a:outerShdw blurRad="38100" dist="38100" dir="2700000" algn="tl">
                  <a:srgbClr val="000000"/>
                </a:outerShdw>
              </a:effectLst>
              <a:latin typeface="Wingdings 2" pitchFamily="18" charset="2"/>
            </a:endParaRPr>
          </a:p>
          <a:p>
            <a:pPr marL="273050" indent="-273050">
              <a:lnSpc>
                <a:spcPct val="80000"/>
              </a:lnSpc>
              <a:spcBef>
                <a:spcPct val="20000"/>
              </a:spcBef>
              <a:buClr>
                <a:srgbClr val="0BD0D9"/>
              </a:buClr>
              <a:buSzPct val="95000"/>
              <a:buFont typeface="Constantia" pitchFamily="18" charset="0"/>
              <a:buChar char=""/>
              <a:defRPr/>
            </a:pPr>
            <a:endParaRPr lang="ru-RU" sz="2800" i="1" dirty="0">
              <a:solidFill>
                <a:srgbClr val="006600"/>
              </a:solidFill>
              <a:effectLst>
                <a:outerShdw blurRad="38100" dist="38100" dir="2700000" algn="tl">
                  <a:srgbClr val="000000"/>
                </a:outerShdw>
              </a:effectLst>
              <a:latin typeface="Wingdings 2" pitchFamily="18" charset="2"/>
            </a:endParaRPr>
          </a:p>
          <a:p>
            <a:pPr marL="273050" indent="-273050">
              <a:lnSpc>
                <a:spcPct val="80000"/>
              </a:lnSpc>
              <a:spcBef>
                <a:spcPct val="20000"/>
              </a:spcBef>
              <a:buClr>
                <a:srgbClr val="0BD0D9"/>
              </a:buClr>
              <a:buSzPct val="95000"/>
              <a:buFont typeface="Constantia" pitchFamily="18" charset="0"/>
              <a:buChar char=""/>
              <a:defRPr/>
            </a:pPr>
            <a:endParaRPr lang="ru-RU" sz="2800" i="1" dirty="0">
              <a:solidFill>
                <a:srgbClr val="006600"/>
              </a:solidFill>
              <a:effectLst>
                <a:outerShdw blurRad="38100" dist="38100" dir="2700000" algn="tl">
                  <a:srgbClr val="000000"/>
                </a:outerShdw>
              </a:effectLst>
              <a:latin typeface="Wingdings 2" pitchFamily="18" charset="2"/>
            </a:endParaRPr>
          </a:p>
          <a:p>
            <a:pPr marL="273050" indent="-273050">
              <a:lnSpc>
                <a:spcPct val="80000"/>
              </a:lnSpc>
              <a:spcBef>
                <a:spcPct val="20000"/>
              </a:spcBef>
              <a:buClr>
                <a:srgbClr val="0BD0D9"/>
              </a:buClr>
              <a:buSzPct val="95000"/>
              <a:buFont typeface="Constantia" pitchFamily="18" charset="0"/>
              <a:buNone/>
              <a:defRPr/>
            </a:pPr>
            <a:endParaRPr lang="ru-RU" sz="2800" dirty="0">
              <a:solidFill>
                <a:srgbClr val="006600"/>
              </a:solidFill>
              <a:effectLst>
                <a:outerShdw blurRad="38100" dist="38100" dir="2700000" algn="tl">
                  <a:srgbClr val="000000"/>
                </a:outerShdw>
              </a:effectLst>
              <a:latin typeface="Wingdings 2" pitchFamily="18" charset="2"/>
            </a:endParaRPr>
          </a:p>
        </p:txBody>
      </p:sp>
      <p:pic>
        <p:nvPicPr>
          <p:cNvPr id="10" name="Рисунок 8" descr="DSCF4159.jpg"/>
          <p:cNvPicPr>
            <a:picLocks noChangeAspect="1"/>
          </p:cNvPicPr>
          <p:nvPr/>
        </p:nvPicPr>
        <p:blipFill>
          <a:blip r:embed="rId4"/>
          <a:srcRect/>
          <a:stretch>
            <a:fillRect/>
          </a:stretch>
        </p:blipFill>
        <p:spPr bwMode="auto">
          <a:xfrm>
            <a:off x="179388" y="1557338"/>
            <a:ext cx="2808287" cy="4024312"/>
          </a:xfrm>
          <a:prstGeom prst="rect">
            <a:avLst/>
          </a:prstGeom>
          <a:noFill/>
          <a:ln w="9525">
            <a:noFill/>
            <a:miter lim="800000"/>
            <a:headEnd/>
            <a:tailEnd/>
          </a:ln>
        </p:spPr>
      </p:pic>
      <p:sp>
        <p:nvSpPr>
          <p:cNvPr id="2" name="Скругленный прямоугольник 1"/>
          <p:cNvSpPr/>
          <p:nvPr/>
        </p:nvSpPr>
        <p:spPr>
          <a:xfrm>
            <a:off x="3276600" y="5719763"/>
            <a:ext cx="3095625" cy="555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3059832" y="5733256"/>
            <a:ext cx="3456385" cy="563231"/>
          </a:xfrm>
          <a:prstGeom prst="rect">
            <a:avLst/>
          </a:prstGeom>
        </p:spPr>
        <p:txBody>
          <a:bodyPr>
            <a:spAutoFit/>
          </a:bodyPr>
          <a:lstStyle/>
          <a:p>
            <a:pPr algn="ctr" fontAlgn="auto">
              <a:lnSpc>
                <a:spcPct val="80000"/>
              </a:lnSpc>
              <a:spcAft>
                <a:spcPts val="0"/>
              </a:spcAft>
              <a:defRPr/>
            </a:pPr>
            <a:r>
              <a:rPr lang="ru-RU" b="1" cap="all" dirty="0">
                <a:solidFill>
                  <a:srgbClr val="993366"/>
                </a:solidFill>
                <a:effectLst>
                  <a:reflection blurRad="12700" stA="48000" endA="300" endPos="55000" dir="5400000" sy="-90000" algn="bl" rotWithShape="0"/>
                </a:effectLst>
                <a:latin typeface="a_CampusCaps" pitchFamily="82" charset="-52"/>
                <a:ea typeface="+mj-ea"/>
                <a:cs typeface="Times New Roman" pitchFamily="18" charset="0"/>
              </a:rPr>
              <a:t>животные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3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2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2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par>
                                <p:cTn id="43" presetID="22" presetClass="entr" presetSubtype="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27584" y="260648"/>
            <a:ext cx="4608512" cy="500063"/>
          </a:xfrm>
        </p:spPr>
        <p:txBody>
          <a:bodyPr>
            <a:noAutofit/>
          </a:bodyPr>
          <a:lstStyle/>
          <a:p>
            <a:pPr algn="ctr" eaLnBrk="1" fontAlgn="auto" hangingPunct="1">
              <a:spcAft>
                <a:spcPts val="0"/>
              </a:spcAft>
              <a:defRPr/>
            </a:pPr>
            <a:r>
              <a:rPr lang="ru-RU" sz="3000" b="1" dirty="0" smtClean="0">
                <a:solidFill>
                  <a:srgbClr val="993366"/>
                </a:solidFill>
                <a:latin typeface="a_CampusCaps" pitchFamily="82" charset="-52"/>
                <a:cs typeface="Times New Roman" pitchFamily="18" charset="0"/>
              </a:rPr>
              <a:t>Сгущение ситуации</a:t>
            </a:r>
          </a:p>
        </p:txBody>
      </p:sp>
      <p:sp>
        <p:nvSpPr>
          <p:cNvPr id="6" name="Прямоугольник 5"/>
          <p:cNvSpPr/>
          <p:nvPr/>
        </p:nvSpPr>
        <p:spPr>
          <a:xfrm>
            <a:off x="2916238" y="1125538"/>
            <a:ext cx="5903912" cy="387350"/>
          </a:xfrm>
          <a:prstGeom prst="rect">
            <a:avLst/>
          </a:prstGeom>
        </p:spPr>
        <p:txBody>
          <a:bodyPr>
            <a:spAutoFit/>
          </a:bodyPr>
          <a:lstStyle/>
          <a:p>
            <a:pPr fontAlgn="auto">
              <a:lnSpc>
                <a:spcPct val="80000"/>
              </a:lnSpc>
              <a:spcAft>
                <a:spcPts val="0"/>
              </a:spcAft>
              <a:buFont typeface="Arial" pitchFamily="34" charset="0"/>
              <a:buChar char="•"/>
              <a:defRPr/>
            </a:pPr>
            <a:r>
              <a:rPr lang="ru-RU" sz="2400" b="1" dirty="0">
                <a:solidFill>
                  <a:srgbClr val="993366"/>
                </a:solidFill>
                <a:latin typeface="a_CampusCaps" pitchFamily="82" charset="-52"/>
                <a:ea typeface="+mj-ea"/>
                <a:cs typeface="Times New Roman" pitchFamily="18" charset="0"/>
              </a:rPr>
              <a:t>Рассмотрите  рисунки животных</a:t>
            </a:r>
          </a:p>
        </p:txBody>
      </p:sp>
      <p:sp>
        <p:nvSpPr>
          <p:cNvPr id="7" name="Прямоугольник 6"/>
          <p:cNvSpPr/>
          <p:nvPr/>
        </p:nvSpPr>
        <p:spPr>
          <a:xfrm>
            <a:off x="468313" y="4868863"/>
            <a:ext cx="8143875" cy="1225550"/>
          </a:xfrm>
          <a:prstGeom prst="rect">
            <a:avLst/>
          </a:prstGeom>
        </p:spPr>
        <p:txBody>
          <a:bodyPr>
            <a:spAutoFit/>
          </a:bodyPr>
          <a:lstStyle/>
          <a:p>
            <a:pPr lvl="1">
              <a:lnSpc>
                <a:spcPct val="80000"/>
              </a:lnSpc>
              <a:buFont typeface="Arial" charset="0"/>
              <a:buChar char="•"/>
              <a:defRPr/>
            </a:pPr>
            <a:r>
              <a:rPr lang="ru-RU" sz="3200" b="1" dirty="0">
                <a:solidFill>
                  <a:srgbClr val="993366"/>
                </a:solidFill>
                <a:latin typeface="a_CampusCaps"/>
                <a:cs typeface="Times New Roman" pitchFamily="18" charset="0"/>
              </a:rPr>
              <a:t>Вопрос:</a:t>
            </a:r>
            <a:endParaRPr lang="en-US" sz="3200" b="1" dirty="0">
              <a:solidFill>
                <a:srgbClr val="993366"/>
              </a:solidFill>
              <a:latin typeface="a_CampusCaps"/>
              <a:cs typeface="Times New Roman" pitchFamily="18" charset="0"/>
            </a:endParaRPr>
          </a:p>
          <a:p>
            <a:pPr>
              <a:lnSpc>
                <a:spcPct val="80000"/>
              </a:lnSpc>
              <a:buFont typeface="Arial" charset="0"/>
              <a:buNone/>
              <a:defRPr/>
            </a:pPr>
            <a:endParaRPr lang="ru-RU" sz="2000" dirty="0">
              <a:solidFill>
                <a:srgbClr val="59AAF2"/>
              </a:solidFill>
              <a:effectLst>
                <a:outerShdw blurRad="38100" dist="38100" dir="2700000" algn="tl">
                  <a:srgbClr val="C0C0C0"/>
                </a:outerShdw>
              </a:effectLst>
              <a:cs typeface="Times New Roman" pitchFamily="18" charset="0"/>
            </a:endParaRPr>
          </a:p>
          <a:p>
            <a:pPr>
              <a:lnSpc>
                <a:spcPct val="80000"/>
              </a:lnSpc>
              <a:defRPr/>
            </a:pPr>
            <a:r>
              <a:rPr lang="ru-RU" sz="2000" b="1" dirty="0">
                <a:solidFill>
                  <a:srgbClr val="523227"/>
                </a:solidFill>
                <a:latin typeface="Calibri" pitchFamily="34" charset="0"/>
              </a:rPr>
              <a:t>Как вы считаете, чем они похожи между собой?</a:t>
            </a:r>
          </a:p>
          <a:p>
            <a:pPr>
              <a:lnSpc>
                <a:spcPct val="80000"/>
              </a:lnSpc>
              <a:defRPr/>
            </a:pPr>
            <a:r>
              <a:rPr lang="ru-RU" sz="2000" b="1" dirty="0">
                <a:solidFill>
                  <a:srgbClr val="523227"/>
                </a:solidFill>
                <a:latin typeface="Calibri" pitchFamily="34" charset="0"/>
              </a:rPr>
              <a:t>На какую цифру похоже туловище с головой любого животного?</a:t>
            </a:r>
          </a:p>
        </p:txBody>
      </p:sp>
      <p:pic>
        <p:nvPicPr>
          <p:cNvPr id="17413" name="Рисунок 7" descr="DSCF4158.jpg"/>
          <p:cNvPicPr>
            <a:picLocks noChangeAspect="1"/>
          </p:cNvPicPr>
          <p:nvPr/>
        </p:nvPicPr>
        <p:blipFill>
          <a:blip r:embed="rId3"/>
          <a:srcRect/>
          <a:stretch>
            <a:fillRect/>
          </a:stretch>
        </p:blipFill>
        <p:spPr bwMode="auto">
          <a:xfrm>
            <a:off x="2268538" y="1773238"/>
            <a:ext cx="2143125" cy="3071812"/>
          </a:xfrm>
          <a:prstGeom prst="rect">
            <a:avLst/>
          </a:prstGeom>
          <a:noFill/>
          <a:ln w="9525">
            <a:noFill/>
            <a:miter lim="800000"/>
            <a:headEnd/>
            <a:tailEnd/>
          </a:ln>
        </p:spPr>
      </p:pic>
      <p:pic>
        <p:nvPicPr>
          <p:cNvPr id="17414" name="Рисунок 8" descr="DSCF4159.jpg"/>
          <p:cNvPicPr>
            <a:picLocks noChangeAspect="1"/>
          </p:cNvPicPr>
          <p:nvPr/>
        </p:nvPicPr>
        <p:blipFill>
          <a:blip r:embed="rId4"/>
          <a:srcRect/>
          <a:stretch>
            <a:fillRect/>
          </a:stretch>
        </p:blipFill>
        <p:spPr bwMode="auto">
          <a:xfrm>
            <a:off x="4500563" y="1773238"/>
            <a:ext cx="2143125" cy="3071812"/>
          </a:xfrm>
          <a:prstGeom prst="rect">
            <a:avLst/>
          </a:prstGeom>
          <a:noFill/>
          <a:ln w="9525">
            <a:noFill/>
            <a:miter lim="800000"/>
            <a:headEnd/>
            <a:tailEnd/>
          </a:ln>
        </p:spPr>
      </p:pic>
      <p:pic>
        <p:nvPicPr>
          <p:cNvPr id="17415" name="Picture 2" descr="E:\Мама\IT-activity\Звери\DSCF4160.jpg"/>
          <p:cNvPicPr>
            <a:picLocks noChangeAspect="1" noChangeArrowheads="1"/>
          </p:cNvPicPr>
          <p:nvPr/>
        </p:nvPicPr>
        <p:blipFill>
          <a:blip r:embed="rId5"/>
          <a:srcRect/>
          <a:stretch>
            <a:fillRect/>
          </a:stretch>
        </p:blipFill>
        <p:spPr bwMode="auto">
          <a:xfrm>
            <a:off x="6804025" y="1773238"/>
            <a:ext cx="2071688" cy="3071812"/>
          </a:xfrm>
          <a:prstGeom prst="rect">
            <a:avLst/>
          </a:prstGeom>
          <a:noFill/>
          <a:ln w="9525">
            <a:noFill/>
            <a:miter lim="800000"/>
            <a:headEnd/>
            <a:tailEnd/>
          </a:ln>
        </p:spPr>
      </p:pic>
      <p:pic>
        <p:nvPicPr>
          <p:cNvPr id="8" name="Picture 12" descr="D:\Мама 1\дипломы 2010\урок\vlcsnap-2010-11-25-23h25m32s11.png"/>
          <p:cNvPicPr>
            <a:picLocks noChangeAspect="1" noChangeArrowheads="1"/>
          </p:cNvPicPr>
          <p:nvPr/>
        </p:nvPicPr>
        <p:blipFill>
          <a:blip r:embed="rId6" cstate="email"/>
          <a:srcRect/>
          <a:stretch>
            <a:fillRect/>
          </a:stretch>
        </p:blipFill>
        <p:spPr bwMode="auto">
          <a:xfrm>
            <a:off x="251520" y="2276872"/>
            <a:ext cx="1571636" cy="2357454"/>
          </a:xfrm>
          <a:prstGeom prst="rect">
            <a:avLst/>
          </a:prstGeom>
          <a:noFill/>
          <a:effectLst>
            <a:innerShdw blurRad="63500" dist="50800" dir="13500000">
              <a:prstClr val="black">
                <a:alpha val="50000"/>
              </a:prstClr>
            </a:innerShdw>
          </a:effectLst>
        </p:spPr>
      </p:pic>
      <p:sp>
        <p:nvSpPr>
          <p:cNvPr id="9" name="TextBox 8"/>
          <p:cNvSpPr txBox="1"/>
          <p:nvPr/>
        </p:nvSpPr>
        <p:spPr>
          <a:xfrm>
            <a:off x="693664" y="239712"/>
            <a:ext cx="428628" cy="39395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ru-RU" sz="25000" dirty="0">
                <a:solidFill>
                  <a:srgbClr val="CC3300"/>
                </a:solidFill>
                <a:latin typeface="Book Antiqua" pitchFamily="18" charset="0"/>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404664"/>
            <a:ext cx="7772400" cy="500063"/>
          </a:xfrm>
        </p:spPr>
        <p:txBody>
          <a:bodyPr>
            <a:noAutofit/>
          </a:bodyPr>
          <a:lstStyle/>
          <a:p>
            <a:pPr algn="ctr" eaLnBrk="1" fontAlgn="auto" hangingPunct="1">
              <a:spcAft>
                <a:spcPts val="0"/>
              </a:spcAft>
              <a:defRPr/>
            </a:pPr>
            <a:r>
              <a:rPr lang="ru-RU" sz="3200" b="1" dirty="0" smtClean="0">
                <a:solidFill>
                  <a:srgbClr val="993366"/>
                </a:solidFill>
                <a:latin typeface="a_CampusCaps" pitchFamily="82" charset="-52"/>
                <a:cs typeface="Times New Roman" pitchFamily="18" charset="0"/>
              </a:rPr>
              <a:t>Коллективное обсуждение</a:t>
            </a:r>
          </a:p>
        </p:txBody>
      </p:sp>
      <p:sp>
        <p:nvSpPr>
          <p:cNvPr id="14339" name="Прямоугольник 5"/>
          <p:cNvSpPr>
            <a:spLocks noChangeArrowheads="1"/>
          </p:cNvSpPr>
          <p:nvPr/>
        </p:nvSpPr>
        <p:spPr bwMode="auto">
          <a:xfrm>
            <a:off x="714375" y="4868863"/>
            <a:ext cx="8429625" cy="1016000"/>
          </a:xfrm>
          <a:prstGeom prst="rect">
            <a:avLst/>
          </a:prstGeom>
          <a:noFill/>
          <a:ln w="9525">
            <a:noFill/>
            <a:miter lim="800000"/>
            <a:headEnd/>
            <a:tailEnd/>
          </a:ln>
        </p:spPr>
        <p:txBody>
          <a:bodyPr>
            <a:spAutoFit/>
          </a:bodyPr>
          <a:lstStyle/>
          <a:p>
            <a:pPr>
              <a:buFont typeface="Arial" charset="0"/>
              <a:buChar char="•"/>
              <a:defRPr/>
            </a:pPr>
            <a:r>
              <a:rPr lang="ru-RU" sz="2000" b="1" dirty="0">
                <a:solidFill>
                  <a:schemeClr val="accent2">
                    <a:lumMod val="50000"/>
                  </a:schemeClr>
                </a:solidFill>
                <a:latin typeface="Calibri" charset="-52"/>
              </a:rPr>
              <a:t>Животные похожи между собой тем, что у них одинаковые голова и туловище  - голова  это круг, а туловище – овал.</a:t>
            </a:r>
          </a:p>
          <a:p>
            <a:pPr>
              <a:buFont typeface="Arial" charset="0"/>
              <a:buChar char="•"/>
              <a:defRPr/>
            </a:pPr>
            <a:r>
              <a:rPr lang="ru-RU" sz="2000" b="1" dirty="0">
                <a:solidFill>
                  <a:schemeClr val="accent2">
                    <a:lumMod val="50000"/>
                  </a:schemeClr>
                </a:solidFill>
                <a:latin typeface="Calibri" charset="-52"/>
              </a:rPr>
              <a:t>Туловище с головой любого животного похоже на цифру восемь.</a:t>
            </a:r>
          </a:p>
        </p:txBody>
      </p:sp>
      <p:sp>
        <p:nvSpPr>
          <p:cNvPr id="9" name="Rectangle 2"/>
          <p:cNvSpPr txBox="1">
            <a:spLocks noChangeArrowheads="1"/>
          </p:cNvSpPr>
          <p:nvPr/>
        </p:nvSpPr>
        <p:spPr bwMode="auto">
          <a:xfrm>
            <a:off x="2915816" y="3861048"/>
            <a:ext cx="3168352" cy="500063"/>
          </a:xfrm>
          <a:prstGeom prst="rect">
            <a:avLst/>
          </a:prstGeom>
          <a:noFill/>
          <a:ln w="9525">
            <a:noFill/>
            <a:miter lim="800000"/>
            <a:headEnd/>
            <a:tailEnd/>
          </a:ln>
        </p:spPr>
        <p:txBody>
          <a:bodyPr lIns="0" rIns="0" bIns="0" anchor="b"/>
          <a:lstStyle/>
          <a:p>
            <a:pPr algn="ctr">
              <a:defRPr/>
            </a:pPr>
            <a:r>
              <a:rPr lang="ru-RU" b="1" cap="all" dirty="0">
                <a:solidFill>
                  <a:srgbClr val="993366"/>
                </a:solidFill>
                <a:effectLst>
                  <a:reflection blurRad="12700" stA="48000" endA="300" endPos="55000" dir="5400000" sy="-90000" algn="bl" rotWithShape="0"/>
                </a:effectLst>
                <a:latin typeface="a_CampusCaps" pitchFamily="82" charset="-52"/>
                <a:ea typeface="+mj-ea"/>
                <a:cs typeface="Times New Roman" pitchFamily="18" charset="0"/>
              </a:rPr>
              <a:t>Вывод:</a:t>
            </a:r>
          </a:p>
        </p:txBody>
      </p:sp>
      <p:pic>
        <p:nvPicPr>
          <p:cNvPr id="22534" name="Рисунок 5" descr="DSCF4162.jpg"/>
          <p:cNvPicPr>
            <a:picLocks noChangeAspect="1"/>
          </p:cNvPicPr>
          <p:nvPr/>
        </p:nvPicPr>
        <p:blipFill>
          <a:blip r:embed="rId2"/>
          <a:srcRect/>
          <a:stretch>
            <a:fillRect/>
          </a:stretch>
        </p:blipFill>
        <p:spPr bwMode="auto">
          <a:xfrm>
            <a:off x="684213" y="1628775"/>
            <a:ext cx="1966912" cy="2784475"/>
          </a:xfrm>
          <a:prstGeom prst="rect">
            <a:avLst/>
          </a:prstGeom>
          <a:ln>
            <a:noFill/>
          </a:ln>
          <a:effectLst>
            <a:outerShdw blurRad="292100" dist="139700" dir="2700000" algn="tl" rotWithShape="0">
              <a:srgbClr val="333333">
                <a:alpha val="65000"/>
              </a:srgbClr>
            </a:outerShdw>
          </a:effectLst>
        </p:spPr>
      </p:pic>
      <p:pic>
        <p:nvPicPr>
          <p:cNvPr id="22535" name="Рисунок 7" descr="DSCF4164.jpg"/>
          <p:cNvPicPr>
            <a:picLocks noChangeAspect="1"/>
          </p:cNvPicPr>
          <p:nvPr/>
        </p:nvPicPr>
        <p:blipFill>
          <a:blip r:embed="rId3" cstate="email"/>
          <a:srcRect/>
          <a:stretch>
            <a:fillRect/>
          </a:stretch>
        </p:blipFill>
        <p:spPr bwMode="auto">
          <a:xfrm>
            <a:off x="6443663" y="1773238"/>
            <a:ext cx="1970087" cy="2862262"/>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2536" name="Picture 8" descr="G:\ФОТОГРАФИИ С УРОКА\Отобранные\Clip_7.jpg"/>
          <p:cNvPicPr>
            <a:picLocks noChangeAspect="1" noChangeArrowheads="1"/>
          </p:cNvPicPr>
          <p:nvPr/>
        </p:nvPicPr>
        <p:blipFill>
          <a:blip r:embed="rId4" cstate="email"/>
          <a:srcRect/>
          <a:stretch>
            <a:fillRect/>
          </a:stretch>
        </p:blipFill>
        <p:spPr bwMode="auto">
          <a:xfrm>
            <a:off x="3132138" y="1412875"/>
            <a:ext cx="2663825" cy="21320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7584" y="260648"/>
            <a:ext cx="7308304" cy="500063"/>
          </a:xfrm>
        </p:spPr>
        <p:txBody>
          <a:bodyPr>
            <a:noAutofit/>
          </a:bodyPr>
          <a:lstStyle/>
          <a:p>
            <a:pPr algn="ctr" eaLnBrk="1" fontAlgn="auto" hangingPunct="1">
              <a:spcAft>
                <a:spcPts val="0"/>
              </a:spcAft>
              <a:defRPr/>
            </a:pPr>
            <a:r>
              <a:rPr lang="ru-RU" sz="3200" b="1" dirty="0" smtClean="0">
                <a:solidFill>
                  <a:srgbClr val="993366"/>
                </a:solidFill>
                <a:latin typeface="a_CampusCaps" pitchFamily="82" charset="-52"/>
                <a:cs typeface="Times New Roman" pitchFamily="18" charset="0"/>
              </a:rPr>
              <a:t>Анималистический жанр</a:t>
            </a:r>
          </a:p>
        </p:txBody>
      </p:sp>
      <p:sp>
        <p:nvSpPr>
          <p:cNvPr id="15363" name="Прямоугольник 7"/>
          <p:cNvSpPr>
            <a:spLocks noChangeArrowheads="1"/>
          </p:cNvSpPr>
          <p:nvPr/>
        </p:nvSpPr>
        <p:spPr bwMode="auto">
          <a:xfrm>
            <a:off x="1116013" y="1052513"/>
            <a:ext cx="5857875" cy="400050"/>
          </a:xfrm>
          <a:prstGeom prst="rect">
            <a:avLst/>
          </a:prstGeom>
          <a:noFill/>
          <a:ln w="9525">
            <a:noFill/>
            <a:miter lim="800000"/>
            <a:headEnd/>
            <a:tailEnd/>
          </a:ln>
        </p:spPr>
        <p:txBody>
          <a:bodyPr>
            <a:spAutoFit/>
          </a:bodyPr>
          <a:lstStyle/>
          <a:p>
            <a:pPr>
              <a:buFont typeface="Arial" pitchFamily="34" charset="0"/>
              <a:buChar char="•"/>
              <a:defRPr/>
            </a:pPr>
            <a:r>
              <a:rPr lang="ru-RU" sz="2000" dirty="0"/>
              <a:t> </a:t>
            </a:r>
            <a:r>
              <a:rPr lang="ru-RU" sz="2000" b="1" dirty="0">
                <a:solidFill>
                  <a:schemeClr val="accent2">
                    <a:lumMod val="50000"/>
                  </a:schemeClr>
                </a:solidFill>
                <a:latin typeface="Calibri" charset="-52"/>
              </a:rPr>
              <a:t>Рассмотрите репродукции животных.</a:t>
            </a:r>
          </a:p>
        </p:txBody>
      </p:sp>
      <p:pic>
        <p:nvPicPr>
          <p:cNvPr id="19460" name="Рисунок 3" descr="DSCF1596.jpg"/>
          <p:cNvPicPr>
            <a:picLocks noChangeAspect="1"/>
          </p:cNvPicPr>
          <p:nvPr/>
        </p:nvPicPr>
        <p:blipFill>
          <a:blip r:embed="rId2"/>
          <a:srcRect/>
          <a:stretch>
            <a:fillRect/>
          </a:stretch>
        </p:blipFill>
        <p:spPr bwMode="auto">
          <a:xfrm>
            <a:off x="714375" y="1643063"/>
            <a:ext cx="3571875" cy="2205037"/>
          </a:xfrm>
          <a:prstGeom prst="rect">
            <a:avLst/>
          </a:prstGeom>
          <a:noFill/>
          <a:ln w="9525">
            <a:noFill/>
            <a:miter lim="800000"/>
            <a:headEnd/>
            <a:tailEnd/>
          </a:ln>
        </p:spPr>
      </p:pic>
      <p:pic>
        <p:nvPicPr>
          <p:cNvPr id="23557" name="Рисунок 4" descr="DSCF1605.jpg"/>
          <p:cNvPicPr>
            <a:picLocks noChangeAspect="1"/>
          </p:cNvPicPr>
          <p:nvPr/>
        </p:nvPicPr>
        <p:blipFill>
          <a:blip r:embed="rId3"/>
          <a:srcRect/>
          <a:stretch>
            <a:fillRect/>
          </a:stretch>
        </p:blipFill>
        <p:spPr bwMode="auto">
          <a:xfrm>
            <a:off x="5003800" y="1844675"/>
            <a:ext cx="3262313" cy="3992563"/>
          </a:xfrm>
          <a:prstGeom prst="rect">
            <a:avLst/>
          </a:prstGeom>
          <a:ln>
            <a:noFill/>
          </a:ln>
          <a:effectLst>
            <a:outerShdw blurRad="292100" dist="139700" dir="2700000" algn="tl" rotWithShape="0">
              <a:srgbClr val="333333">
                <a:alpha val="65000"/>
              </a:srgbClr>
            </a:outerShdw>
          </a:effectLst>
        </p:spPr>
      </p:pic>
      <p:pic>
        <p:nvPicPr>
          <p:cNvPr id="23558" name="Рисунок 5" descr="DSCF1617.jpg"/>
          <p:cNvPicPr>
            <a:picLocks noChangeAspect="1"/>
          </p:cNvPicPr>
          <p:nvPr/>
        </p:nvPicPr>
        <p:blipFill>
          <a:blip r:embed="rId4"/>
          <a:srcRect/>
          <a:stretch>
            <a:fillRect/>
          </a:stretch>
        </p:blipFill>
        <p:spPr bwMode="auto">
          <a:xfrm>
            <a:off x="714375" y="4143375"/>
            <a:ext cx="3643313" cy="22764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0.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7.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8.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9.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3692</TotalTime>
  <Words>1291</Words>
  <Application>Microsoft Office PowerPoint</Application>
  <PresentationFormat>Экран (4:3)</PresentationFormat>
  <Paragraphs>237</Paragraphs>
  <Slides>32</Slides>
  <Notes>1</Notes>
  <HiddenSlides>1</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32</vt:i4>
      </vt:variant>
    </vt:vector>
  </HeadingPairs>
  <TitlesOfParts>
    <vt:vector size="43" baseType="lpstr">
      <vt:lpstr>Times New Roman</vt:lpstr>
      <vt:lpstr>Arial</vt:lpstr>
      <vt:lpstr>Franklin Gothic Medium</vt:lpstr>
      <vt:lpstr>Franklin Gothic Book</vt:lpstr>
      <vt:lpstr>Wingdings 2</vt:lpstr>
      <vt:lpstr>a_CampusCaps</vt:lpstr>
      <vt:lpstr>Calibri</vt:lpstr>
      <vt:lpstr>Constantia</vt:lpstr>
      <vt:lpstr>Book Antiqua</vt:lpstr>
      <vt:lpstr>Wingdings</vt:lpstr>
      <vt:lpstr>Трек</vt:lpstr>
      <vt:lpstr>Тема :  «Уроки изобразительного искусства  в начальной школе.  1 класс.  Методическая разработка задания   </vt:lpstr>
      <vt:lpstr>Слайд 2</vt:lpstr>
      <vt:lpstr>Учебная цель:</vt:lpstr>
      <vt:lpstr> </vt:lpstr>
      <vt:lpstr>Ситуация на уроке:  урок с вопросами - парадоксами</vt:lpstr>
      <vt:lpstr>Загадки</vt:lpstr>
      <vt:lpstr>Сгущение ситуации</vt:lpstr>
      <vt:lpstr>Коллективное обсуждение</vt:lpstr>
      <vt:lpstr>Анималистический жанр</vt:lpstr>
      <vt:lpstr>Слайд 10</vt:lpstr>
      <vt:lpstr>Слайд 11</vt:lpstr>
      <vt:lpstr>В.Ватагин</vt:lpstr>
      <vt:lpstr>Слайд 13</vt:lpstr>
      <vt:lpstr>Слайд 14</vt:lpstr>
      <vt:lpstr>Слайд 15</vt:lpstr>
      <vt:lpstr>Слайд 16</vt:lpstr>
      <vt:lpstr>Слайд 17</vt:lpstr>
      <vt:lpstr>Слайд 18</vt:lpstr>
      <vt:lpstr>Слайд 19</vt:lpstr>
      <vt:lpstr>Практическая работа</vt:lpstr>
      <vt:lpstr>Слайд 21</vt:lpstr>
      <vt:lpstr>Самостоятельная работа</vt:lpstr>
      <vt:lpstr>этапы выполнения работы</vt:lpstr>
      <vt:lpstr>Виртуальная выставка учащихся</vt:lpstr>
      <vt:lpstr>Эстетическая оценка работы</vt:lpstr>
      <vt:lpstr>Слайд 26</vt:lpstr>
      <vt:lpstr>Домашнее задание</vt:lpstr>
      <vt:lpstr>Нарисуй своего четвероногого друга. Схема изображения животного</vt:lpstr>
      <vt:lpstr>Вывод:</vt:lpstr>
      <vt:lpstr>Слайд 30</vt:lpstr>
      <vt:lpstr>Спасибо за внимание</vt:lpstr>
      <vt:lpstr>Презентацию подготовила  Жучая Ирина Митрофановна</vt:lpstr>
    </vt:vector>
  </TitlesOfParts>
  <Company>ДМОУ 208 Веста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Наше время – время перемен</dc:title>
  <dc:creator>завуч</dc:creator>
  <cp:lastModifiedBy>Tata</cp:lastModifiedBy>
  <cp:revision>250</cp:revision>
  <dcterms:created xsi:type="dcterms:W3CDTF">2006-12-07T13:14:12Z</dcterms:created>
  <dcterms:modified xsi:type="dcterms:W3CDTF">2012-05-12T17:50:13Z</dcterms:modified>
</cp:coreProperties>
</file>