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25"/>
  </p:notesMasterIdLst>
  <p:sldIdLst>
    <p:sldId id="351" r:id="rId2"/>
    <p:sldId id="352" r:id="rId3"/>
    <p:sldId id="327" r:id="rId4"/>
    <p:sldId id="364" r:id="rId5"/>
    <p:sldId id="365" r:id="rId6"/>
    <p:sldId id="366" r:id="rId7"/>
    <p:sldId id="367" r:id="rId8"/>
    <p:sldId id="368" r:id="rId9"/>
    <p:sldId id="369" r:id="rId10"/>
    <p:sldId id="370" r:id="rId11"/>
    <p:sldId id="371" r:id="rId12"/>
    <p:sldId id="372" r:id="rId13"/>
    <p:sldId id="374" r:id="rId14"/>
    <p:sldId id="373" r:id="rId15"/>
    <p:sldId id="375" r:id="rId16"/>
    <p:sldId id="376" r:id="rId17"/>
    <p:sldId id="377" r:id="rId18"/>
    <p:sldId id="378" r:id="rId19"/>
    <p:sldId id="379" r:id="rId20"/>
    <p:sldId id="381" r:id="rId21"/>
    <p:sldId id="382" r:id="rId22"/>
    <p:sldId id="323" r:id="rId23"/>
    <p:sldId id="380"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5613" indent="1588" algn="l" rtl="0" fontAlgn="base">
      <a:spcBef>
        <a:spcPct val="0"/>
      </a:spcBef>
      <a:spcAft>
        <a:spcPct val="0"/>
      </a:spcAft>
      <a:defRPr kern="1200">
        <a:solidFill>
          <a:schemeClr val="tx1"/>
        </a:solidFill>
        <a:latin typeface="Times New Roman" pitchFamily="18" charset="0"/>
        <a:ea typeface="+mn-ea"/>
        <a:cs typeface="+mn-cs"/>
      </a:defRPr>
    </a:lvl2pPr>
    <a:lvl3pPr marL="912813" indent="1588" algn="l" rtl="0" fontAlgn="base">
      <a:spcBef>
        <a:spcPct val="0"/>
      </a:spcBef>
      <a:spcAft>
        <a:spcPct val="0"/>
      </a:spcAft>
      <a:defRPr kern="1200">
        <a:solidFill>
          <a:schemeClr val="tx1"/>
        </a:solidFill>
        <a:latin typeface="Times New Roman" pitchFamily="18" charset="0"/>
        <a:ea typeface="+mn-ea"/>
        <a:cs typeface="+mn-cs"/>
      </a:defRPr>
    </a:lvl3pPr>
    <a:lvl4pPr marL="1370013" indent="1588" algn="l" rtl="0" fontAlgn="base">
      <a:spcBef>
        <a:spcPct val="0"/>
      </a:spcBef>
      <a:spcAft>
        <a:spcPct val="0"/>
      </a:spcAft>
      <a:defRPr kern="1200">
        <a:solidFill>
          <a:schemeClr val="tx1"/>
        </a:solidFill>
        <a:latin typeface="Times New Roman" pitchFamily="18" charset="0"/>
        <a:ea typeface="+mn-ea"/>
        <a:cs typeface="+mn-cs"/>
      </a:defRPr>
    </a:lvl4pPr>
    <a:lvl5pPr marL="1827213" indent="1588"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clrMru>
    <a:srgbClr val="9900CC"/>
    <a:srgbClr val="FBB15F"/>
    <a:srgbClr val="003399"/>
    <a:srgbClr val="0033CC"/>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7" autoAdjust="0"/>
    <p:restoredTop sz="94660"/>
  </p:normalViewPr>
  <p:slideViewPr>
    <p:cSldViewPr>
      <p:cViewPr varScale="1">
        <p:scale>
          <a:sx n="95" d="100"/>
          <a:sy n="95" d="100"/>
        </p:scale>
        <p:origin x="-43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577C34-5363-4764-8A3C-DC962C0DE1FF}" type="datetimeFigureOut">
              <a:rPr lang="ru-RU"/>
              <a:pPr>
                <a:defRPr/>
              </a:pPr>
              <a:t>12.05.2012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8172F60-9F8A-4F11-8BA5-24E9AF7EAF9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86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8C1D95-176C-46CC-9345-614300EDA872}" type="slidenum">
              <a:rPr lang="ru-RU" smtClean="0"/>
              <a:pPr/>
              <a:t>21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image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image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7" name="image3.pn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8" name="image4.png"/>
          <p:cNvPicPr>
            <a:picLocks noChangeAspect="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lstStyle>
            <a:lvl1pPr algn="r">
              <a:defRPr sz="4000"/>
            </a:lvl1pPr>
          </a:lstStyle>
          <a:p>
            <a:r>
              <a:rPr lang="ru-RU" smtClean="0"/>
              <a:t>Образец заголовка</a:t>
            </a:r>
            <a:endParaRPr lang="en-US"/>
          </a:p>
        </p:txBody>
      </p:sp>
      <p:sp>
        <p:nvSpPr>
          <p:cNvPr id="9" name="Date Placeholder 9"/>
          <p:cNvSpPr>
            <a:spLocks noGrp="1"/>
          </p:cNvSpPr>
          <p:nvPr>
            <p:ph type="dt" sz="half" idx="10"/>
          </p:nvPr>
        </p:nvSpPr>
        <p:spPr/>
        <p:txBody>
          <a:bodyPr/>
          <a:lstStyle>
            <a:lvl1pPr>
              <a:defRPr/>
            </a:lvl1pPr>
          </a:lstStyle>
          <a:p>
            <a:pPr>
              <a:defRPr/>
            </a:pPr>
            <a:endParaRPr lang="ru-RU"/>
          </a:p>
        </p:txBody>
      </p:sp>
      <p:sp>
        <p:nvSpPr>
          <p:cNvPr id="10" name="Slide Number Placeholder 10"/>
          <p:cNvSpPr>
            <a:spLocks noGrp="1"/>
          </p:cNvSpPr>
          <p:nvPr>
            <p:ph type="sldNum" sz="quarter" idx="11"/>
          </p:nvPr>
        </p:nvSpPr>
        <p:spPr/>
        <p:txBody>
          <a:bodyPr/>
          <a:lstStyle>
            <a:lvl1pPr>
              <a:defRPr/>
            </a:lvl1pPr>
          </a:lstStyle>
          <a:p>
            <a:pPr>
              <a:defRPr/>
            </a:pPr>
            <a:fld id="{F549CEA7-EEB5-46CB-B4AF-376465AFFC57}" type="slidenum">
              <a:rPr lang="ru-RU"/>
              <a:pPr>
                <a:defRPr/>
              </a:pPr>
              <a:t>‹#›</a:t>
            </a:fld>
            <a:endParaRPr lang="ru-RU"/>
          </a:p>
        </p:txBody>
      </p:sp>
      <p:sp>
        <p:nvSpPr>
          <p:cNvPr id="11" name="Footer Placeholder 11"/>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4" name="Rectangle 6"/>
          <p:cNvSpPr>
            <a:spLocks noGrp="1"/>
          </p:cNvSpPr>
          <p:nvPr>
            <p:ph type="dt" sz="half" idx="10"/>
          </p:nvPr>
        </p:nvSpPr>
        <p:spPr/>
        <p:txBody>
          <a:bodyPr/>
          <a:lstStyle>
            <a:lvl1pPr>
              <a:defRPr/>
            </a:lvl1pPr>
          </a:lstStyle>
          <a:p>
            <a:pPr>
              <a:defRPr/>
            </a:pPr>
            <a:endParaRPr lang="ru-RU"/>
          </a:p>
        </p:txBody>
      </p:sp>
      <p:sp>
        <p:nvSpPr>
          <p:cNvPr id="5" name="Rectangle 20"/>
          <p:cNvSpPr>
            <a:spLocks noGrp="1"/>
          </p:cNvSpPr>
          <p:nvPr>
            <p:ph type="ftr" sz="quarter" idx="11"/>
          </p:nvPr>
        </p:nvSpPr>
        <p:spPr/>
        <p:txBody>
          <a:bodyPr/>
          <a:lstStyle>
            <a:lvl1pPr>
              <a:defRPr/>
            </a:lvl1pPr>
          </a:lstStyle>
          <a:p>
            <a:pPr>
              <a:defRPr/>
            </a:pPr>
            <a:endParaRPr lang="ru-RU"/>
          </a:p>
        </p:txBody>
      </p:sp>
      <p:sp>
        <p:nvSpPr>
          <p:cNvPr id="6" name="Rectangle 21"/>
          <p:cNvSpPr>
            <a:spLocks noGrp="1"/>
          </p:cNvSpPr>
          <p:nvPr>
            <p:ph type="sldNum" sz="quarter" idx="12"/>
          </p:nvPr>
        </p:nvSpPr>
        <p:spPr/>
        <p:txBody>
          <a:bodyPr/>
          <a:lstStyle>
            <a:lvl1pPr>
              <a:defRPr/>
            </a:lvl1pPr>
          </a:lstStyle>
          <a:p>
            <a:pPr>
              <a:defRPr/>
            </a:pPr>
            <a:fld id="{88841D46-CDFB-497D-9E33-389CDAEE198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3" name="Rectangle 6"/>
          <p:cNvSpPr>
            <a:spLocks noGrp="1"/>
          </p:cNvSpPr>
          <p:nvPr>
            <p:ph type="dt" sz="half" idx="10"/>
          </p:nvPr>
        </p:nvSpPr>
        <p:spPr/>
        <p:txBody>
          <a:bodyPr/>
          <a:lstStyle>
            <a:lvl1pPr>
              <a:defRPr/>
            </a:lvl1pPr>
          </a:lstStyle>
          <a:p>
            <a:pPr>
              <a:defRPr/>
            </a:pPr>
            <a:endParaRPr lang="ru-RU"/>
          </a:p>
        </p:txBody>
      </p:sp>
      <p:sp>
        <p:nvSpPr>
          <p:cNvPr id="4" name="Rectangle 20"/>
          <p:cNvSpPr>
            <a:spLocks noGrp="1"/>
          </p:cNvSpPr>
          <p:nvPr>
            <p:ph type="ftr" sz="quarter" idx="11"/>
          </p:nvPr>
        </p:nvSpPr>
        <p:spPr/>
        <p:txBody>
          <a:bodyPr/>
          <a:lstStyle>
            <a:lvl1pPr>
              <a:defRPr/>
            </a:lvl1pPr>
          </a:lstStyle>
          <a:p>
            <a:pPr>
              <a:defRPr/>
            </a:pPr>
            <a:endParaRPr lang="ru-RU"/>
          </a:p>
        </p:txBody>
      </p:sp>
      <p:sp>
        <p:nvSpPr>
          <p:cNvPr id="5" name="Rectangle 21"/>
          <p:cNvSpPr>
            <a:spLocks noGrp="1"/>
          </p:cNvSpPr>
          <p:nvPr>
            <p:ph type="sldNum" sz="quarter" idx="12"/>
          </p:nvPr>
        </p:nvSpPr>
        <p:spPr/>
        <p:txBody>
          <a:bodyPr/>
          <a:lstStyle>
            <a:lvl1pPr>
              <a:defRPr/>
            </a:lvl1pPr>
          </a:lstStyle>
          <a:p>
            <a:pPr>
              <a:defRPr/>
            </a:pPr>
            <a:fld id="{C129920B-77B8-4980-B80D-790C8BEE48D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p:cNvSpPr>
          <p:nvPr>
            <p:ph type="dt" sz="half" idx="10"/>
          </p:nvPr>
        </p:nvSpPr>
        <p:spPr/>
        <p:txBody>
          <a:bodyPr/>
          <a:lstStyle>
            <a:lvl1pPr>
              <a:defRPr/>
            </a:lvl1pPr>
          </a:lstStyle>
          <a:p>
            <a:pPr>
              <a:defRPr/>
            </a:pPr>
            <a:endParaRPr lang="ru-RU"/>
          </a:p>
        </p:txBody>
      </p:sp>
      <p:sp>
        <p:nvSpPr>
          <p:cNvPr id="3" name="Rectangle 20"/>
          <p:cNvSpPr>
            <a:spLocks noGrp="1"/>
          </p:cNvSpPr>
          <p:nvPr>
            <p:ph type="ftr" sz="quarter" idx="11"/>
          </p:nvPr>
        </p:nvSpPr>
        <p:spPr/>
        <p:txBody>
          <a:bodyPr/>
          <a:lstStyle>
            <a:lvl1pPr>
              <a:defRPr/>
            </a:lvl1pPr>
          </a:lstStyle>
          <a:p>
            <a:pPr>
              <a:defRPr/>
            </a:pPr>
            <a:endParaRPr lang="ru-RU"/>
          </a:p>
        </p:txBody>
      </p:sp>
      <p:sp>
        <p:nvSpPr>
          <p:cNvPr id="4" name="Rectangle 21"/>
          <p:cNvSpPr>
            <a:spLocks noGrp="1"/>
          </p:cNvSpPr>
          <p:nvPr>
            <p:ph type="sldNum" sz="quarter" idx="12"/>
          </p:nvPr>
        </p:nvSpPr>
        <p:spPr/>
        <p:txBody>
          <a:bodyPr/>
          <a:lstStyle>
            <a:lvl1pPr>
              <a:defRPr/>
            </a:lvl1pPr>
          </a:lstStyle>
          <a:p>
            <a:pPr>
              <a:defRPr/>
            </a:pPr>
            <a:fld id="{4319D6E4-E9ED-40E3-B4B7-6A1379F035A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5" name="Rectangle 6"/>
          <p:cNvSpPr>
            <a:spLocks noGrp="1"/>
          </p:cNvSpPr>
          <p:nvPr>
            <p:ph type="dt" sz="half" idx="10"/>
          </p:nvPr>
        </p:nvSpPr>
        <p:spPr/>
        <p:txBody>
          <a:bodyPr/>
          <a:lstStyle>
            <a:lvl1pPr>
              <a:defRPr/>
            </a:lvl1pPr>
          </a:lstStyle>
          <a:p>
            <a:pPr>
              <a:defRPr/>
            </a:pPr>
            <a:endParaRPr lang="ru-RU"/>
          </a:p>
        </p:txBody>
      </p:sp>
      <p:sp>
        <p:nvSpPr>
          <p:cNvPr id="6" name="Rectangle 20"/>
          <p:cNvSpPr>
            <a:spLocks noGrp="1"/>
          </p:cNvSpPr>
          <p:nvPr>
            <p:ph type="ftr" sz="quarter" idx="11"/>
          </p:nvPr>
        </p:nvSpPr>
        <p:spPr/>
        <p:txBody>
          <a:bodyPr/>
          <a:lstStyle>
            <a:lvl1pPr>
              <a:defRPr/>
            </a:lvl1pPr>
          </a:lstStyle>
          <a:p>
            <a:pPr>
              <a:defRPr/>
            </a:pPr>
            <a:endParaRPr lang="ru-RU"/>
          </a:p>
        </p:txBody>
      </p:sp>
      <p:sp>
        <p:nvSpPr>
          <p:cNvPr id="7" name="Rectangle 21"/>
          <p:cNvSpPr>
            <a:spLocks noGrp="1"/>
          </p:cNvSpPr>
          <p:nvPr>
            <p:ph type="sldNum" sz="quarter" idx="12"/>
          </p:nvPr>
        </p:nvSpPr>
        <p:spPr/>
        <p:txBody>
          <a:bodyPr/>
          <a:lstStyle>
            <a:lvl1pPr>
              <a:defRPr/>
            </a:lvl1pPr>
          </a:lstStyle>
          <a:p>
            <a:pPr>
              <a:defRPr/>
            </a:pPr>
            <a:fld id="{C25500D1-9C14-4D95-8216-B810267B85C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4" name="Rectangle 6"/>
          <p:cNvSpPr>
            <a:spLocks noGrp="1"/>
          </p:cNvSpPr>
          <p:nvPr>
            <p:ph type="dt" sz="half" idx="10"/>
          </p:nvPr>
        </p:nvSpPr>
        <p:spPr/>
        <p:txBody>
          <a:bodyPr/>
          <a:lstStyle>
            <a:lvl1pPr>
              <a:defRPr/>
            </a:lvl1pPr>
          </a:lstStyle>
          <a:p>
            <a:pPr>
              <a:defRPr/>
            </a:pPr>
            <a:endParaRPr lang="ru-RU"/>
          </a:p>
        </p:txBody>
      </p:sp>
      <p:sp>
        <p:nvSpPr>
          <p:cNvPr id="5" name="Rectangle 20"/>
          <p:cNvSpPr>
            <a:spLocks noGrp="1"/>
          </p:cNvSpPr>
          <p:nvPr>
            <p:ph type="ftr" sz="quarter" idx="11"/>
          </p:nvPr>
        </p:nvSpPr>
        <p:spPr/>
        <p:txBody>
          <a:bodyPr/>
          <a:lstStyle>
            <a:lvl1pPr>
              <a:defRPr/>
            </a:lvl1pPr>
          </a:lstStyle>
          <a:p>
            <a:pPr>
              <a:defRPr/>
            </a:pPr>
            <a:endParaRPr lang="ru-RU"/>
          </a:p>
        </p:txBody>
      </p:sp>
      <p:sp>
        <p:nvSpPr>
          <p:cNvPr id="6" name="Rectangle 21"/>
          <p:cNvSpPr>
            <a:spLocks noGrp="1"/>
          </p:cNvSpPr>
          <p:nvPr>
            <p:ph type="sldNum" sz="quarter" idx="12"/>
          </p:nvPr>
        </p:nvSpPr>
        <p:spPr/>
        <p:txBody>
          <a:bodyPr/>
          <a:lstStyle>
            <a:lvl1pPr>
              <a:defRPr/>
            </a:lvl1pPr>
          </a:lstStyle>
          <a:p>
            <a:pPr>
              <a:defRPr/>
            </a:pPr>
            <a:fld id="{2777E9F6-E608-4055-B080-79E071E98A4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5" name="Rectangle 6"/>
          <p:cNvSpPr>
            <a:spLocks noGrp="1"/>
          </p:cNvSpPr>
          <p:nvPr>
            <p:ph type="dt" sz="half" idx="10"/>
          </p:nvPr>
        </p:nvSpPr>
        <p:spPr/>
        <p:txBody>
          <a:bodyPr/>
          <a:lstStyle>
            <a:lvl1pPr>
              <a:defRPr/>
            </a:lvl1pPr>
          </a:lstStyle>
          <a:p>
            <a:pPr>
              <a:defRPr/>
            </a:pPr>
            <a:endParaRPr lang="ru-RU"/>
          </a:p>
        </p:txBody>
      </p:sp>
      <p:sp>
        <p:nvSpPr>
          <p:cNvPr id="6" name="Rectangle 20"/>
          <p:cNvSpPr>
            <a:spLocks noGrp="1"/>
          </p:cNvSpPr>
          <p:nvPr>
            <p:ph type="ftr" sz="quarter" idx="11"/>
          </p:nvPr>
        </p:nvSpPr>
        <p:spPr/>
        <p:txBody>
          <a:bodyPr/>
          <a:lstStyle>
            <a:lvl1pPr>
              <a:defRPr/>
            </a:lvl1pPr>
          </a:lstStyle>
          <a:p>
            <a:pPr>
              <a:defRPr/>
            </a:pPr>
            <a:endParaRPr lang="ru-RU"/>
          </a:p>
        </p:txBody>
      </p:sp>
      <p:sp>
        <p:nvSpPr>
          <p:cNvPr id="7" name="Rectangle 21"/>
          <p:cNvSpPr>
            <a:spLocks noGrp="1"/>
          </p:cNvSpPr>
          <p:nvPr>
            <p:ph type="sldNum" sz="quarter" idx="12"/>
          </p:nvPr>
        </p:nvSpPr>
        <p:spPr/>
        <p:txBody>
          <a:bodyPr/>
          <a:lstStyle>
            <a:lvl1pPr>
              <a:defRPr/>
            </a:lvl1pPr>
          </a:lstStyle>
          <a:p>
            <a:pPr>
              <a:defRPr/>
            </a:pPr>
            <a:fld id="{AFBD90AE-7D55-42D0-9BC5-39DD6D6AAB8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828800"/>
            <a:ext cx="4038600" cy="4302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828800"/>
            <a:ext cx="4038600" cy="4302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16764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781800" y="6248400"/>
            <a:ext cx="1905000" cy="457200"/>
          </a:xfrm>
        </p:spPr>
        <p:txBody>
          <a:bodyPr/>
          <a:lstStyle>
            <a:lvl1pPr>
              <a:defRPr/>
            </a:lvl1pPr>
          </a:lstStyle>
          <a:p>
            <a:pPr>
              <a:defRPr/>
            </a:pPr>
            <a:fld id="{5BF39334-0889-4BC4-9A95-9E5FB689485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5.pn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pic>
        <p:nvPicPr>
          <p:cNvPr id="1027" name="image6.pn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1028" name="Rectangle 30"/>
          <p:cNvSpPr>
            <a:spLocks noGrp="1"/>
          </p:cNvSpPr>
          <p:nvPr>
            <p:ph type="title"/>
          </p:nvPr>
        </p:nvSpPr>
        <p:spPr bwMode="auto">
          <a:xfrm>
            <a:off x="457200" y="358775"/>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9" name="Rectangle 1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6" name="Rectangle 6"/>
          <p:cNvSpPr>
            <a:spLocks noGrp="1"/>
          </p:cNvSpPr>
          <p:nvPr>
            <p:ph type="dt" sz="half" idx="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1000">
                <a:latin typeface="Corbel" pitchFamily="34" charset="0"/>
              </a:defRPr>
            </a:lvl1pPr>
          </a:lstStyle>
          <a:p>
            <a:pPr>
              <a:defRPr/>
            </a:pPr>
            <a:endParaRPr lang="ru-RU"/>
          </a:p>
        </p:txBody>
      </p:sp>
      <p:sp>
        <p:nvSpPr>
          <p:cNvPr id="20" name="Rectangle 20"/>
          <p:cNvSpPr>
            <a:spLocks noGrp="1"/>
          </p:cNvSpPr>
          <p:nvPr>
            <p:ph type="ftr" sz="quarter" idx="3"/>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defRPr sz="1000">
                <a:latin typeface="Corbel" pitchFamily="34" charset="0"/>
              </a:defRPr>
            </a:lvl1pPr>
          </a:lstStyle>
          <a:p>
            <a:pPr>
              <a:defRPr/>
            </a:pPr>
            <a:endParaRPr lang="ru-RU"/>
          </a:p>
        </p:txBody>
      </p:sp>
      <p:sp>
        <p:nvSpPr>
          <p:cNvPr id="21" name="Rectangle 21"/>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1000">
                <a:latin typeface="Corbel" pitchFamily="34" charset="0"/>
              </a:defRPr>
            </a:lvl1pPr>
          </a:lstStyle>
          <a:p>
            <a:pPr>
              <a:defRPr/>
            </a:pPr>
            <a:fld id="{FE88AC17-D787-4575-97AA-CF3221CFA28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95" r:id="rId1"/>
    <p:sldLayoutId id="2147484194" r:id="rId2"/>
    <p:sldLayoutId id="2147484193" r:id="rId3"/>
    <p:sldLayoutId id="2147484192" r:id="rId4"/>
    <p:sldLayoutId id="2147484191" r:id="rId5"/>
    <p:sldLayoutId id="2147484190" r:id="rId6"/>
    <p:sldLayoutId id="2147484189" r:id="rId7"/>
    <p:sldLayoutId id="2147484196" r:id="rId8"/>
  </p:sldLayoutIdLst>
  <p:txStyles>
    <p:titleStyle>
      <a:defPPr>
        <a:defRPr sz="4400">
          <a:solidFill>
            <a:schemeClr val="tx1"/>
          </a:solidFill>
          <a:latin typeface="+mj-lt"/>
          <a:ea typeface="+mj-ea"/>
          <a:cs typeface="+mj-cs"/>
        </a:defRPr>
      </a:defPPr>
      <a:lvl1pPr algn="l" rtl="0" eaLnBrk="0" fontAlgn="base" hangingPunct="0">
        <a:spcBef>
          <a:spcPct val="0"/>
        </a:spcBef>
        <a:spcAft>
          <a:spcPct val="0"/>
        </a:spcAft>
        <a:defRPr sz="3600">
          <a:solidFill>
            <a:schemeClr val="tx1"/>
          </a:solidFill>
          <a:latin typeface="+mj-lt"/>
        </a:defRPr>
      </a:lvl1pPr>
      <a:lvl2pPr algn="l" rtl="0" eaLnBrk="0" fontAlgn="base" hangingPunct="0">
        <a:spcBef>
          <a:spcPct val="0"/>
        </a:spcBef>
        <a:spcAft>
          <a:spcPct val="0"/>
        </a:spcAft>
        <a:defRPr sz="3600">
          <a:solidFill>
            <a:schemeClr val="tx1"/>
          </a:solidFill>
          <a:latin typeface="Corbel" pitchFamily="34" charset="0"/>
        </a:defRPr>
      </a:lvl2pPr>
      <a:lvl3pPr algn="l" rtl="0" eaLnBrk="0" fontAlgn="base" hangingPunct="0">
        <a:spcBef>
          <a:spcPct val="0"/>
        </a:spcBef>
        <a:spcAft>
          <a:spcPct val="0"/>
        </a:spcAft>
        <a:defRPr sz="3600">
          <a:solidFill>
            <a:schemeClr val="tx1"/>
          </a:solidFill>
          <a:latin typeface="Corbel" pitchFamily="34" charset="0"/>
        </a:defRPr>
      </a:lvl3pPr>
      <a:lvl4pPr algn="l" rtl="0" eaLnBrk="0" fontAlgn="base" hangingPunct="0">
        <a:spcBef>
          <a:spcPct val="0"/>
        </a:spcBef>
        <a:spcAft>
          <a:spcPct val="0"/>
        </a:spcAft>
        <a:defRPr sz="3600">
          <a:solidFill>
            <a:schemeClr val="tx1"/>
          </a:solidFill>
          <a:latin typeface="Corbel" pitchFamily="34" charset="0"/>
        </a:defRPr>
      </a:lvl4pPr>
      <a:lvl5pPr algn="l" rtl="0" eaLnBrk="0" fontAlgn="base" hangingPunct="0">
        <a:spcBef>
          <a:spcPct val="0"/>
        </a:spcBef>
        <a:spcAft>
          <a:spcPct val="0"/>
        </a:spcAft>
        <a:defRPr sz="3600">
          <a:solidFill>
            <a:schemeClr val="tx1"/>
          </a:solidFill>
          <a:latin typeface="Corbel" pitchFamily="34" charset="0"/>
        </a:defRPr>
      </a:lvl5pPr>
      <a:lvl6pPr marL="457200" algn="l" rtl="0" fontAlgn="base">
        <a:spcBef>
          <a:spcPct val="0"/>
        </a:spcBef>
        <a:spcAft>
          <a:spcPct val="0"/>
        </a:spcAft>
        <a:defRPr sz="3600">
          <a:solidFill>
            <a:schemeClr val="tx1"/>
          </a:solidFill>
          <a:latin typeface="Corbel" pitchFamily="34" charset="0"/>
        </a:defRPr>
      </a:lvl6pPr>
      <a:lvl7pPr marL="914400" algn="l" rtl="0" fontAlgn="base">
        <a:spcBef>
          <a:spcPct val="0"/>
        </a:spcBef>
        <a:spcAft>
          <a:spcPct val="0"/>
        </a:spcAft>
        <a:defRPr sz="3600">
          <a:solidFill>
            <a:schemeClr val="tx1"/>
          </a:solidFill>
          <a:latin typeface="Corbel" pitchFamily="34" charset="0"/>
        </a:defRPr>
      </a:lvl7pPr>
      <a:lvl8pPr marL="1371600" algn="l" rtl="0" fontAlgn="base">
        <a:spcBef>
          <a:spcPct val="0"/>
        </a:spcBef>
        <a:spcAft>
          <a:spcPct val="0"/>
        </a:spcAft>
        <a:defRPr sz="3600">
          <a:solidFill>
            <a:schemeClr val="tx1"/>
          </a:solidFill>
          <a:latin typeface="Corbel" pitchFamily="34" charset="0"/>
        </a:defRPr>
      </a:lvl8pPr>
      <a:lvl9pPr marL="1828800" algn="l" rtl="0" fontAlgn="base">
        <a:spcBef>
          <a:spcPct val="0"/>
        </a:spcBef>
        <a:spcAft>
          <a:spcPct val="0"/>
        </a:spcAft>
        <a:defRPr sz="3600">
          <a:solidFill>
            <a:schemeClr val="tx1"/>
          </a:solidFill>
          <a:latin typeface="Corbel" pitchFamily="34" charset="0"/>
        </a:defRPr>
      </a:lvl9pPr>
    </p:titleStyle>
    <p:bodyStyle>
      <a:defPPr>
        <a:defRPr>
          <a:solidFill>
            <a:schemeClr val="tx1"/>
          </a:solidFill>
          <a:latin typeface="+mn-lt"/>
          <a:ea typeface="+mn-ea"/>
          <a:cs typeface="+mn-cs"/>
        </a:defRPr>
      </a:defPPr>
      <a:lvl1pPr marL="341313" indent="-341313" algn="l" rtl="0" eaLnBrk="0" fontAlgn="base" hangingPunct="0">
        <a:spcBef>
          <a:spcPct val="20000"/>
        </a:spcBef>
        <a:spcAft>
          <a:spcPct val="0"/>
        </a:spcAft>
        <a:buChar char="•"/>
        <a:defRPr sz="2800">
          <a:solidFill>
            <a:schemeClr val="tx1"/>
          </a:solidFill>
          <a:latin typeface="+mn-lt"/>
        </a:defRPr>
      </a:lvl1pPr>
      <a:lvl2pPr marL="741363" indent="-284163" algn="l" rtl="0" eaLnBrk="0" fontAlgn="base" hangingPunct="0">
        <a:spcBef>
          <a:spcPct val="20000"/>
        </a:spcBef>
        <a:spcAft>
          <a:spcPct val="0"/>
        </a:spcAft>
        <a:buChar char="–"/>
        <a:defRPr sz="24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7.wmf"/><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wmf"/><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wmf"/><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Прямоугольник 13"/>
          <p:cNvSpPr/>
          <p:nvPr/>
        </p:nvSpPr>
        <p:spPr>
          <a:xfrm>
            <a:off x="107504" y="116632"/>
            <a:ext cx="6552728" cy="6408712"/>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0" name="Прямоугольник 9"/>
          <p:cNvSpPr/>
          <p:nvPr/>
        </p:nvSpPr>
        <p:spPr>
          <a:xfrm>
            <a:off x="539750" y="1989138"/>
            <a:ext cx="5832475" cy="46799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971550" y="260350"/>
            <a:ext cx="7632700" cy="1439863"/>
          </a:xfrm>
          <a:prstGeom prst="rect">
            <a:avLst/>
          </a:prstGeom>
          <a:solidFill>
            <a:srgbClr val="FBB15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6875463" y="2276475"/>
            <a:ext cx="1944687" cy="43926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4104" name="TextBox 14"/>
          <p:cNvSpPr txBox="1">
            <a:spLocks noChangeArrowheads="1"/>
          </p:cNvSpPr>
          <p:nvPr/>
        </p:nvSpPr>
        <p:spPr bwMode="auto">
          <a:xfrm>
            <a:off x="1331913" y="404813"/>
            <a:ext cx="6696075" cy="830262"/>
          </a:xfrm>
          <a:prstGeom prst="rect">
            <a:avLst/>
          </a:prstGeom>
          <a:noFill/>
          <a:ln w="9525">
            <a:noFill/>
            <a:miter lim="800000"/>
            <a:headEnd/>
            <a:tailEnd/>
          </a:ln>
        </p:spPr>
        <p:txBody>
          <a:bodyPr>
            <a:spAutoFit/>
          </a:bodyPr>
          <a:lstStyle/>
          <a:p>
            <a:pPr algn="ctr"/>
            <a:r>
              <a:rPr lang="ru-RU" sz="2400"/>
              <a:t>МОУ прогимназия №208 «Веста»</a:t>
            </a:r>
          </a:p>
          <a:p>
            <a:pPr algn="ctr"/>
            <a:r>
              <a:rPr lang="ru-RU" sz="2400"/>
              <a:t>Самарской области города Тольятти</a:t>
            </a:r>
          </a:p>
        </p:txBody>
      </p:sp>
      <p:sp>
        <p:nvSpPr>
          <p:cNvPr id="4105" name="TextBox 15"/>
          <p:cNvSpPr txBox="1">
            <a:spLocks noChangeArrowheads="1"/>
          </p:cNvSpPr>
          <p:nvPr/>
        </p:nvSpPr>
        <p:spPr bwMode="auto">
          <a:xfrm>
            <a:off x="827088" y="2781300"/>
            <a:ext cx="4967287" cy="2246313"/>
          </a:xfrm>
          <a:prstGeom prst="rect">
            <a:avLst/>
          </a:prstGeom>
          <a:noFill/>
          <a:ln w="9525">
            <a:noFill/>
            <a:miter lim="800000"/>
            <a:headEnd/>
            <a:tailEnd/>
          </a:ln>
        </p:spPr>
        <p:txBody>
          <a:bodyPr>
            <a:spAutoFit/>
          </a:bodyPr>
          <a:lstStyle/>
          <a:p>
            <a:pPr algn="ctr"/>
            <a:r>
              <a:rPr lang="ru-RU" sz="2000" b="1">
                <a:solidFill>
                  <a:srgbClr val="993366"/>
                </a:solidFill>
                <a:latin typeface="a_CampusCaps"/>
                <a:cs typeface="Times New Roman" pitchFamily="18" charset="0"/>
              </a:rPr>
              <a:t>Тема :</a:t>
            </a:r>
            <a:br>
              <a:rPr lang="ru-RU" sz="2000" b="1">
                <a:solidFill>
                  <a:srgbClr val="993366"/>
                </a:solidFill>
                <a:latin typeface="a_CampusCaps"/>
                <a:cs typeface="Times New Roman" pitchFamily="18" charset="0"/>
              </a:rPr>
            </a:br>
            <a:r>
              <a:rPr lang="ru-RU" sz="2000" b="1">
                <a:solidFill>
                  <a:srgbClr val="993366"/>
                </a:solidFill>
                <a:latin typeface="a_CampusCaps"/>
                <a:cs typeface="Times New Roman" pitchFamily="18" charset="0"/>
              </a:rPr>
              <a:t>«Уроки изобразительного искусства </a:t>
            </a:r>
            <a:br>
              <a:rPr lang="ru-RU" sz="2000" b="1">
                <a:solidFill>
                  <a:srgbClr val="993366"/>
                </a:solidFill>
                <a:latin typeface="a_CampusCaps"/>
                <a:cs typeface="Times New Roman" pitchFamily="18" charset="0"/>
              </a:rPr>
            </a:br>
            <a:r>
              <a:rPr lang="ru-RU" sz="2000" b="1">
                <a:solidFill>
                  <a:srgbClr val="993366"/>
                </a:solidFill>
                <a:latin typeface="a_CampusCaps"/>
                <a:cs typeface="Times New Roman" pitchFamily="18" charset="0"/>
              </a:rPr>
              <a:t>в начальной школе. </a:t>
            </a:r>
            <a:endParaRPr lang="en-US" sz="2000" b="1">
              <a:solidFill>
                <a:srgbClr val="993366"/>
              </a:solidFill>
              <a:latin typeface="a_CampusCaps"/>
              <a:cs typeface="Times New Roman" pitchFamily="18" charset="0"/>
            </a:endParaRPr>
          </a:p>
          <a:p>
            <a:pPr algn="ctr"/>
            <a:r>
              <a:rPr lang="ru-RU" sz="2000" b="1">
                <a:solidFill>
                  <a:srgbClr val="993366"/>
                </a:solidFill>
                <a:latin typeface="a_CampusCaps"/>
                <a:cs typeface="Times New Roman" pitchFamily="18" charset="0"/>
              </a:rPr>
              <a:t> </a:t>
            </a:r>
            <a:r>
              <a:rPr lang="ru-RU" sz="2000">
                <a:solidFill>
                  <a:srgbClr val="993366"/>
                </a:solidFill>
                <a:latin typeface="a_CampusCaps"/>
                <a:cs typeface="Times New Roman" pitchFamily="18" charset="0"/>
              </a:rPr>
              <a:t>1</a:t>
            </a:r>
            <a:r>
              <a:rPr lang="ru-RU" sz="2000" b="1">
                <a:solidFill>
                  <a:srgbClr val="993366"/>
                </a:solidFill>
                <a:latin typeface="a_CampusCaps"/>
                <a:cs typeface="Times New Roman" pitchFamily="18" charset="0"/>
              </a:rPr>
              <a:t> класс.</a:t>
            </a:r>
            <a:br>
              <a:rPr lang="ru-RU" sz="2000" b="1">
                <a:solidFill>
                  <a:srgbClr val="993366"/>
                </a:solidFill>
                <a:latin typeface="a_CampusCaps"/>
                <a:cs typeface="Times New Roman" pitchFamily="18" charset="0"/>
              </a:rPr>
            </a:br>
            <a:r>
              <a:rPr lang="ru-RU" sz="2000" b="1">
                <a:solidFill>
                  <a:srgbClr val="993366"/>
                </a:solidFill>
                <a:latin typeface="a_CampusCaps"/>
                <a:cs typeface="Times New Roman" pitchFamily="18" charset="0"/>
              </a:rPr>
              <a:t> Методическая разработка задания по теме</a:t>
            </a:r>
            <a:br>
              <a:rPr lang="ru-RU" sz="2000" b="1">
                <a:solidFill>
                  <a:srgbClr val="993366"/>
                </a:solidFill>
                <a:latin typeface="a_CampusCaps"/>
                <a:cs typeface="Times New Roman" pitchFamily="18" charset="0"/>
              </a:rPr>
            </a:br>
            <a:r>
              <a:rPr lang="ru-RU" sz="2000" b="1">
                <a:solidFill>
                  <a:srgbClr val="993366"/>
                </a:solidFill>
                <a:latin typeface="a_CampusCaps"/>
                <a:cs typeface="Times New Roman" pitchFamily="18" charset="0"/>
              </a:rPr>
              <a:t> «Мой четвероногий друг»»</a:t>
            </a:r>
            <a:endParaRPr lang="ru-RU" sz="2000"/>
          </a:p>
        </p:txBody>
      </p:sp>
      <p:sp>
        <p:nvSpPr>
          <p:cNvPr id="21" name="Прямоугольник 20"/>
          <p:cNvSpPr/>
          <p:nvPr/>
        </p:nvSpPr>
        <p:spPr>
          <a:xfrm>
            <a:off x="7308304" y="2564904"/>
            <a:ext cx="1080120" cy="3960440"/>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20" name="Прямоугольник 19"/>
          <p:cNvSpPr/>
          <p:nvPr/>
        </p:nvSpPr>
        <p:spPr>
          <a:xfrm>
            <a:off x="1042988" y="5300663"/>
            <a:ext cx="7632700" cy="1008062"/>
          </a:xfrm>
          <a:prstGeom prst="rect">
            <a:avLst/>
          </a:prstGeom>
          <a:solidFill>
            <a:srgbClr val="FBB15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rPr>
              <a:t>Преподаватель</a:t>
            </a:r>
          </a:p>
          <a:p>
            <a:pPr algn="ctr">
              <a:defRPr/>
            </a:pPr>
            <a:r>
              <a:rPr lang="ru-RU" dirty="0" err="1">
                <a:solidFill>
                  <a:schemeClr val="tx1"/>
                </a:solidFill>
                <a:latin typeface="Times New Roman" pitchFamily="18" charset="0"/>
              </a:rPr>
              <a:t>Жучая</a:t>
            </a:r>
            <a:r>
              <a:rPr lang="ru-RU" dirty="0">
                <a:solidFill>
                  <a:schemeClr val="tx1"/>
                </a:solidFill>
                <a:latin typeface="Times New Roman" pitchFamily="18" charset="0"/>
              </a:rPr>
              <a:t> Ирина Митрофановна </a:t>
            </a:r>
          </a:p>
          <a:p>
            <a:pPr algn="ctr">
              <a:defRPr/>
            </a:pPr>
            <a:r>
              <a:rPr lang="ru-RU" sz="1400" dirty="0">
                <a:solidFill>
                  <a:schemeClr val="tx1"/>
                </a:solidFill>
                <a:latin typeface="Times New Roman" pitchFamily="18" charset="0"/>
              </a:rPr>
              <a:t>учитель изобразительного искусства МОУ прогимназии №208 «Веста»</a:t>
            </a:r>
          </a:p>
        </p:txBody>
      </p:sp>
      <p:grpSp>
        <p:nvGrpSpPr>
          <p:cNvPr id="4110" name="Группа 18"/>
          <p:cNvGrpSpPr>
            <a:grpSpLocks/>
          </p:cNvGrpSpPr>
          <p:nvPr/>
        </p:nvGrpSpPr>
        <p:grpSpPr bwMode="auto">
          <a:xfrm>
            <a:off x="4067175" y="1844675"/>
            <a:ext cx="4826000" cy="1223963"/>
            <a:chOff x="3419872" y="5301208"/>
            <a:chExt cx="4824536" cy="1224136"/>
          </a:xfrm>
        </p:grpSpPr>
        <p:sp>
          <p:nvSpPr>
            <p:cNvPr id="18" name="Скругленный прямоугольник 17"/>
            <p:cNvSpPr/>
            <p:nvPr/>
          </p:nvSpPr>
          <p:spPr>
            <a:xfrm>
              <a:off x="3419872" y="5301208"/>
              <a:ext cx="4824536" cy="1224136"/>
            </a:xfrm>
            <a:prstGeom prst="roundRect">
              <a:avLst/>
            </a:prstGeom>
            <a:solidFill>
              <a:srgbClr val="FBB15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TextBox 16"/>
            <p:cNvSpPr txBox="1"/>
            <p:nvPr/>
          </p:nvSpPr>
          <p:spPr>
            <a:xfrm>
              <a:off x="3491288" y="5372656"/>
              <a:ext cx="4680117" cy="1016144"/>
            </a:xfrm>
            <a:prstGeom prst="rect">
              <a:avLst/>
            </a:prstGeom>
            <a:noFill/>
          </p:spPr>
          <p:txBody>
            <a:bodyPr>
              <a:spAutoFit/>
            </a:bodyPr>
            <a:lstStyle/>
            <a:p>
              <a:pPr algn="ctr">
                <a:defRPr/>
              </a:pPr>
              <a:r>
                <a:rPr lang="ru-RU" sz="2000" b="1" dirty="0">
                  <a:solidFill>
                    <a:schemeClr val="accent2">
                      <a:lumMod val="75000"/>
                    </a:schemeClr>
                  </a:solidFill>
                </a:rPr>
                <a:t>Дополнительный конкурсный раздел:</a:t>
              </a:r>
            </a:p>
            <a:p>
              <a:pPr algn="ctr">
                <a:defRPr/>
              </a:pPr>
              <a:endParaRPr lang="ru-RU" sz="2000" b="1" dirty="0">
                <a:solidFill>
                  <a:schemeClr val="accent2">
                    <a:lumMod val="75000"/>
                  </a:schemeClr>
                </a:solidFill>
              </a:endParaRPr>
            </a:p>
            <a:p>
              <a:pPr algn="ctr">
                <a:defRPr/>
              </a:pPr>
              <a:r>
                <a:rPr lang="ru-RU" sz="2000" b="1" dirty="0">
                  <a:solidFill>
                    <a:schemeClr val="accent2">
                      <a:lumMod val="75000"/>
                    </a:schemeClr>
                  </a:solidFill>
                </a:rPr>
                <a:t>Презентация к уроку </a:t>
              </a:r>
            </a:p>
          </p:txBody>
        </p:sp>
      </p:grpSp>
      <p:pic>
        <p:nvPicPr>
          <p:cNvPr id="4111" name="Picture 14" descr="G:\ФОТОГРАФИИ С УРОКА\0004512 [Converted].wmf"/>
          <p:cNvPicPr>
            <a:picLocks noChangeAspect="1" noChangeArrowheads="1"/>
          </p:cNvPicPr>
          <p:nvPr/>
        </p:nvPicPr>
        <p:blipFill>
          <a:blip r:embed="rId2"/>
          <a:srcRect/>
          <a:stretch>
            <a:fillRect/>
          </a:stretch>
        </p:blipFill>
        <p:spPr bwMode="auto">
          <a:xfrm>
            <a:off x="7451725" y="3284538"/>
            <a:ext cx="1074738"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620688"/>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buFontTx/>
              <a:buNone/>
              <a:defRPr/>
            </a:pPr>
            <a:r>
              <a:rPr lang="ru-RU" sz="2400" b="1" dirty="0" smtClean="0">
                <a:solidFill>
                  <a:srgbClr val="7030A0"/>
                </a:solidFill>
                <a:latin typeface="Times New Roman" pitchFamily="18" charset="0"/>
                <a:cs typeface="Times New Roman" pitchFamily="18" charset="0"/>
              </a:rPr>
              <a:t>5. Следующий этап – это выполнение рисунка передних лап животного. Для этого:</a:t>
            </a:r>
          </a:p>
          <a:p>
            <a:pPr>
              <a:buFontTx/>
              <a:buNone/>
              <a:defRPr/>
            </a:pPr>
            <a:r>
              <a:rPr lang="en-US" sz="2400" b="1" dirty="0" smtClean="0">
                <a:solidFill>
                  <a:srgbClr val="7030A0"/>
                </a:solidFill>
              </a:rPr>
              <a:t>a</a:t>
            </a:r>
            <a:r>
              <a:rPr lang="en-US" sz="1800" b="1" dirty="0" smtClean="0">
                <a:solidFill>
                  <a:srgbClr val="7030A0"/>
                </a:solidFill>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Из нижней точки, вправо и влево, выполняем два небольших кружочка (очки)</a:t>
            </a:r>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324" name="Рисунок 9" descr="006.jpg"/>
          <p:cNvPicPr>
            <a:picLocks noChangeAspect="1" noChangeArrowheads="1"/>
          </p:cNvPicPr>
          <p:nvPr/>
        </p:nvPicPr>
        <p:blipFill>
          <a:blip r:embed="rId2"/>
          <a:srcRect/>
          <a:stretch>
            <a:fillRect/>
          </a:stretch>
        </p:blipFill>
        <p:spPr bwMode="auto">
          <a:xfrm>
            <a:off x="5219700" y="3500438"/>
            <a:ext cx="2089150" cy="2997200"/>
          </a:xfrm>
          <a:prstGeom prst="rect">
            <a:avLst/>
          </a:prstGeom>
          <a:noFill/>
          <a:ln w="19050">
            <a:solidFill>
              <a:srgbClr val="272727"/>
            </a:solidFill>
            <a:miter lim="800000"/>
            <a:headEnd/>
            <a:tailEnd/>
          </a:ln>
        </p:spPr>
      </p:pic>
      <p:sp>
        <p:nvSpPr>
          <p:cNvPr id="68609" name="Rectangle 1"/>
          <p:cNvSpPr>
            <a:spLocks noChangeArrowheads="1"/>
          </p:cNvSpPr>
          <p:nvPr/>
        </p:nvSpPr>
        <p:spPr bwMode="auto">
          <a:xfrm>
            <a:off x="0" y="74613"/>
            <a:ext cx="292100" cy="3079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buFontTx/>
              <a:buChar char="•"/>
              <a:defRPr/>
            </a:pPr>
            <a:r>
              <a:rPr lang="ru-RU" sz="1400" dirty="0">
                <a:ea typeface="Times New Roman" pitchFamily="18" charset="0"/>
                <a:cs typeface="Times New Roman" pitchFamily="18" charset="0"/>
              </a:rPr>
              <a:t>.</a:t>
            </a:r>
            <a:endParaRPr lang="ru-RU" dirty="0"/>
          </a:p>
        </p:txBody>
      </p:sp>
      <p:sp>
        <p:nvSpPr>
          <p:cNvPr id="31" name="TextBox 30"/>
          <p:cNvSpPr txBox="1"/>
          <p:nvPr/>
        </p:nvSpPr>
        <p:spPr>
          <a:xfrm>
            <a:off x="3059113" y="2636838"/>
            <a:ext cx="4860925" cy="738187"/>
          </a:xfrm>
          <a:prstGeom prst="rect">
            <a:avLst/>
          </a:prstGeom>
          <a:noFill/>
        </p:spPr>
        <p:txBody>
          <a:bodyPr>
            <a:spAutoFit/>
          </a:bodyPr>
          <a:lstStyle/>
          <a:p>
            <a:pPr marL="273050" indent="-273050" eaLnBrk="0" hangingPunct="0">
              <a:defRPr/>
            </a:pPr>
            <a:r>
              <a:rPr lang="en-US" sz="2400" b="1" dirty="0">
                <a:solidFill>
                  <a:srgbClr val="7030A0"/>
                </a:solidFill>
                <a:latin typeface="+mn-lt"/>
              </a:rPr>
              <a:t>b)</a:t>
            </a:r>
            <a:r>
              <a:rPr lang="en-US" sz="2000" dirty="0">
                <a:solidFill>
                  <a:schemeClr val="dk1"/>
                </a:solidFill>
                <a:latin typeface="+mn-lt"/>
              </a:rPr>
              <a:t> </a:t>
            </a:r>
            <a:r>
              <a:rPr lang="ru-RU" dirty="0">
                <a:solidFill>
                  <a:schemeClr val="dk1"/>
                </a:solidFill>
                <a:cs typeface="Times New Roman" pitchFamily="18" charset="0"/>
              </a:rPr>
              <a:t>Из нижней точки проводим вверх линию – разделяем правую и левую лапки</a:t>
            </a:r>
          </a:p>
        </p:txBody>
      </p:sp>
      <p:grpSp>
        <p:nvGrpSpPr>
          <p:cNvPr id="13327" name="Группа 52"/>
          <p:cNvGrpSpPr>
            <a:grpSpLocks/>
          </p:cNvGrpSpPr>
          <p:nvPr/>
        </p:nvGrpSpPr>
        <p:grpSpPr bwMode="auto">
          <a:xfrm>
            <a:off x="971550" y="2708275"/>
            <a:ext cx="2087563" cy="2881313"/>
            <a:chOff x="3131840" y="3284984"/>
            <a:chExt cx="1717352" cy="2294557"/>
          </a:xfrm>
        </p:grpSpPr>
        <p:grpSp>
          <p:nvGrpSpPr>
            <p:cNvPr id="13330" name="Группа 34"/>
            <p:cNvGrpSpPr>
              <a:grpSpLocks/>
            </p:cNvGrpSpPr>
            <p:nvPr/>
          </p:nvGrpSpPr>
          <p:grpSpPr bwMode="auto">
            <a:xfrm>
              <a:off x="3131840" y="3284984"/>
              <a:ext cx="1717352" cy="2294557"/>
              <a:chOff x="3214688" y="2214563"/>
              <a:chExt cx="2786062" cy="3571875"/>
            </a:xfrm>
          </p:grpSpPr>
          <p:sp>
            <p:nvSpPr>
              <p:cNvPr id="41" name="Прямоугольник 40"/>
              <p:cNvSpPr/>
              <p:nvPr/>
            </p:nvSpPr>
            <p:spPr>
              <a:xfrm>
                <a:off x="3214688" y="2214563"/>
                <a:ext cx="2786062" cy="3571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42" name="Прямая соединительная линия 41"/>
              <p:cNvCxnSpPr/>
              <p:nvPr/>
            </p:nvCxnSpPr>
            <p:spPr>
              <a:xfrm rot="5400000">
                <a:off x="3356809" y="3928670"/>
                <a:ext cx="271580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Арка 42"/>
              <p:cNvSpPr/>
              <p:nvPr/>
            </p:nvSpPr>
            <p:spPr>
              <a:xfrm>
                <a:off x="4356656" y="3499651"/>
                <a:ext cx="644078" cy="572680"/>
              </a:xfrm>
              <a:prstGeom prst="blockArc">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4" name="Арка 43"/>
              <p:cNvSpPr/>
              <p:nvPr/>
            </p:nvSpPr>
            <p:spPr>
              <a:xfrm rot="10800000">
                <a:off x="4356656" y="2928938"/>
                <a:ext cx="644078" cy="570713"/>
              </a:xfrm>
              <a:prstGeom prst="blockArc">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5" name="Арка 44"/>
              <p:cNvSpPr/>
              <p:nvPr/>
            </p:nvSpPr>
            <p:spPr>
              <a:xfrm rot="10800000">
                <a:off x="4373605" y="4517094"/>
                <a:ext cx="641959" cy="572681"/>
              </a:xfrm>
              <a:prstGeom prst="blockArc">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6" name="Арка 45"/>
              <p:cNvSpPr/>
              <p:nvPr/>
            </p:nvSpPr>
            <p:spPr>
              <a:xfrm>
                <a:off x="4356656" y="2643582"/>
                <a:ext cx="644078" cy="570713"/>
              </a:xfrm>
              <a:prstGeom prst="blockArc">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7" name="Арка 46"/>
              <p:cNvSpPr/>
              <p:nvPr/>
            </p:nvSpPr>
            <p:spPr>
              <a:xfrm rot="16200000">
                <a:off x="3822367" y="3964802"/>
                <a:ext cx="1428750" cy="644078"/>
              </a:xfrm>
              <a:prstGeom prst="blockArc">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8" name="Арка 47"/>
              <p:cNvSpPr/>
              <p:nvPr/>
            </p:nvSpPr>
            <p:spPr>
              <a:xfrm rot="15872026">
                <a:off x="4195832" y="2788547"/>
                <a:ext cx="669111" cy="572043"/>
              </a:xfrm>
              <a:prstGeom prst="blockArc">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9" name="Арка 48"/>
              <p:cNvSpPr/>
              <p:nvPr/>
            </p:nvSpPr>
            <p:spPr>
              <a:xfrm rot="5400000">
                <a:off x="4107330" y="3965862"/>
                <a:ext cx="1428750" cy="641959"/>
              </a:xfrm>
              <a:prstGeom prst="blockArc">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50" name="Арка 49"/>
              <p:cNvSpPr/>
              <p:nvPr/>
            </p:nvSpPr>
            <p:spPr>
              <a:xfrm rot="5400000">
                <a:off x="4428501" y="2788622"/>
                <a:ext cx="714374" cy="569924"/>
              </a:xfrm>
              <a:prstGeom prst="blockArc">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51" name="Кольцо 50"/>
            <p:cNvSpPr/>
            <p:nvPr/>
          </p:nvSpPr>
          <p:spPr>
            <a:xfrm>
              <a:off x="3851430" y="5085231"/>
              <a:ext cx="216791" cy="216182"/>
            </a:xfrm>
            <a:prstGeom prst="donu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52" name="Кольцо 51"/>
            <p:cNvSpPr/>
            <p:nvPr/>
          </p:nvSpPr>
          <p:spPr>
            <a:xfrm>
              <a:off x="4068221" y="5085231"/>
              <a:ext cx="215485" cy="216182"/>
            </a:xfrm>
            <a:prstGeom prst="donu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55" name="Прямоугольник 54"/>
          <p:cNvSpPr/>
          <p:nvPr/>
        </p:nvSpPr>
        <p:spPr>
          <a:xfrm flipH="1">
            <a:off x="3779838" y="3860800"/>
            <a:ext cx="46037" cy="280828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6" name="Прямоугольник 55"/>
          <p:cNvSpPr/>
          <p:nvPr/>
        </p:nvSpPr>
        <p:spPr>
          <a:xfrm>
            <a:off x="3571875" y="3509963"/>
            <a:ext cx="73025" cy="309562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764704"/>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457200" indent="-457200" algn="ctr">
              <a:buFontTx/>
              <a:buNone/>
              <a:defRPr/>
            </a:pPr>
            <a:r>
              <a:rPr lang="en-US" sz="2400" b="1" dirty="0" smtClean="0">
                <a:solidFill>
                  <a:srgbClr val="7030A0"/>
                </a:solidFill>
              </a:rPr>
              <a:t>c) </a:t>
            </a:r>
            <a:r>
              <a:rPr lang="ru-RU" sz="1800" dirty="0" smtClean="0">
                <a:latin typeface="Times New Roman" pitchFamily="18" charset="0"/>
                <a:cs typeface="Times New Roman" pitchFamily="18" charset="0"/>
              </a:rPr>
              <a:t>Приглаживаем как бы пластилином </a:t>
            </a:r>
          </a:p>
          <a:p>
            <a:pPr marL="457200" indent="-457200" algn="ctr">
              <a:buFontTx/>
              <a:buNone/>
              <a:defRPr/>
            </a:pPr>
            <a:r>
              <a:rPr lang="ru-RU" sz="1800" dirty="0" smtClean="0">
                <a:latin typeface="Times New Roman" pitchFamily="18" charset="0"/>
                <a:cs typeface="Times New Roman" pitchFamily="18" charset="0"/>
              </a:rPr>
              <a:t>овал – туловище с лапками – кружками</a:t>
            </a:r>
            <a:endParaRPr lang="en-US" sz="1800" dirty="0" smtClean="0">
              <a:latin typeface="Times New Roman" pitchFamily="18" charset="0"/>
              <a:cs typeface="Times New Roman" pitchFamily="18" charset="0"/>
            </a:endParaRPr>
          </a:p>
          <a:p>
            <a:pPr marL="457200" indent="-457200" algn="ctr">
              <a:buFontTx/>
              <a:buNone/>
              <a:defRPr/>
            </a:pPr>
            <a:r>
              <a:rPr lang="en-US" sz="2400" b="1" dirty="0" smtClean="0">
                <a:solidFill>
                  <a:srgbClr val="7030A0"/>
                </a:solidFill>
              </a:rPr>
              <a:t>                                                    </a:t>
            </a:r>
            <a:endParaRPr lang="ru-RU" sz="2400" dirty="0" smtClean="0"/>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1" name="Рисунок 11" descr="007.jpg"/>
          <p:cNvPicPr>
            <a:picLocks noChangeAspect="1" noChangeArrowheads="1"/>
          </p:cNvPicPr>
          <p:nvPr/>
        </p:nvPicPr>
        <p:blipFill>
          <a:blip r:embed="rId2"/>
          <a:srcRect/>
          <a:stretch>
            <a:fillRect/>
          </a:stretch>
        </p:blipFill>
        <p:spPr bwMode="auto">
          <a:xfrm>
            <a:off x="3059113" y="2133600"/>
            <a:ext cx="2605087" cy="3694113"/>
          </a:xfrm>
          <a:prstGeom prst="rect">
            <a:avLst/>
          </a:prstGeom>
          <a:noFill/>
          <a:ln w="19050">
            <a:solidFill>
              <a:srgbClr val="272727"/>
            </a:solidFill>
            <a:miter lim="800000"/>
            <a:headEnd/>
            <a:tailEnd/>
          </a:ln>
          <a:effectLst>
            <a:outerShdw blurRad="50800" dist="38100" dir="13500000" algn="br" rotWithShape="0">
              <a:prstClr val="black">
                <a:alpha val="40000"/>
              </a:prstClr>
            </a:outerShdw>
          </a:effectLst>
        </p:spPr>
      </p:pic>
      <p:pic>
        <p:nvPicPr>
          <p:cNvPr id="14349" name="Picture 14" descr="G:\ФОТОГРАФИИ С УРОКА\0004512 [Converted].wmf"/>
          <p:cNvPicPr>
            <a:picLocks noChangeAspect="1" noChangeArrowheads="1"/>
          </p:cNvPicPr>
          <p:nvPr/>
        </p:nvPicPr>
        <p:blipFill>
          <a:blip r:embed="rId3"/>
          <a:srcRect/>
          <a:stretch>
            <a:fillRect/>
          </a:stretch>
        </p:blipFill>
        <p:spPr bwMode="auto">
          <a:xfrm>
            <a:off x="6804025" y="2636838"/>
            <a:ext cx="1074738" cy="2490787"/>
          </a:xfrm>
          <a:prstGeom prst="rect">
            <a:avLst/>
          </a:prstGeom>
          <a:noFill/>
          <a:ln w="9525">
            <a:noFill/>
            <a:miter lim="800000"/>
            <a:headEnd/>
            <a:tailEnd/>
          </a:ln>
        </p:spPr>
      </p:pic>
      <p:sp>
        <p:nvSpPr>
          <p:cNvPr id="45" name="Прямоугольник 44"/>
          <p:cNvSpPr/>
          <p:nvPr/>
        </p:nvSpPr>
        <p:spPr>
          <a:xfrm>
            <a:off x="1258888" y="1268413"/>
            <a:ext cx="144462" cy="439261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7" name="Прямоугольник 46"/>
          <p:cNvSpPr/>
          <p:nvPr/>
        </p:nvSpPr>
        <p:spPr>
          <a:xfrm>
            <a:off x="1619250" y="2708275"/>
            <a:ext cx="73025" cy="367347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620688"/>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buFontTx/>
              <a:buNone/>
              <a:defRPr/>
            </a:pPr>
            <a:r>
              <a:rPr lang="en-US" sz="2400" b="1" dirty="0" smtClean="0">
                <a:solidFill>
                  <a:srgbClr val="7030A0"/>
                </a:solidFill>
              </a:rPr>
              <a:t>6</a:t>
            </a:r>
            <a:r>
              <a:rPr lang="ru-RU" sz="2400" b="1" dirty="0" smtClean="0">
                <a:solidFill>
                  <a:srgbClr val="7030A0"/>
                </a:solidFill>
                <a:latin typeface="Times New Roman" pitchFamily="18" charset="0"/>
                <a:cs typeface="Times New Roman" pitchFamily="18" charset="0"/>
              </a:rPr>
              <a:t>. Переходим к выполнению задних лап.</a:t>
            </a:r>
            <a:endParaRPr lang="en-US" sz="2400" b="1" dirty="0" smtClean="0">
              <a:solidFill>
                <a:srgbClr val="7030A0"/>
              </a:solidFill>
              <a:latin typeface="Times New Roman" pitchFamily="18" charset="0"/>
              <a:cs typeface="Times New Roman" pitchFamily="18" charset="0"/>
            </a:endParaRPr>
          </a:p>
          <a:p>
            <a:pPr algn="ctr">
              <a:buFontTx/>
              <a:buNone/>
              <a:defRPr/>
            </a:pPr>
            <a:r>
              <a:rPr lang="ru-RU" sz="2400" b="1" dirty="0" smtClean="0">
                <a:solidFill>
                  <a:srgbClr val="7030A0"/>
                </a:solidFill>
                <a:latin typeface="Times New Roman" pitchFamily="18" charset="0"/>
                <a:cs typeface="Times New Roman" pitchFamily="18" charset="0"/>
              </a:rPr>
              <a:t> Для этого:</a:t>
            </a:r>
          </a:p>
          <a:p>
            <a:pPr>
              <a:buFontTx/>
              <a:buNone/>
              <a:defRPr/>
            </a:pPr>
            <a:r>
              <a:rPr lang="en-US" sz="2400" b="1" dirty="0" smtClean="0">
                <a:solidFill>
                  <a:srgbClr val="7030A0"/>
                </a:solidFill>
              </a:rPr>
              <a:t>a)</a:t>
            </a:r>
            <a:r>
              <a:rPr lang="en-US" sz="2000" dirty="0" smtClean="0"/>
              <a:t> </a:t>
            </a:r>
            <a:r>
              <a:rPr lang="ru-RU" sz="1800" dirty="0" smtClean="0">
                <a:latin typeface="Times New Roman" pitchFamily="18" charset="0"/>
                <a:cs typeface="Times New Roman" pitchFamily="18" charset="0"/>
              </a:rPr>
              <a:t>Из точек соединения овала – туловища с передними лапками – кружками, выполняем вправо влево капельки – листочки.</a:t>
            </a:r>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8609" name="Rectangle 1"/>
          <p:cNvSpPr>
            <a:spLocks noChangeArrowheads="1"/>
          </p:cNvSpPr>
          <p:nvPr/>
        </p:nvSpPr>
        <p:spPr bwMode="auto">
          <a:xfrm>
            <a:off x="0" y="74613"/>
            <a:ext cx="292100" cy="3079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buFontTx/>
              <a:buChar char="•"/>
              <a:defRPr/>
            </a:pPr>
            <a:r>
              <a:rPr lang="ru-RU" sz="1400" dirty="0">
                <a:ea typeface="Times New Roman" pitchFamily="18" charset="0"/>
                <a:cs typeface="Times New Roman" pitchFamily="18" charset="0"/>
              </a:rPr>
              <a:t>.</a:t>
            </a:r>
            <a:endParaRPr lang="ru-RU" dirty="0"/>
          </a:p>
        </p:txBody>
      </p:sp>
      <p:sp>
        <p:nvSpPr>
          <p:cNvPr id="31" name="TextBox 30"/>
          <p:cNvSpPr txBox="1"/>
          <p:nvPr/>
        </p:nvSpPr>
        <p:spPr>
          <a:xfrm>
            <a:off x="3276600" y="2636838"/>
            <a:ext cx="4859338" cy="769937"/>
          </a:xfrm>
          <a:prstGeom prst="rect">
            <a:avLst/>
          </a:prstGeom>
          <a:noFill/>
        </p:spPr>
        <p:txBody>
          <a:bodyPr>
            <a:spAutoFit/>
          </a:bodyPr>
          <a:lstStyle/>
          <a:p>
            <a:pPr eaLnBrk="0" hangingPunct="0">
              <a:defRPr/>
            </a:pPr>
            <a:r>
              <a:rPr lang="en-US" sz="2400" b="1" dirty="0">
                <a:solidFill>
                  <a:srgbClr val="7030A0"/>
                </a:solidFill>
                <a:latin typeface="+mn-lt"/>
              </a:rPr>
              <a:t>b)</a:t>
            </a:r>
            <a:r>
              <a:rPr lang="en-US" sz="2000" dirty="0">
                <a:solidFill>
                  <a:schemeClr val="dk1"/>
                </a:solidFill>
                <a:latin typeface="+mn-lt"/>
              </a:rPr>
              <a:t> </a:t>
            </a:r>
            <a:r>
              <a:rPr lang="ru-RU" dirty="0"/>
              <a:t>Капельки – листочки соединяем с </a:t>
            </a:r>
            <a:r>
              <a:rPr lang="en-US" dirty="0"/>
              <a:t>       </a:t>
            </a:r>
            <a:r>
              <a:rPr lang="ru-RU" dirty="0"/>
              <a:t>овалом – туловищем запятыми</a:t>
            </a:r>
            <a:r>
              <a:rPr lang="ru-RU" sz="2000" dirty="0"/>
              <a:t>.</a:t>
            </a:r>
            <a:endParaRPr lang="ru-RU" sz="2000" dirty="0">
              <a:solidFill>
                <a:schemeClr val="dk1"/>
              </a:solidFill>
              <a:latin typeface="+mn-lt"/>
            </a:endParaRPr>
          </a:p>
        </p:txBody>
      </p:sp>
      <p:pic>
        <p:nvPicPr>
          <p:cNvPr id="15374" name="Рисунок 12" descr="010.jpg"/>
          <p:cNvPicPr>
            <a:picLocks noChangeAspect="1" noChangeArrowheads="1"/>
          </p:cNvPicPr>
          <p:nvPr/>
        </p:nvPicPr>
        <p:blipFill>
          <a:blip r:embed="rId2" cstate="email"/>
          <a:srcRect/>
          <a:stretch>
            <a:fillRect/>
          </a:stretch>
        </p:blipFill>
        <p:spPr bwMode="auto">
          <a:xfrm>
            <a:off x="971550" y="2708275"/>
            <a:ext cx="2016125" cy="2852738"/>
          </a:xfrm>
          <a:prstGeom prst="rect">
            <a:avLst/>
          </a:prstGeom>
          <a:noFill/>
          <a:ln w="19050">
            <a:solidFill>
              <a:srgbClr val="272727"/>
            </a:solidFill>
            <a:miter lim="800000"/>
            <a:headEnd/>
            <a:tailEnd/>
          </a:ln>
        </p:spPr>
      </p:pic>
      <p:pic>
        <p:nvPicPr>
          <p:cNvPr id="15375" name="Рисунок 13" descr="009.jpg"/>
          <p:cNvPicPr>
            <a:picLocks noChangeAspect="1" noChangeArrowheads="1"/>
          </p:cNvPicPr>
          <p:nvPr/>
        </p:nvPicPr>
        <p:blipFill>
          <a:blip r:embed="rId3"/>
          <a:srcRect/>
          <a:stretch>
            <a:fillRect/>
          </a:stretch>
        </p:blipFill>
        <p:spPr bwMode="auto">
          <a:xfrm>
            <a:off x="3635375" y="3573463"/>
            <a:ext cx="1974850" cy="2808287"/>
          </a:xfrm>
          <a:prstGeom prst="rect">
            <a:avLst/>
          </a:prstGeom>
          <a:noFill/>
          <a:ln w="19050">
            <a:solidFill>
              <a:srgbClr val="272727"/>
            </a:solidFill>
            <a:miter lim="800000"/>
            <a:headEnd/>
            <a:tailEnd/>
          </a:ln>
        </p:spPr>
      </p:pic>
      <p:pic>
        <p:nvPicPr>
          <p:cNvPr id="15376" name="Рисунок 19" descr="011.jpg"/>
          <p:cNvPicPr>
            <a:picLocks noChangeAspect="1" noChangeArrowheads="1"/>
          </p:cNvPicPr>
          <p:nvPr/>
        </p:nvPicPr>
        <p:blipFill>
          <a:blip r:embed="rId4" cstate="email"/>
          <a:srcRect/>
          <a:stretch>
            <a:fillRect/>
          </a:stretch>
        </p:blipFill>
        <p:spPr bwMode="auto">
          <a:xfrm>
            <a:off x="5940425" y="3573463"/>
            <a:ext cx="2057400" cy="2808287"/>
          </a:xfrm>
          <a:prstGeom prst="rect">
            <a:avLst/>
          </a:prstGeom>
          <a:noFill/>
          <a:ln w="19050">
            <a:solidFill>
              <a:srgbClr val="272727"/>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428625" y="142875"/>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643042" y="500042"/>
            <a:ext cx="6215106" cy="584775"/>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Этапы построения животного</a:t>
            </a:r>
          </a:p>
        </p:txBody>
      </p:sp>
      <p:sp>
        <p:nvSpPr>
          <p:cNvPr id="17" name="Содержимое 16"/>
          <p:cNvSpPr>
            <a:spLocks noGrp="1"/>
          </p:cNvSpPr>
          <p:nvPr>
            <p:ph idx="1"/>
          </p:nvPr>
        </p:nvSpPr>
        <p:spPr>
          <a:xfrm>
            <a:off x="827584" y="1412776"/>
            <a:ext cx="7572428" cy="5142396"/>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indent="20638" algn="ctr">
              <a:buFontTx/>
              <a:buNone/>
              <a:defRPr/>
            </a:pPr>
            <a:r>
              <a:rPr lang="ru-RU" sz="1800" dirty="0" smtClean="0">
                <a:latin typeface="Times New Roman" pitchFamily="18" charset="0"/>
                <a:cs typeface="Times New Roman" pitchFamily="18" charset="0"/>
              </a:rPr>
              <a:t>Схема выполнения животных одинаковая в обоих случаях – </a:t>
            </a:r>
            <a:r>
              <a:rPr lang="ru-RU" sz="1800" b="1" dirty="0" smtClean="0">
                <a:latin typeface="Times New Roman" pitchFamily="18" charset="0"/>
                <a:cs typeface="Times New Roman" pitchFamily="18" charset="0"/>
              </a:rPr>
              <a:t>восьмерка</a:t>
            </a:r>
            <a:r>
              <a:rPr lang="ru-RU" sz="1800" dirty="0" smtClean="0">
                <a:latin typeface="Times New Roman" pitchFamily="18" charset="0"/>
                <a:cs typeface="Times New Roman" pitchFamily="18" charset="0"/>
              </a:rPr>
              <a:t>.</a:t>
            </a:r>
          </a:p>
        </p:txBody>
      </p:sp>
      <p:sp>
        <p:nvSpPr>
          <p:cNvPr id="10" name="Прямоугольник 9"/>
          <p:cNvSpPr/>
          <p:nvPr/>
        </p:nvSpPr>
        <p:spPr>
          <a:xfrm>
            <a:off x="971600" y="404664"/>
            <a:ext cx="7056784" cy="1200329"/>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Мы получили схему изображения любого животного, сидящего прямо на нас!</a:t>
            </a:r>
          </a:p>
          <a:p>
            <a:pPr algn="ctr">
              <a:defRPr/>
            </a:pP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pic>
        <p:nvPicPr>
          <p:cNvPr id="16392" name="Рисунок 15" descr="DSCF4158.jpg"/>
          <p:cNvPicPr>
            <a:picLocks noChangeAspect="1" noChangeArrowheads="1"/>
          </p:cNvPicPr>
          <p:nvPr/>
        </p:nvPicPr>
        <p:blipFill>
          <a:blip r:embed="rId2"/>
          <a:srcRect/>
          <a:stretch>
            <a:fillRect/>
          </a:stretch>
        </p:blipFill>
        <p:spPr bwMode="auto">
          <a:xfrm>
            <a:off x="1403350" y="2420938"/>
            <a:ext cx="2305050" cy="3408362"/>
          </a:xfrm>
          <a:prstGeom prst="rect">
            <a:avLst/>
          </a:prstGeom>
          <a:noFill/>
          <a:ln w="19050">
            <a:solidFill>
              <a:srgbClr val="272727"/>
            </a:solidFill>
            <a:miter lim="800000"/>
            <a:headEnd/>
            <a:tailEnd/>
          </a:ln>
        </p:spPr>
      </p:pic>
      <p:pic>
        <p:nvPicPr>
          <p:cNvPr id="16393" name="Рисунок 3" descr="DSCF4160.jpg"/>
          <p:cNvPicPr>
            <a:picLocks noChangeAspect="1" noChangeArrowheads="1"/>
          </p:cNvPicPr>
          <p:nvPr/>
        </p:nvPicPr>
        <p:blipFill>
          <a:blip r:embed="rId3"/>
          <a:srcRect/>
          <a:stretch>
            <a:fillRect/>
          </a:stretch>
        </p:blipFill>
        <p:spPr bwMode="auto">
          <a:xfrm>
            <a:off x="5003800" y="2708275"/>
            <a:ext cx="2325688" cy="3389313"/>
          </a:xfrm>
          <a:prstGeom prst="rect">
            <a:avLst/>
          </a:prstGeom>
          <a:noFill/>
          <a:ln w="19050">
            <a:solidFill>
              <a:srgbClr val="272727"/>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428625" y="142875"/>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643042" y="500042"/>
            <a:ext cx="6215106" cy="584775"/>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Этапы построения животного</a:t>
            </a:r>
          </a:p>
        </p:txBody>
      </p:sp>
      <p:sp>
        <p:nvSpPr>
          <p:cNvPr id="17" name="Содержимое 16"/>
          <p:cNvSpPr>
            <a:spLocks noGrp="1"/>
          </p:cNvSpPr>
          <p:nvPr>
            <p:ph idx="1"/>
          </p:nvPr>
        </p:nvSpPr>
        <p:spPr>
          <a:xfrm>
            <a:off x="827584" y="1268760"/>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defRPr/>
            </a:pPr>
            <a:r>
              <a:rPr lang="ru-RU" sz="2400" dirty="0" smtClean="0"/>
              <a:t> </a:t>
            </a:r>
            <a:r>
              <a:rPr lang="ru-RU" sz="1800" dirty="0" smtClean="0">
                <a:latin typeface="Times New Roman" pitchFamily="18" charset="0"/>
                <a:cs typeface="Times New Roman" pitchFamily="18" charset="0"/>
              </a:rPr>
              <a:t>Рисунок любого животного, сидящего прямо на нас, выполняется с определения пропорций туловища (цифры восемь), передних и задних лап.</a:t>
            </a:r>
          </a:p>
          <a:p>
            <a:pPr>
              <a:defRPr/>
            </a:pPr>
            <a:r>
              <a:rPr lang="ru-RU" sz="1800" dirty="0" smtClean="0">
                <a:latin typeface="Times New Roman" pitchFamily="18" charset="0"/>
                <a:cs typeface="Times New Roman" pitchFamily="18" charset="0"/>
              </a:rPr>
              <a:t>Для выполнения различных животных просим на помощь характерные детали: уши, хвост, нос.</a:t>
            </a:r>
          </a:p>
        </p:txBody>
      </p:sp>
      <p:sp>
        <p:nvSpPr>
          <p:cNvPr id="10" name="Прямоугольник 9"/>
          <p:cNvSpPr/>
          <p:nvPr/>
        </p:nvSpPr>
        <p:spPr>
          <a:xfrm>
            <a:off x="971600" y="404664"/>
            <a:ext cx="7056784" cy="1077218"/>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rPr>
              <a:t>Запомните следующее правило:</a:t>
            </a:r>
          </a:p>
          <a:p>
            <a:pPr algn="ctr">
              <a:defRPr/>
            </a:pP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pic>
        <p:nvPicPr>
          <p:cNvPr id="18" name="Рисунок 17" descr="Scan0003.tif"/>
          <p:cNvPicPr>
            <a:picLocks noChangeAspect="1"/>
          </p:cNvPicPr>
          <p:nvPr/>
        </p:nvPicPr>
        <p:blipFill>
          <a:blip r:embed="rId2"/>
          <a:srcRect/>
          <a:stretch>
            <a:fillRect/>
          </a:stretch>
        </p:blipFill>
        <p:spPr bwMode="auto">
          <a:xfrm>
            <a:off x="1547813" y="3573463"/>
            <a:ext cx="1511300" cy="2543175"/>
          </a:xfrm>
          <a:prstGeom prst="rect">
            <a:avLst/>
          </a:prstGeom>
          <a:noFill/>
          <a:ln w="38100">
            <a:solidFill>
              <a:schemeClr val="bg1">
                <a:lumMod val="85000"/>
              </a:schemeClr>
            </a:solidFill>
            <a:miter lim="800000"/>
            <a:headEnd/>
            <a:tailEnd/>
          </a:ln>
        </p:spPr>
      </p:pic>
      <p:pic>
        <p:nvPicPr>
          <p:cNvPr id="19" name="Рисунок 18" descr="Scan0002.tif"/>
          <p:cNvPicPr>
            <a:picLocks noChangeAspect="1"/>
          </p:cNvPicPr>
          <p:nvPr/>
        </p:nvPicPr>
        <p:blipFill>
          <a:blip r:embed="rId3"/>
          <a:srcRect/>
          <a:stretch>
            <a:fillRect/>
          </a:stretch>
        </p:blipFill>
        <p:spPr bwMode="auto">
          <a:xfrm>
            <a:off x="3492500" y="3573463"/>
            <a:ext cx="1584325" cy="2570162"/>
          </a:xfrm>
          <a:prstGeom prst="rect">
            <a:avLst/>
          </a:prstGeom>
          <a:noFill/>
          <a:ln w="38100">
            <a:solidFill>
              <a:schemeClr val="bg1">
                <a:lumMod val="85000"/>
              </a:schemeClr>
            </a:solidFill>
            <a:miter lim="800000"/>
            <a:headEnd/>
            <a:tailEnd/>
          </a:ln>
        </p:spPr>
      </p:pic>
      <p:pic>
        <p:nvPicPr>
          <p:cNvPr id="20" name="Рисунок 1" descr="D:\Мама 1\Рисунки к авторской программе\Обработанные\Животные 028.jpg"/>
          <p:cNvPicPr>
            <a:picLocks noChangeAspect="1" noChangeArrowheads="1"/>
          </p:cNvPicPr>
          <p:nvPr/>
        </p:nvPicPr>
        <p:blipFill>
          <a:blip r:embed="rId4"/>
          <a:srcRect/>
          <a:stretch>
            <a:fillRect/>
          </a:stretch>
        </p:blipFill>
        <p:spPr bwMode="auto">
          <a:xfrm>
            <a:off x="5526088" y="3573463"/>
            <a:ext cx="1908175" cy="2592387"/>
          </a:xfrm>
          <a:prstGeom prst="rect">
            <a:avLst/>
          </a:prstGeom>
          <a:noFill/>
          <a:ln w="38100">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428625" y="142875"/>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643042" y="500042"/>
            <a:ext cx="6215106" cy="584775"/>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Этапы построения животного</a:t>
            </a:r>
          </a:p>
        </p:txBody>
      </p:sp>
      <p:sp>
        <p:nvSpPr>
          <p:cNvPr id="17" name="Содержимое 16"/>
          <p:cNvSpPr>
            <a:spLocks noGrp="1"/>
          </p:cNvSpPr>
          <p:nvPr>
            <p:ph idx="1"/>
          </p:nvPr>
        </p:nvSpPr>
        <p:spPr>
          <a:xfrm>
            <a:off x="827584" y="1268760"/>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indent="20638">
              <a:buFontTx/>
              <a:buNone/>
              <a:defRPr/>
            </a:pPr>
            <a:r>
              <a:rPr lang="en-US" sz="2400" b="1" dirty="0" smtClean="0">
                <a:solidFill>
                  <a:srgbClr val="7030A0"/>
                </a:solidFill>
              </a:rPr>
              <a:t>a)</a:t>
            </a:r>
            <a:r>
              <a:rPr lang="ru-RU" sz="2400" dirty="0" smtClean="0"/>
              <a:t> </a:t>
            </a:r>
            <a:r>
              <a:rPr lang="ru-RU" sz="1800" dirty="0" smtClean="0">
                <a:latin typeface="Times New Roman" pitchFamily="18" charset="0"/>
                <a:cs typeface="Times New Roman" pitchFamily="18" charset="0"/>
              </a:rPr>
              <a:t>Проводим две перпендикулярные прямые.</a:t>
            </a:r>
          </a:p>
        </p:txBody>
      </p:sp>
      <p:sp>
        <p:nvSpPr>
          <p:cNvPr id="10" name="Прямоугольник 9"/>
          <p:cNvSpPr/>
          <p:nvPr/>
        </p:nvSpPr>
        <p:spPr>
          <a:xfrm>
            <a:off x="1619672" y="476672"/>
            <a:ext cx="6215106" cy="1015663"/>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rPr>
              <a:t>Этапы выполнение</a:t>
            </a:r>
            <a:r>
              <a:rPr lang="ru-RU" sz="3000" b="1" dirty="0"/>
              <a:t> </a:t>
            </a:r>
            <a:r>
              <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rPr>
              <a:t>лица животного. Для этого:</a:t>
            </a:r>
          </a:p>
        </p:txBody>
      </p:sp>
      <p:pic>
        <p:nvPicPr>
          <p:cNvPr id="18440" name="Рисунок 17" descr="D:\Мама 1\Рисунки к авторской программе\Обработанные\Животные 019.jpg"/>
          <p:cNvPicPr>
            <a:picLocks noChangeAspect="1" noChangeArrowheads="1"/>
          </p:cNvPicPr>
          <p:nvPr/>
        </p:nvPicPr>
        <p:blipFill>
          <a:blip r:embed="rId2"/>
          <a:srcRect/>
          <a:stretch>
            <a:fillRect/>
          </a:stretch>
        </p:blipFill>
        <p:spPr bwMode="auto">
          <a:xfrm>
            <a:off x="1116013" y="2205038"/>
            <a:ext cx="1944687" cy="2662237"/>
          </a:xfrm>
          <a:prstGeom prst="rect">
            <a:avLst/>
          </a:prstGeom>
          <a:noFill/>
          <a:ln w="9525">
            <a:solidFill>
              <a:srgbClr val="000000"/>
            </a:solidFill>
            <a:miter lim="800000"/>
            <a:headEnd/>
            <a:tailEnd/>
          </a:ln>
        </p:spPr>
      </p:pic>
      <p:sp>
        <p:nvSpPr>
          <p:cNvPr id="16" name="TextBox 15"/>
          <p:cNvSpPr txBox="1"/>
          <p:nvPr/>
        </p:nvSpPr>
        <p:spPr>
          <a:xfrm>
            <a:off x="3563938" y="2420938"/>
            <a:ext cx="5329237" cy="769937"/>
          </a:xfrm>
          <a:prstGeom prst="rect">
            <a:avLst/>
          </a:prstGeom>
          <a:noFill/>
        </p:spPr>
        <p:txBody>
          <a:bodyPr>
            <a:spAutoFit/>
          </a:bodyPr>
          <a:lstStyle/>
          <a:p>
            <a:pPr>
              <a:defRPr/>
            </a:pPr>
            <a:r>
              <a:rPr lang="en-US" sz="2400" b="1" dirty="0">
                <a:solidFill>
                  <a:srgbClr val="7030A0"/>
                </a:solidFill>
                <a:latin typeface="+mn-lt"/>
              </a:rPr>
              <a:t>b)</a:t>
            </a:r>
            <a:r>
              <a:rPr lang="en-US" sz="2000" dirty="0">
                <a:solidFill>
                  <a:schemeClr val="dk1"/>
                </a:solidFill>
                <a:latin typeface="+mn-lt"/>
              </a:rPr>
              <a:t> </a:t>
            </a:r>
            <a:r>
              <a:rPr lang="ru-RU" dirty="0">
                <a:solidFill>
                  <a:schemeClr val="dk1"/>
                </a:solidFill>
                <a:cs typeface="Times New Roman" pitchFamily="18" charset="0"/>
              </a:rPr>
              <a:t>На полученных линиях, от середины,</a:t>
            </a:r>
            <a:endParaRPr lang="en-US" dirty="0">
              <a:solidFill>
                <a:schemeClr val="dk1"/>
              </a:solidFill>
              <a:cs typeface="Times New Roman" pitchFamily="18" charset="0"/>
            </a:endParaRPr>
          </a:p>
          <a:p>
            <a:pPr marL="273050" indent="-273050">
              <a:defRPr/>
            </a:pPr>
            <a:r>
              <a:rPr lang="ru-RU" dirty="0">
                <a:solidFill>
                  <a:schemeClr val="dk1"/>
                </a:solidFill>
                <a:cs typeface="Times New Roman" pitchFamily="18" charset="0"/>
              </a:rPr>
              <a:t> проводим на равных расстояниях дуги</a:t>
            </a:r>
            <a:r>
              <a:rPr lang="en-US" sz="2000" dirty="0">
                <a:solidFill>
                  <a:schemeClr val="dk1"/>
                </a:solidFill>
                <a:latin typeface="+mn-lt"/>
              </a:rPr>
              <a:t>.</a:t>
            </a:r>
            <a:endParaRPr lang="ru-RU" sz="2000" dirty="0">
              <a:solidFill>
                <a:schemeClr val="dk1"/>
              </a:solidFill>
              <a:latin typeface="+mn-lt"/>
            </a:endParaRPr>
          </a:p>
        </p:txBody>
      </p:sp>
      <p:pic>
        <p:nvPicPr>
          <p:cNvPr id="18442" name="Рисунок 18" descr="D:\Мама 1\Рисунки к авторской программе\Обработанные\Животные 020.jpg"/>
          <p:cNvPicPr>
            <a:picLocks noChangeAspect="1" noChangeArrowheads="1"/>
          </p:cNvPicPr>
          <p:nvPr/>
        </p:nvPicPr>
        <p:blipFill>
          <a:blip r:embed="rId3"/>
          <a:srcRect/>
          <a:stretch>
            <a:fillRect/>
          </a:stretch>
        </p:blipFill>
        <p:spPr bwMode="auto">
          <a:xfrm>
            <a:off x="4787900" y="3500438"/>
            <a:ext cx="2062163" cy="2808287"/>
          </a:xfrm>
          <a:prstGeom prst="rect">
            <a:avLst/>
          </a:prstGeom>
          <a:noFill/>
          <a:ln w="9525">
            <a:solidFill>
              <a:srgbClr val="000000"/>
            </a:solidFill>
            <a:miter lim="800000"/>
            <a:headEnd/>
            <a:tailEnd/>
          </a:ln>
        </p:spPr>
      </p:pic>
      <p:sp>
        <p:nvSpPr>
          <p:cNvPr id="22" name="Прямоугольник 21"/>
          <p:cNvSpPr/>
          <p:nvPr/>
        </p:nvSpPr>
        <p:spPr>
          <a:xfrm>
            <a:off x="3276600" y="3357563"/>
            <a:ext cx="71438" cy="309562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Прямоугольник 22"/>
          <p:cNvSpPr/>
          <p:nvPr/>
        </p:nvSpPr>
        <p:spPr>
          <a:xfrm>
            <a:off x="3419475" y="2708275"/>
            <a:ext cx="73025" cy="309721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692696"/>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457200" indent="-457200" algn="ctr">
              <a:buFontTx/>
              <a:buNone/>
              <a:defRPr/>
            </a:pPr>
            <a:r>
              <a:rPr lang="en-US" sz="2400" b="1" dirty="0" smtClean="0">
                <a:solidFill>
                  <a:srgbClr val="7030A0"/>
                </a:solidFill>
              </a:rPr>
              <a:t>c) </a:t>
            </a:r>
            <a:r>
              <a:rPr lang="ru-RU" sz="1800" dirty="0" smtClean="0">
                <a:latin typeface="Times New Roman" pitchFamily="18" charset="0"/>
                <a:cs typeface="Times New Roman" pitchFamily="18" charset="0"/>
              </a:rPr>
              <a:t>Соединяем полученные дуги между собой.</a:t>
            </a:r>
            <a:endParaRPr lang="en-US" sz="1800" dirty="0" smtClean="0">
              <a:latin typeface="Times New Roman" pitchFamily="18" charset="0"/>
              <a:cs typeface="Times New Roman" pitchFamily="18" charset="0"/>
            </a:endParaRPr>
          </a:p>
          <a:p>
            <a:pPr marL="457200" indent="-457200" algn="ctr">
              <a:buFontTx/>
              <a:buNone/>
              <a:defRPr/>
            </a:pPr>
            <a:r>
              <a:rPr lang="ru-RU" sz="1800" dirty="0" smtClean="0">
                <a:latin typeface="Times New Roman" pitchFamily="18" charset="0"/>
                <a:cs typeface="Times New Roman" pitchFamily="18" charset="0"/>
              </a:rPr>
              <a:t> Мы получили окружность.</a:t>
            </a:r>
            <a:endParaRPr lang="en-US" sz="1800" dirty="0" smtClean="0">
              <a:latin typeface="Times New Roman" pitchFamily="18" charset="0"/>
              <a:cs typeface="Times New Roman" pitchFamily="18" charset="0"/>
            </a:endParaRPr>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9468" name="Рисунок 7" descr="D:\Мама 1\Рисунки к авторской программе\Обработанные\Животные 021.jpg"/>
          <p:cNvPicPr>
            <a:picLocks noChangeAspect="1" noChangeArrowheads="1"/>
          </p:cNvPicPr>
          <p:nvPr/>
        </p:nvPicPr>
        <p:blipFill>
          <a:blip r:embed="rId2" cstate="email"/>
          <a:srcRect/>
          <a:stretch>
            <a:fillRect/>
          </a:stretch>
        </p:blipFill>
        <p:spPr bwMode="auto">
          <a:xfrm>
            <a:off x="827088" y="1700213"/>
            <a:ext cx="1993900" cy="2736850"/>
          </a:xfrm>
          <a:prstGeom prst="rect">
            <a:avLst/>
          </a:prstGeom>
          <a:noFill/>
          <a:ln w="9525">
            <a:solidFill>
              <a:srgbClr val="000000"/>
            </a:solidFill>
            <a:miter lim="800000"/>
            <a:headEnd/>
            <a:tailEnd/>
          </a:ln>
        </p:spPr>
      </p:pic>
      <p:sp>
        <p:nvSpPr>
          <p:cNvPr id="12" name="TextBox 11"/>
          <p:cNvSpPr txBox="1"/>
          <p:nvPr/>
        </p:nvSpPr>
        <p:spPr>
          <a:xfrm>
            <a:off x="2700338" y="2060575"/>
            <a:ext cx="5327650" cy="1379538"/>
          </a:xfrm>
          <a:prstGeom prst="rect">
            <a:avLst/>
          </a:prstGeom>
          <a:noFill/>
        </p:spPr>
        <p:txBody>
          <a:bodyPr>
            <a:spAutoFit/>
          </a:bodyPr>
          <a:lstStyle/>
          <a:p>
            <a:pPr marL="341313" indent="20638" eaLnBrk="0" hangingPunct="0">
              <a:spcBef>
                <a:spcPct val="20000"/>
              </a:spcBef>
              <a:defRPr/>
            </a:pPr>
            <a:r>
              <a:rPr lang="en-US" sz="2400" b="1" dirty="0">
                <a:solidFill>
                  <a:srgbClr val="7030A0"/>
                </a:solidFill>
                <a:latin typeface="+mn-lt"/>
              </a:rPr>
              <a:t>d</a:t>
            </a:r>
            <a:r>
              <a:rPr lang="en-US" b="1" dirty="0">
                <a:solidFill>
                  <a:srgbClr val="7030A0"/>
                </a:solidFill>
                <a:cs typeface="Times New Roman" pitchFamily="18" charset="0"/>
              </a:rPr>
              <a:t>)</a:t>
            </a:r>
            <a:r>
              <a:rPr lang="en-US" dirty="0">
                <a:solidFill>
                  <a:schemeClr val="dk1"/>
                </a:solidFill>
                <a:cs typeface="Times New Roman" pitchFamily="18" charset="0"/>
              </a:rPr>
              <a:t> </a:t>
            </a:r>
            <a:r>
              <a:rPr lang="ru-RU" dirty="0">
                <a:solidFill>
                  <a:schemeClr val="dk1"/>
                </a:solidFill>
                <a:cs typeface="Times New Roman" pitchFamily="18" charset="0"/>
              </a:rPr>
              <a:t>Закройте верхнюю часть окружности.</a:t>
            </a:r>
            <a:endParaRPr lang="en-US" dirty="0">
              <a:solidFill>
                <a:schemeClr val="dk1"/>
              </a:solidFill>
              <a:cs typeface="Times New Roman" pitchFamily="18" charset="0"/>
            </a:endParaRPr>
          </a:p>
          <a:p>
            <a:pPr marL="447675" indent="-85725" eaLnBrk="0" hangingPunct="0">
              <a:spcBef>
                <a:spcPct val="20000"/>
              </a:spcBef>
              <a:defRPr/>
            </a:pPr>
            <a:r>
              <a:rPr lang="ru-RU" dirty="0">
                <a:solidFill>
                  <a:schemeClr val="dk1"/>
                </a:solidFill>
                <a:cs typeface="Times New Roman" pitchFamily="18" charset="0"/>
              </a:rPr>
              <a:t> В нижней части окружности, на середине, </a:t>
            </a:r>
            <a:r>
              <a:rPr lang="en-US" dirty="0">
                <a:solidFill>
                  <a:schemeClr val="dk1"/>
                </a:solidFill>
                <a:cs typeface="Times New Roman" pitchFamily="18" charset="0"/>
              </a:rPr>
              <a:t>           </a:t>
            </a:r>
            <a:r>
              <a:rPr lang="ru-RU" dirty="0">
                <a:solidFill>
                  <a:schemeClr val="dk1"/>
                </a:solidFill>
                <a:cs typeface="Times New Roman" pitchFamily="18" charset="0"/>
              </a:rPr>
              <a:t>выполняем нос – овал.</a:t>
            </a:r>
          </a:p>
          <a:p>
            <a:pPr>
              <a:defRPr/>
            </a:pPr>
            <a:endParaRPr lang="ru-RU" sz="2000" dirty="0">
              <a:solidFill>
                <a:schemeClr val="dk1"/>
              </a:solidFill>
              <a:latin typeface="+mn-lt"/>
            </a:endParaRPr>
          </a:p>
        </p:txBody>
      </p:sp>
      <p:grpSp>
        <p:nvGrpSpPr>
          <p:cNvPr id="19470" name="Group 19"/>
          <p:cNvGrpSpPr>
            <a:grpSpLocks/>
          </p:cNvGrpSpPr>
          <p:nvPr/>
        </p:nvGrpSpPr>
        <p:grpSpPr bwMode="auto">
          <a:xfrm>
            <a:off x="3779838" y="3429000"/>
            <a:ext cx="1944687" cy="2592388"/>
            <a:chOff x="1085" y="13013"/>
            <a:chExt cx="2214" cy="3089"/>
          </a:xfrm>
        </p:grpSpPr>
        <p:pic>
          <p:nvPicPr>
            <p:cNvPr id="19476" name="Рисунок 19" descr="D:\Мама 1\Рисунки к авторской программе\Обработанные\Животные 021.jpg"/>
            <p:cNvPicPr>
              <a:picLocks noChangeAspect="1" noChangeArrowheads="1"/>
            </p:cNvPicPr>
            <p:nvPr/>
          </p:nvPicPr>
          <p:blipFill>
            <a:blip r:embed="rId3" cstate="email"/>
            <a:srcRect/>
            <a:stretch>
              <a:fillRect/>
            </a:stretch>
          </p:blipFill>
          <p:spPr bwMode="auto">
            <a:xfrm>
              <a:off x="1120" y="13109"/>
              <a:ext cx="2179" cy="2993"/>
            </a:xfrm>
            <a:prstGeom prst="rect">
              <a:avLst/>
            </a:prstGeom>
            <a:noFill/>
            <a:ln w="9525">
              <a:solidFill>
                <a:srgbClr val="000000"/>
              </a:solidFill>
              <a:miter lim="800000"/>
              <a:headEnd/>
              <a:tailEnd/>
            </a:ln>
          </p:spPr>
        </p:pic>
        <p:sp>
          <p:nvSpPr>
            <p:cNvPr id="19477" name="Rectangle 21"/>
            <p:cNvSpPr>
              <a:spLocks noChangeArrowheads="1"/>
            </p:cNvSpPr>
            <p:nvPr/>
          </p:nvSpPr>
          <p:spPr bwMode="auto">
            <a:xfrm>
              <a:off x="1085" y="13013"/>
              <a:ext cx="2214" cy="1589"/>
            </a:xfrm>
            <a:prstGeom prst="rect">
              <a:avLst/>
            </a:prstGeom>
            <a:solidFill>
              <a:srgbClr val="FFFF00"/>
            </a:solidFill>
            <a:ln w="9525">
              <a:solidFill>
                <a:srgbClr val="000000"/>
              </a:solidFill>
              <a:miter lim="800000"/>
              <a:headEnd/>
              <a:tailEnd/>
            </a:ln>
          </p:spPr>
          <p:txBody>
            <a:bodyPr/>
            <a:lstStyle/>
            <a:p>
              <a:endParaRPr lang="ru-RU"/>
            </a:p>
          </p:txBody>
        </p:sp>
      </p:grpSp>
      <p:sp>
        <p:nvSpPr>
          <p:cNvPr id="18" name="Прямоугольник 17"/>
          <p:cNvSpPr/>
          <p:nvPr/>
        </p:nvSpPr>
        <p:spPr>
          <a:xfrm>
            <a:off x="3492500" y="3357563"/>
            <a:ext cx="71438" cy="295116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3203575" y="3213100"/>
            <a:ext cx="73025" cy="352901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19473" name="Группа 20"/>
          <p:cNvGrpSpPr>
            <a:grpSpLocks/>
          </p:cNvGrpSpPr>
          <p:nvPr/>
        </p:nvGrpSpPr>
        <p:grpSpPr bwMode="auto">
          <a:xfrm>
            <a:off x="6084888" y="2924175"/>
            <a:ext cx="1727200" cy="2736850"/>
            <a:chOff x="3347864" y="2132856"/>
            <a:chExt cx="1080120" cy="1473652"/>
          </a:xfrm>
        </p:grpSpPr>
        <p:pic>
          <p:nvPicPr>
            <p:cNvPr id="19474" name="Рисунок 20" descr="D:\Мама 1\Рисунки к авторской программе\Обработанные\Животные 026.jpg"/>
            <p:cNvPicPr>
              <a:picLocks noChangeAspect="1" noChangeArrowheads="1"/>
            </p:cNvPicPr>
            <p:nvPr/>
          </p:nvPicPr>
          <p:blipFill>
            <a:blip r:embed="rId4"/>
            <a:srcRect/>
            <a:stretch>
              <a:fillRect/>
            </a:stretch>
          </p:blipFill>
          <p:spPr bwMode="auto">
            <a:xfrm>
              <a:off x="3347864" y="2852936"/>
              <a:ext cx="1080120" cy="753572"/>
            </a:xfrm>
            <a:prstGeom prst="rect">
              <a:avLst/>
            </a:prstGeom>
            <a:noFill/>
            <a:ln w="9525">
              <a:solidFill>
                <a:srgbClr val="000000"/>
              </a:solidFill>
              <a:miter lim="800000"/>
              <a:headEnd/>
              <a:tailEnd/>
            </a:ln>
          </p:spPr>
        </p:pic>
        <p:sp>
          <p:nvSpPr>
            <p:cNvPr id="19475" name="Rectangle 20"/>
            <p:cNvSpPr>
              <a:spLocks noChangeArrowheads="1"/>
            </p:cNvSpPr>
            <p:nvPr/>
          </p:nvSpPr>
          <p:spPr bwMode="auto">
            <a:xfrm>
              <a:off x="3347864" y="2132856"/>
              <a:ext cx="1080120" cy="720080"/>
            </a:xfrm>
            <a:prstGeom prst="rect">
              <a:avLst/>
            </a:prstGeom>
            <a:solidFill>
              <a:srgbClr val="FFFF00"/>
            </a:solidFill>
            <a:ln w="9525">
              <a:solidFill>
                <a:srgbClr val="000000"/>
              </a:solidFill>
              <a:miter lim="800000"/>
              <a:headEnd/>
              <a:tailEnd/>
            </a:ln>
          </p:spPr>
          <p:txBody>
            <a:bodyPr/>
            <a:lstStyle/>
            <a:p>
              <a:endParaRPr lang="ru-RU"/>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11560" y="692696"/>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457200" indent="-457200" algn="ctr">
              <a:buFontTx/>
              <a:buNone/>
              <a:defRPr/>
            </a:pPr>
            <a:r>
              <a:rPr lang="en-US" sz="2400" b="1" dirty="0" smtClean="0">
                <a:solidFill>
                  <a:srgbClr val="7030A0"/>
                </a:solidFill>
              </a:rPr>
              <a:t>e)</a:t>
            </a:r>
            <a:r>
              <a:rPr lang="ru-RU" sz="2400" dirty="0" smtClean="0"/>
              <a:t> </a:t>
            </a:r>
            <a:r>
              <a:rPr lang="ru-RU" sz="1800" dirty="0" smtClean="0">
                <a:latin typeface="Times New Roman" pitchFamily="18" charset="0"/>
                <a:cs typeface="Times New Roman" pitchFamily="18" charset="0"/>
              </a:rPr>
              <a:t>От носа – овала выполняем галочку и получаем рот животного.</a:t>
            </a:r>
            <a:endParaRPr lang="en-US" sz="1800" dirty="0" smtClean="0">
              <a:latin typeface="Times New Roman" pitchFamily="18" charset="0"/>
              <a:cs typeface="Times New Roman" pitchFamily="18" charset="0"/>
            </a:endParaRPr>
          </a:p>
          <a:p>
            <a:pPr marL="457200" indent="-457200" algn="ctr">
              <a:buFontTx/>
              <a:buNone/>
              <a:defRPr/>
            </a:pPr>
            <a:r>
              <a:rPr lang="ru-RU" sz="2000" dirty="0" smtClean="0"/>
              <a:t> </a:t>
            </a:r>
            <a:endParaRPr lang="en-US" sz="2000" dirty="0" smtClean="0"/>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2987675" y="2133600"/>
            <a:ext cx="5329238" cy="1323975"/>
          </a:xfrm>
          <a:prstGeom prst="rect">
            <a:avLst/>
          </a:prstGeom>
          <a:noFill/>
        </p:spPr>
        <p:txBody>
          <a:bodyPr>
            <a:spAutoFit/>
          </a:bodyPr>
          <a:lstStyle/>
          <a:p>
            <a:pPr>
              <a:defRPr/>
            </a:pPr>
            <a:r>
              <a:rPr lang="en-US" sz="2400" b="1" dirty="0">
                <a:solidFill>
                  <a:srgbClr val="7030A0"/>
                </a:solidFill>
                <a:latin typeface="+mn-lt"/>
              </a:rPr>
              <a:t>f)</a:t>
            </a:r>
            <a:r>
              <a:rPr lang="en-US" sz="2000" dirty="0">
                <a:solidFill>
                  <a:schemeClr val="dk1"/>
                </a:solidFill>
                <a:latin typeface="+mn-lt"/>
              </a:rPr>
              <a:t> </a:t>
            </a:r>
            <a:r>
              <a:rPr lang="ru-RU" dirty="0">
                <a:solidFill>
                  <a:schemeClr val="dk1"/>
                </a:solidFill>
                <a:cs typeface="Times New Roman" pitchFamily="18" charset="0"/>
              </a:rPr>
              <a:t>Закройте нижнюю часть окружности. </a:t>
            </a:r>
            <a:endParaRPr lang="en-US" dirty="0">
              <a:solidFill>
                <a:schemeClr val="dk1"/>
              </a:solidFill>
              <a:cs typeface="Times New Roman" pitchFamily="18" charset="0"/>
            </a:endParaRPr>
          </a:p>
          <a:p>
            <a:pPr>
              <a:defRPr/>
            </a:pPr>
            <a:r>
              <a:rPr lang="ru-RU" dirty="0">
                <a:solidFill>
                  <a:schemeClr val="dk1"/>
                </a:solidFill>
                <a:cs typeface="Times New Roman" pitchFamily="18" charset="0"/>
              </a:rPr>
              <a:t>Верхнюю часть окружности разделите пополам</a:t>
            </a:r>
            <a:endParaRPr lang="en-US" dirty="0">
              <a:solidFill>
                <a:schemeClr val="dk1"/>
              </a:solidFill>
              <a:cs typeface="Times New Roman" pitchFamily="18" charset="0"/>
            </a:endParaRPr>
          </a:p>
          <a:p>
            <a:pPr>
              <a:defRPr/>
            </a:pPr>
            <a:r>
              <a:rPr lang="ru-RU" dirty="0">
                <a:solidFill>
                  <a:schemeClr val="dk1"/>
                </a:solidFill>
                <a:cs typeface="Times New Roman" pitchFamily="18" charset="0"/>
              </a:rPr>
              <a:t> и проведите горизонтальную линию.</a:t>
            </a:r>
          </a:p>
          <a:p>
            <a:pPr>
              <a:defRPr/>
            </a:pPr>
            <a:endParaRPr lang="ru-RU" sz="2000" dirty="0">
              <a:solidFill>
                <a:schemeClr val="dk1"/>
              </a:solidFill>
              <a:latin typeface="+mn-lt"/>
            </a:endParaRPr>
          </a:p>
        </p:txBody>
      </p:sp>
      <p:sp>
        <p:nvSpPr>
          <p:cNvPr id="18" name="Прямоугольник 17"/>
          <p:cNvSpPr/>
          <p:nvPr/>
        </p:nvSpPr>
        <p:spPr>
          <a:xfrm>
            <a:off x="3419475" y="3500438"/>
            <a:ext cx="71438" cy="29527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3203575" y="3213100"/>
            <a:ext cx="73025" cy="352901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20495" name="Группа 12"/>
          <p:cNvGrpSpPr>
            <a:grpSpLocks/>
          </p:cNvGrpSpPr>
          <p:nvPr/>
        </p:nvGrpSpPr>
        <p:grpSpPr bwMode="auto">
          <a:xfrm>
            <a:off x="971550" y="1700213"/>
            <a:ext cx="2016125" cy="2736850"/>
            <a:chOff x="3275856" y="4149080"/>
            <a:chExt cx="1152128" cy="1445821"/>
          </a:xfrm>
        </p:grpSpPr>
        <p:pic>
          <p:nvPicPr>
            <p:cNvPr id="20502" name="Рисунок 20" descr="D:\Мама 1\Рисунки к авторской программе\Обработанные\Животные 025.jpg"/>
            <p:cNvPicPr>
              <a:picLocks noChangeAspect="1" noChangeArrowheads="1"/>
            </p:cNvPicPr>
            <p:nvPr/>
          </p:nvPicPr>
          <p:blipFill>
            <a:blip r:embed="rId2"/>
            <a:srcRect/>
            <a:stretch>
              <a:fillRect/>
            </a:stretch>
          </p:blipFill>
          <p:spPr bwMode="auto">
            <a:xfrm>
              <a:off x="3275856" y="4797152"/>
              <a:ext cx="1131019" cy="797749"/>
            </a:xfrm>
            <a:prstGeom prst="rect">
              <a:avLst/>
            </a:prstGeom>
            <a:noFill/>
            <a:ln w="9525">
              <a:solidFill>
                <a:srgbClr val="000000"/>
              </a:solidFill>
              <a:miter lim="800000"/>
              <a:headEnd/>
              <a:tailEnd/>
            </a:ln>
          </p:spPr>
        </p:pic>
        <p:sp>
          <p:nvSpPr>
            <p:cNvPr id="20503" name="Rectangle 20"/>
            <p:cNvSpPr>
              <a:spLocks noChangeArrowheads="1"/>
            </p:cNvSpPr>
            <p:nvPr/>
          </p:nvSpPr>
          <p:spPr bwMode="auto">
            <a:xfrm>
              <a:off x="3275856" y="4149080"/>
              <a:ext cx="1152128" cy="648072"/>
            </a:xfrm>
            <a:prstGeom prst="rect">
              <a:avLst/>
            </a:prstGeom>
            <a:solidFill>
              <a:srgbClr val="FFFF00"/>
            </a:solidFill>
            <a:ln w="9525">
              <a:solidFill>
                <a:srgbClr val="000000"/>
              </a:solidFill>
              <a:miter lim="800000"/>
              <a:headEnd/>
              <a:tailEnd/>
            </a:ln>
          </p:spPr>
          <p:txBody>
            <a:bodyPr/>
            <a:lstStyle/>
            <a:p>
              <a:endParaRPr lang="ru-RU"/>
            </a:p>
          </p:txBody>
        </p:sp>
      </p:grpSp>
      <p:grpSp>
        <p:nvGrpSpPr>
          <p:cNvPr id="20496" name="Группа 22"/>
          <p:cNvGrpSpPr>
            <a:grpSpLocks/>
          </p:cNvGrpSpPr>
          <p:nvPr/>
        </p:nvGrpSpPr>
        <p:grpSpPr bwMode="auto">
          <a:xfrm>
            <a:off x="3779838" y="3429000"/>
            <a:ext cx="1871662" cy="2447925"/>
            <a:chOff x="6660232" y="3242772"/>
            <a:chExt cx="1080120" cy="1482372"/>
          </a:xfrm>
        </p:grpSpPr>
        <p:pic>
          <p:nvPicPr>
            <p:cNvPr id="20500" name="Рисунок 19" descr="D:\Мама 1\Рисунки к авторской программе\Обработанные\Животные 021.jpg"/>
            <p:cNvPicPr>
              <a:picLocks noChangeAspect="1" noChangeArrowheads="1"/>
            </p:cNvPicPr>
            <p:nvPr/>
          </p:nvPicPr>
          <p:blipFill>
            <a:blip r:embed="rId3"/>
            <a:srcRect/>
            <a:stretch>
              <a:fillRect/>
            </a:stretch>
          </p:blipFill>
          <p:spPr bwMode="auto">
            <a:xfrm>
              <a:off x="6660232" y="3242772"/>
              <a:ext cx="1080120" cy="1482372"/>
            </a:xfrm>
            <a:prstGeom prst="rect">
              <a:avLst/>
            </a:prstGeom>
            <a:noFill/>
            <a:ln w="9525">
              <a:solidFill>
                <a:srgbClr val="000000"/>
              </a:solidFill>
              <a:miter lim="800000"/>
              <a:headEnd/>
              <a:tailEnd/>
            </a:ln>
          </p:spPr>
        </p:pic>
        <p:sp>
          <p:nvSpPr>
            <p:cNvPr id="20501" name="Rectangle 20"/>
            <p:cNvSpPr>
              <a:spLocks noChangeArrowheads="1"/>
            </p:cNvSpPr>
            <p:nvPr/>
          </p:nvSpPr>
          <p:spPr bwMode="auto">
            <a:xfrm>
              <a:off x="6660232" y="4005064"/>
              <a:ext cx="1080120" cy="720080"/>
            </a:xfrm>
            <a:prstGeom prst="rect">
              <a:avLst/>
            </a:prstGeom>
            <a:solidFill>
              <a:srgbClr val="FFFF00"/>
            </a:solidFill>
            <a:ln w="9525">
              <a:solidFill>
                <a:srgbClr val="000000"/>
              </a:solidFill>
              <a:miter lim="800000"/>
              <a:headEnd/>
              <a:tailEnd/>
            </a:ln>
          </p:spPr>
          <p:txBody>
            <a:bodyPr/>
            <a:lstStyle/>
            <a:p>
              <a:endParaRPr lang="ru-RU"/>
            </a:p>
          </p:txBody>
        </p:sp>
      </p:grpSp>
      <p:grpSp>
        <p:nvGrpSpPr>
          <p:cNvPr id="20497" name="Группа 25"/>
          <p:cNvGrpSpPr>
            <a:grpSpLocks/>
          </p:cNvGrpSpPr>
          <p:nvPr/>
        </p:nvGrpSpPr>
        <p:grpSpPr bwMode="auto">
          <a:xfrm>
            <a:off x="6011863" y="3429000"/>
            <a:ext cx="1873250" cy="2447925"/>
            <a:chOff x="5796136" y="2060848"/>
            <a:chExt cx="1224136" cy="1512168"/>
          </a:xfrm>
        </p:grpSpPr>
        <p:pic>
          <p:nvPicPr>
            <p:cNvPr id="20498" name="Рисунок 22" descr="D:\Мама 1\Рисунки к авторской программе\Обработанные\Животные 024.jpg"/>
            <p:cNvPicPr>
              <a:picLocks noChangeAspect="1" noChangeArrowheads="1"/>
            </p:cNvPicPr>
            <p:nvPr/>
          </p:nvPicPr>
          <p:blipFill>
            <a:blip r:embed="rId4"/>
            <a:srcRect/>
            <a:stretch>
              <a:fillRect/>
            </a:stretch>
          </p:blipFill>
          <p:spPr bwMode="auto">
            <a:xfrm>
              <a:off x="5796136" y="2060848"/>
              <a:ext cx="1190179" cy="720080"/>
            </a:xfrm>
            <a:prstGeom prst="rect">
              <a:avLst/>
            </a:prstGeom>
            <a:noFill/>
            <a:ln w="9525">
              <a:solidFill>
                <a:srgbClr val="000000"/>
              </a:solidFill>
              <a:miter lim="800000"/>
              <a:headEnd/>
              <a:tailEnd/>
            </a:ln>
          </p:spPr>
        </p:pic>
        <p:sp>
          <p:nvSpPr>
            <p:cNvPr id="20499" name="Rectangle 20"/>
            <p:cNvSpPr>
              <a:spLocks noChangeArrowheads="1"/>
            </p:cNvSpPr>
            <p:nvPr/>
          </p:nvSpPr>
          <p:spPr bwMode="auto">
            <a:xfrm>
              <a:off x="5796136" y="2780928"/>
              <a:ext cx="1224136" cy="792088"/>
            </a:xfrm>
            <a:prstGeom prst="rect">
              <a:avLst/>
            </a:prstGeom>
            <a:solidFill>
              <a:srgbClr val="FFFF00"/>
            </a:solidFill>
            <a:ln w="9525">
              <a:solidFill>
                <a:srgbClr val="000000"/>
              </a:solidFill>
              <a:miter lim="800000"/>
              <a:headEnd/>
              <a:tailEnd/>
            </a:ln>
          </p:spPr>
          <p:txBody>
            <a:bodyPr/>
            <a:lstStyle/>
            <a:p>
              <a:endParaRPr lang="ru-RU"/>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692696"/>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457200" indent="-457200" algn="ctr">
              <a:buFontTx/>
              <a:buNone/>
              <a:defRPr/>
            </a:pPr>
            <a:r>
              <a:rPr lang="en-US" sz="2400" b="1" dirty="0" smtClean="0">
                <a:solidFill>
                  <a:srgbClr val="7030A0"/>
                </a:solidFill>
              </a:rPr>
              <a:t>g) </a:t>
            </a:r>
            <a:r>
              <a:rPr lang="ru-RU" sz="1800" kern="1200" dirty="0" smtClean="0">
                <a:solidFill>
                  <a:schemeClr val="tx1"/>
                </a:solidFill>
                <a:latin typeface="Times New Roman" pitchFamily="18" charset="0"/>
              </a:rPr>
              <a:t>Полученную горизонтальную линию разделите от середины пополам и из каждой точки проводим вертикальные линии вверх.</a:t>
            </a:r>
            <a:endParaRPr lang="en-US" sz="1800" kern="1200" dirty="0" smtClean="0">
              <a:solidFill>
                <a:schemeClr val="tx1"/>
              </a:solidFill>
              <a:latin typeface="Times New Roman" pitchFamily="18" charset="0"/>
            </a:endParaRPr>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2700338" y="2060575"/>
            <a:ext cx="5327650" cy="461963"/>
          </a:xfrm>
          <a:prstGeom prst="rect">
            <a:avLst/>
          </a:prstGeom>
          <a:noFill/>
        </p:spPr>
        <p:txBody>
          <a:bodyPr>
            <a:spAutoFit/>
          </a:bodyPr>
          <a:lstStyle/>
          <a:p>
            <a:pPr marL="341313" indent="20638" eaLnBrk="0" hangingPunct="0">
              <a:spcBef>
                <a:spcPct val="20000"/>
              </a:spcBef>
              <a:defRPr/>
            </a:pPr>
            <a:r>
              <a:rPr lang="en-US" sz="2400" b="1" dirty="0">
                <a:solidFill>
                  <a:srgbClr val="7030A0"/>
                </a:solidFill>
                <a:latin typeface="+mn-lt"/>
              </a:rPr>
              <a:t>h)</a:t>
            </a:r>
            <a:r>
              <a:rPr lang="en-US" sz="2000" dirty="0">
                <a:solidFill>
                  <a:schemeClr val="dk1"/>
                </a:solidFill>
                <a:latin typeface="+mn-lt"/>
              </a:rPr>
              <a:t> </a:t>
            </a:r>
            <a:r>
              <a:rPr lang="ru-RU" dirty="0"/>
              <a:t>На пересечении линий рисуем глаза.</a:t>
            </a:r>
            <a:endParaRPr lang="ru-RU" dirty="0">
              <a:solidFill>
                <a:schemeClr val="dk1"/>
              </a:solidFill>
              <a:latin typeface="+mn-lt"/>
            </a:endParaRPr>
          </a:p>
        </p:txBody>
      </p:sp>
      <p:sp>
        <p:nvSpPr>
          <p:cNvPr id="18" name="Прямоугольник 17"/>
          <p:cNvSpPr/>
          <p:nvPr/>
        </p:nvSpPr>
        <p:spPr>
          <a:xfrm>
            <a:off x="3635375" y="2708275"/>
            <a:ext cx="73025" cy="29527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3419475" y="3213100"/>
            <a:ext cx="73025" cy="352901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21519" name="Группа 12"/>
          <p:cNvGrpSpPr>
            <a:grpSpLocks/>
          </p:cNvGrpSpPr>
          <p:nvPr/>
        </p:nvGrpSpPr>
        <p:grpSpPr bwMode="auto">
          <a:xfrm>
            <a:off x="900113" y="2060575"/>
            <a:ext cx="1943100" cy="2520950"/>
            <a:chOff x="5724128" y="260648"/>
            <a:chExt cx="1152128" cy="1368152"/>
          </a:xfrm>
        </p:grpSpPr>
        <p:pic>
          <p:nvPicPr>
            <p:cNvPr id="21523" name="Рисунок 23" descr="D:\Мама 1\Рисунки к авторской программе\Обработанные\Животные 023.jpg"/>
            <p:cNvPicPr>
              <a:picLocks noChangeAspect="1" noChangeArrowheads="1"/>
            </p:cNvPicPr>
            <p:nvPr/>
          </p:nvPicPr>
          <p:blipFill>
            <a:blip r:embed="rId2"/>
            <a:srcRect/>
            <a:stretch>
              <a:fillRect/>
            </a:stretch>
          </p:blipFill>
          <p:spPr bwMode="auto">
            <a:xfrm>
              <a:off x="5724128" y="260648"/>
              <a:ext cx="1152128" cy="690451"/>
            </a:xfrm>
            <a:prstGeom prst="rect">
              <a:avLst/>
            </a:prstGeom>
            <a:noFill/>
            <a:ln w="9525">
              <a:solidFill>
                <a:srgbClr val="000000"/>
              </a:solidFill>
              <a:miter lim="800000"/>
              <a:headEnd/>
              <a:tailEnd/>
            </a:ln>
          </p:spPr>
        </p:pic>
        <p:sp>
          <p:nvSpPr>
            <p:cNvPr id="21524" name="Rectangle 20"/>
            <p:cNvSpPr>
              <a:spLocks noChangeArrowheads="1"/>
            </p:cNvSpPr>
            <p:nvPr/>
          </p:nvSpPr>
          <p:spPr bwMode="auto">
            <a:xfrm>
              <a:off x="5724128" y="980728"/>
              <a:ext cx="1152128" cy="648072"/>
            </a:xfrm>
            <a:prstGeom prst="rect">
              <a:avLst/>
            </a:prstGeom>
            <a:solidFill>
              <a:srgbClr val="FFFF00"/>
            </a:solidFill>
            <a:ln w="9525">
              <a:solidFill>
                <a:srgbClr val="000000"/>
              </a:solidFill>
              <a:miter lim="800000"/>
              <a:headEnd/>
              <a:tailEnd/>
            </a:ln>
          </p:spPr>
          <p:txBody>
            <a:bodyPr/>
            <a:lstStyle/>
            <a:p>
              <a:endParaRPr lang="ru-RU"/>
            </a:p>
          </p:txBody>
        </p:sp>
      </p:grpSp>
      <p:grpSp>
        <p:nvGrpSpPr>
          <p:cNvPr id="21520" name="Группа 22"/>
          <p:cNvGrpSpPr>
            <a:grpSpLocks/>
          </p:cNvGrpSpPr>
          <p:nvPr/>
        </p:nvGrpSpPr>
        <p:grpSpPr bwMode="auto">
          <a:xfrm>
            <a:off x="5003800" y="2636838"/>
            <a:ext cx="2376488" cy="3095625"/>
            <a:chOff x="7308304" y="2060848"/>
            <a:chExt cx="1224136" cy="1584176"/>
          </a:xfrm>
        </p:grpSpPr>
        <p:pic>
          <p:nvPicPr>
            <p:cNvPr id="21521" name="Рисунок 24" descr="D:\Мама 1\Рисунки к авторской программе\Обработанные\Животные 016.jpg"/>
            <p:cNvPicPr>
              <a:picLocks noChangeAspect="1" noChangeArrowheads="1"/>
            </p:cNvPicPr>
            <p:nvPr/>
          </p:nvPicPr>
          <p:blipFill>
            <a:blip r:embed="rId3"/>
            <a:srcRect/>
            <a:stretch>
              <a:fillRect/>
            </a:stretch>
          </p:blipFill>
          <p:spPr bwMode="auto">
            <a:xfrm>
              <a:off x="7308304" y="2060848"/>
              <a:ext cx="1224136" cy="759106"/>
            </a:xfrm>
            <a:prstGeom prst="rect">
              <a:avLst/>
            </a:prstGeom>
            <a:noFill/>
            <a:ln w="9525">
              <a:solidFill>
                <a:srgbClr val="000000"/>
              </a:solidFill>
              <a:miter lim="800000"/>
              <a:headEnd/>
              <a:tailEnd/>
            </a:ln>
          </p:spPr>
        </p:pic>
        <p:sp>
          <p:nvSpPr>
            <p:cNvPr id="21522" name="Rectangle 20"/>
            <p:cNvSpPr>
              <a:spLocks noChangeArrowheads="1"/>
            </p:cNvSpPr>
            <p:nvPr/>
          </p:nvSpPr>
          <p:spPr bwMode="auto">
            <a:xfrm>
              <a:off x="7308304" y="2852936"/>
              <a:ext cx="1224136" cy="792088"/>
            </a:xfrm>
            <a:prstGeom prst="rect">
              <a:avLst/>
            </a:prstGeom>
            <a:solidFill>
              <a:srgbClr val="FFFF00"/>
            </a:solidFill>
            <a:ln w="9525">
              <a:solidFill>
                <a:srgbClr val="000000"/>
              </a:solidFill>
              <a:miter lim="800000"/>
              <a:headEnd/>
              <a:tailEnd/>
            </a:ln>
          </p:spPr>
          <p:txBody>
            <a:bodyPr/>
            <a:lstStyle/>
            <a:p>
              <a:endParaRPr lang="ru-RU"/>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692696"/>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457200" indent="-457200" algn="ctr">
              <a:buFontTx/>
              <a:buNone/>
              <a:defRPr/>
            </a:pPr>
            <a:r>
              <a:rPr lang="en-US" sz="2400" b="1" dirty="0" err="1" smtClean="0">
                <a:solidFill>
                  <a:srgbClr val="7030A0"/>
                </a:solidFill>
              </a:rPr>
              <a:t>i</a:t>
            </a:r>
            <a:r>
              <a:rPr lang="en-US" sz="2400" b="1" dirty="0" smtClean="0">
                <a:solidFill>
                  <a:srgbClr val="7030A0"/>
                </a:solidFill>
              </a:rPr>
              <a:t>) </a:t>
            </a:r>
            <a:r>
              <a:rPr lang="ru-RU" sz="1800" dirty="0" smtClean="0">
                <a:latin typeface="Times New Roman" pitchFamily="18" charset="0"/>
                <a:cs typeface="Times New Roman" pitchFamily="18" charset="0"/>
              </a:rPr>
              <a:t>На продолжении вертикальных линий выполняем</a:t>
            </a:r>
            <a:endParaRPr lang="en-US" sz="1800" dirty="0" smtClean="0">
              <a:latin typeface="Times New Roman" pitchFamily="18" charset="0"/>
              <a:cs typeface="Times New Roman" pitchFamily="18" charset="0"/>
            </a:endParaRPr>
          </a:p>
          <a:p>
            <a:pPr marL="457200" indent="-457200" algn="ctr">
              <a:buFontTx/>
              <a:buNone/>
              <a:defRPr/>
            </a:pPr>
            <a:r>
              <a:rPr lang="ru-RU" sz="1800" dirty="0" smtClean="0">
                <a:latin typeface="Times New Roman" pitchFamily="18" charset="0"/>
                <a:cs typeface="Times New Roman" pitchFamily="18" charset="0"/>
              </a:rPr>
              <a:t> уши – листики.</a:t>
            </a:r>
            <a:endParaRPr lang="en-US" sz="1800" dirty="0" smtClean="0">
              <a:latin typeface="Times New Roman" pitchFamily="18" charset="0"/>
              <a:cs typeface="Times New Roman" pitchFamily="18" charset="0"/>
            </a:endParaRPr>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Прямоугольник 17"/>
          <p:cNvSpPr/>
          <p:nvPr/>
        </p:nvSpPr>
        <p:spPr>
          <a:xfrm>
            <a:off x="3924300" y="3429000"/>
            <a:ext cx="71438" cy="29527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3419475" y="3213100"/>
            <a:ext cx="73025" cy="352901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2542" name="Рисунок 25" descr="D:\Мама 1\Рисунки к авторской программе\Обработанные\Животные 015.jpg"/>
          <p:cNvPicPr>
            <a:picLocks noChangeAspect="1" noChangeArrowheads="1"/>
          </p:cNvPicPr>
          <p:nvPr/>
        </p:nvPicPr>
        <p:blipFill>
          <a:blip r:embed="rId2" cstate="email"/>
          <a:srcRect/>
          <a:stretch>
            <a:fillRect/>
          </a:stretch>
        </p:blipFill>
        <p:spPr bwMode="auto">
          <a:xfrm>
            <a:off x="900113" y="1557338"/>
            <a:ext cx="1935162" cy="2592387"/>
          </a:xfrm>
          <a:prstGeom prst="rect">
            <a:avLst/>
          </a:prstGeom>
          <a:noFill/>
          <a:ln w="9525">
            <a:solidFill>
              <a:srgbClr val="000000"/>
            </a:solidFill>
            <a:miter lim="800000"/>
            <a:headEnd/>
            <a:tailEnd/>
          </a:ln>
        </p:spPr>
      </p:pic>
      <p:sp>
        <p:nvSpPr>
          <p:cNvPr id="16" name="Прямоугольник 15"/>
          <p:cNvSpPr/>
          <p:nvPr/>
        </p:nvSpPr>
        <p:spPr>
          <a:xfrm>
            <a:off x="4499992" y="1772816"/>
            <a:ext cx="3384376" cy="584775"/>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Запомните! </a:t>
            </a:r>
          </a:p>
        </p:txBody>
      </p:sp>
      <p:sp>
        <p:nvSpPr>
          <p:cNvPr id="23" name="Содержимое 16"/>
          <p:cNvSpPr txBox="1">
            <a:spLocks/>
          </p:cNvSpPr>
          <p:nvPr/>
        </p:nvSpPr>
        <p:spPr bwMode="auto">
          <a:xfrm>
            <a:off x="3347864" y="2492896"/>
            <a:ext cx="4968552" cy="2016224"/>
          </a:xfrm>
          <a:prstGeom prst="roundRect">
            <a:avLst/>
          </a:prstGeom>
          <a:ln w="25400" cap="flat" cmpd="sng" algn="ctr">
            <a:solidFill>
              <a:schemeClr val="accent4">
                <a:lumMod val="40000"/>
                <a:lumOff val="60000"/>
              </a:schemeClr>
            </a:solidFill>
            <a:prstDash val="solid"/>
            <a:miter lim="800000"/>
            <a:headEnd/>
            <a:tailEnd/>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lgn="ctr" eaLnBrk="0" hangingPunct="0">
              <a:spcBef>
                <a:spcPct val="20000"/>
              </a:spcBef>
              <a:defRPr/>
            </a:pPr>
            <a:r>
              <a:rPr lang="ru-RU" dirty="0">
                <a:latin typeface="Times New Roman" pitchFamily="18" charset="0"/>
                <a:cs typeface="Times New Roman" pitchFamily="18" charset="0"/>
              </a:rPr>
              <a:t> Для выполнения различных животных просим на помощь характерные детали: уши, хвост, нос.</a:t>
            </a:r>
          </a:p>
          <a:p>
            <a:pPr algn="ctr" eaLnBrk="0" hangingPunct="0">
              <a:spcBef>
                <a:spcPct val="20000"/>
              </a:spcBef>
              <a:defRPr/>
            </a:pPr>
            <a:r>
              <a:rPr lang="ru-RU" dirty="0">
                <a:latin typeface="Times New Roman" pitchFamily="18" charset="0"/>
                <a:cs typeface="Times New Roman" pitchFamily="18" charset="0"/>
              </a:rPr>
              <a:t>К проработке деталей приступаем только тогда, когда вся работа будет выполнена в цвете.</a:t>
            </a:r>
          </a:p>
        </p:txBody>
      </p:sp>
      <p:pic>
        <p:nvPicPr>
          <p:cNvPr id="22547" name="Рисунок 1" descr="D:\Мама 1\Рисунки к авторской программе\Обработанные\Животные 028.jpg"/>
          <p:cNvPicPr>
            <a:picLocks noChangeAspect="1" noChangeArrowheads="1"/>
          </p:cNvPicPr>
          <p:nvPr/>
        </p:nvPicPr>
        <p:blipFill>
          <a:blip r:embed="rId3" cstate="email"/>
          <a:srcRect/>
          <a:stretch>
            <a:fillRect/>
          </a:stretch>
        </p:blipFill>
        <p:spPr bwMode="auto">
          <a:xfrm>
            <a:off x="1258888" y="4437063"/>
            <a:ext cx="1300162" cy="1765300"/>
          </a:xfrm>
          <a:prstGeom prst="rect">
            <a:avLst/>
          </a:prstGeom>
          <a:noFill/>
          <a:ln w="9525">
            <a:solidFill>
              <a:srgbClr val="000000"/>
            </a:solidFill>
            <a:miter lim="800000"/>
            <a:headEnd/>
            <a:tailEnd/>
          </a:ln>
        </p:spPr>
      </p:pic>
      <p:pic>
        <p:nvPicPr>
          <p:cNvPr id="22548" name="Рисунок 15" descr="DSCF4158.jpg"/>
          <p:cNvPicPr>
            <a:picLocks noChangeAspect="1" noChangeArrowheads="1"/>
          </p:cNvPicPr>
          <p:nvPr/>
        </p:nvPicPr>
        <p:blipFill>
          <a:blip r:embed="rId4" cstate="email"/>
          <a:srcRect/>
          <a:stretch>
            <a:fillRect/>
          </a:stretch>
        </p:blipFill>
        <p:spPr bwMode="auto">
          <a:xfrm>
            <a:off x="5795963" y="4797425"/>
            <a:ext cx="1079500" cy="1598613"/>
          </a:xfrm>
          <a:prstGeom prst="rect">
            <a:avLst/>
          </a:prstGeom>
          <a:noFill/>
          <a:ln w="19050">
            <a:solidFill>
              <a:srgbClr val="272727"/>
            </a:solidFill>
            <a:miter lim="800000"/>
            <a:headEnd/>
            <a:tailEnd/>
          </a:ln>
        </p:spPr>
      </p:pic>
      <p:pic>
        <p:nvPicPr>
          <p:cNvPr id="22549" name="Рисунок 16" descr="DSCF4160.jpg"/>
          <p:cNvPicPr>
            <a:picLocks noChangeAspect="1" noChangeArrowheads="1"/>
          </p:cNvPicPr>
          <p:nvPr/>
        </p:nvPicPr>
        <p:blipFill>
          <a:blip r:embed="rId5" cstate="email"/>
          <a:srcRect/>
          <a:stretch>
            <a:fillRect/>
          </a:stretch>
        </p:blipFill>
        <p:spPr bwMode="auto">
          <a:xfrm>
            <a:off x="7019925" y="4797425"/>
            <a:ext cx="1081088" cy="1576388"/>
          </a:xfrm>
          <a:prstGeom prst="rect">
            <a:avLst/>
          </a:prstGeom>
          <a:noFill/>
          <a:ln w="19050">
            <a:solidFill>
              <a:srgbClr val="272727"/>
            </a:solidFill>
            <a:miter lim="800000"/>
            <a:headEnd/>
            <a:tailEnd/>
          </a:ln>
        </p:spPr>
      </p:pic>
      <p:pic>
        <p:nvPicPr>
          <p:cNvPr id="22550" name="Рисунок 8" descr="DSCF4159.jpg"/>
          <p:cNvPicPr>
            <a:picLocks noChangeAspect="1"/>
          </p:cNvPicPr>
          <p:nvPr/>
        </p:nvPicPr>
        <p:blipFill>
          <a:blip r:embed="rId6" cstate="email"/>
          <a:srcRect/>
          <a:stretch>
            <a:fillRect/>
          </a:stretch>
        </p:blipFill>
        <p:spPr bwMode="auto">
          <a:xfrm>
            <a:off x="4500563" y="4797425"/>
            <a:ext cx="1155700" cy="1655763"/>
          </a:xfrm>
          <a:prstGeom prst="rect">
            <a:avLst/>
          </a:prstGeom>
          <a:noFill/>
          <a:ln w="9525">
            <a:noFill/>
            <a:miter lim="800000"/>
            <a:headEnd/>
            <a:tailEnd/>
          </a:ln>
        </p:spPr>
      </p:pic>
      <p:pic>
        <p:nvPicPr>
          <p:cNvPr id="22551" name="Picture 14" descr="G:\ФОТОГРАФИИ С УРОКА\0004512 [Converted].wmf"/>
          <p:cNvPicPr>
            <a:picLocks noChangeAspect="1" noChangeArrowheads="1"/>
          </p:cNvPicPr>
          <p:nvPr/>
        </p:nvPicPr>
        <p:blipFill>
          <a:blip r:embed="rId7"/>
          <a:srcRect/>
          <a:stretch>
            <a:fillRect/>
          </a:stretch>
        </p:blipFill>
        <p:spPr bwMode="auto">
          <a:xfrm>
            <a:off x="7885113" y="188913"/>
            <a:ext cx="1073150" cy="2490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07504" y="116632"/>
            <a:ext cx="6552728" cy="6408712"/>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0" name="Прямоугольник 9"/>
          <p:cNvSpPr/>
          <p:nvPr/>
        </p:nvSpPr>
        <p:spPr>
          <a:xfrm>
            <a:off x="611188" y="1844675"/>
            <a:ext cx="5832475" cy="46799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971550" y="260350"/>
            <a:ext cx="7632700" cy="1439863"/>
          </a:xfrm>
          <a:prstGeom prst="rect">
            <a:avLst/>
          </a:prstGeom>
          <a:solidFill>
            <a:srgbClr val="FBB15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6875463" y="2276475"/>
            <a:ext cx="1944687" cy="43926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5128" name="TextBox 15"/>
          <p:cNvSpPr txBox="1">
            <a:spLocks noChangeArrowheads="1"/>
          </p:cNvSpPr>
          <p:nvPr/>
        </p:nvSpPr>
        <p:spPr bwMode="auto">
          <a:xfrm>
            <a:off x="755650" y="2924175"/>
            <a:ext cx="5688013" cy="2370138"/>
          </a:xfrm>
          <a:prstGeom prst="rect">
            <a:avLst/>
          </a:prstGeom>
          <a:noFill/>
          <a:ln w="9525">
            <a:noFill/>
            <a:miter lim="800000"/>
            <a:headEnd/>
            <a:tailEnd/>
          </a:ln>
        </p:spPr>
        <p:txBody>
          <a:bodyPr>
            <a:spAutoFit/>
          </a:bodyPr>
          <a:lstStyle/>
          <a:p>
            <a:pPr algn="ctr"/>
            <a:endParaRPr lang="ru-RU" sz="2800" b="1">
              <a:solidFill>
                <a:srgbClr val="993366"/>
              </a:solidFill>
              <a:latin typeface="a_CampusCaps"/>
              <a:cs typeface="Times New Roman" pitchFamily="18" charset="0"/>
            </a:endParaRPr>
          </a:p>
          <a:p>
            <a:pPr algn="ctr"/>
            <a:endParaRPr lang="ru-RU" sz="2000" b="1">
              <a:solidFill>
                <a:srgbClr val="993366"/>
              </a:solidFill>
              <a:latin typeface="a_CampusCaps"/>
              <a:cs typeface="Times New Roman" pitchFamily="18" charset="0"/>
            </a:endParaRPr>
          </a:p>
          <a:p>
            <a:r>
              <a:rPr lang="ru-RU" sz="2000" b="1">
                <a:solidFill>
                  <a:srgbClr val="993366"/>
                </a:solidFill>
                <a:latin typeface="a_CampusCaps"/>
                <a:cs typeface="Times New Roman" pitchFamily="18" charset="0"/>
              </a:rPr>
              <a:t>Алгоритма построения фигуры животного, сидящего прямо на зрителя.</a:t>
            </a:r>
          </a:p>
          <a:p>
            <a:r>
              <a:rPr lang="ru-RU" sz="2000" b="1">
                <a:solidFill>
                  <a:srgbClr val="993366"/>
                </a:solidFill>
                <a:latin typeface="a_CampusCaps"/>
                <a:cs typeface="Times New Roman" pitchFamily="18" charset="0"/>
              </a:rPr>
              <a:t>Алгоритма построения «лица» животного.</a:t>
            </a:r>
          </a:p>
          <a:p>
            <a:endParaRPr lang="ru-RU" sz="2000" b="1">
              <a:solidFill>
                <a:srgbClr val="993366"/>
              </a:solidFill>
              <a:latin typeface="a_CampusCaps"/>
              <a:cs typeface="Times New Roman" pitchFamily="18" charset="0"/>
            </a:endParaRPr>
          </a:p>
          <a:p>
            <a:endParaRPr lang="ru-RU" sz="2000" b="1">
              <a:solidFill>
                <a:srgbClr val="993366"/>
              </a:solidFill>
              <a:latin typeface="a_CampusCaps"/>
              <a:cs typeface="Times New Roman" pitchFamily="18" charset="0"/>
            </a:endParaRPr>
          </a:p>
        </p:txBody>
      </p:sp>
      <p:sp>
        <p:nvSpPr>
          <p:cNvPr id="21" name="Прямоугольник 20"/>
          <p:cNvSpPr/>
          <p:nvPr/>
        </p:nvSpPr>
        <p:spPr>
          <a:xfrm>
            <a:off x="7308304" y="2564904"/>
            <a:ext cx="1080120" cy="3960440"/>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20" name="Прямоугольник 19"/>
          <p:cNvSpPr/>
          <p:nvPr/>
        </p:nvSpPr>
        <p:spPr>
          <a:xfrm>
            <a:off x="1042988" y="5300663"/>
            <a:ext cx="7632700" cy="1008062"/>
          </a:xfrm>
          <a:prstGeom prst="rect">
            <a:avLst/>
          </a:prstGeom>
          <a:solidFill>
            <a:srgbClr val="FBB15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rPr>
              <a:t>Преподаватель</a:t>
            </a:r>
          </a:p>
          <a:p>
            <a:pPr algn="ctr">
              <a:defRPr/>
            </a:pPr>
            <a:r>
              <a:rPr lang="ru-RU" dirty="0" err="1">
                <a:solidFill>
                  <a:schemeClr val="tx1"/>
                </a:solidFill>
                <a:latin typeface="Times New Roman" pitchFamily="18" charset="0"/>
              </a:rPr>
              <a:t>Жучая</a:t>
            </a:r>
            <a:r>
              <a:rPr lang="ru-RU" dirty="0">
                <a:solidFill>
                  <a:schemeClr val="tx1"/>
                </a:solidFill>
                <a:latin typeface="Times New Roman" pitchFamily="18" charset="0"/>
              </a:rPr>
              <a:t> Ирина Митрофановна </a:t>
            </a:r>
          </a:p>
          <a:p>
            <a:pPr algn="ctr">
              <a:defRPr/>
            </a:pPr>
            <a:r>
              <a:rPr lang="ru-RU" sz="1400" dirty="0">
                <a:solidFill>
                  <a:schemeClr val="tx1"/>
                </a:solidFill>
                <a:latin typeface="Times New Roman" pitchFamily="18" charset="0"/>
              </a:rPr>
              <a:t>учитель изобразительного искусства МОУ прогимназии №208 «Веста»</a:t>
            </a:r>
          </a:p>
        </p:txBody>
      </p:sp>
      <p:grpSp>
        <p:nvGrpSpPr>
          <p:cNvPr id="5133" name="Группа 18"/>
          <p:cNvGrpSpPr>
            <a:grpSpLocks/>
          </p:cNvGrpSpPr>
          <p:nvPr/>
        </p:nvGrpSpPr>
        <p:grpSpPr bwMode="auto">
          <a:xfrm>
            <a:off x="4140200" y="1844675"/>
            <a:ext cx="4824413" cy="1223963"/>
            <a:chOff x="3419872" y="5301208"/>
            <a:chExt cx="4824536" cy="1224136"/>
          </a:xfrm>
        </p:grpSpPr>
        <p:sp>
          <p:nvSpPr>
            <p:cNvPr id="18" name="Скругленный прямоугольник 17"/>
            <p:cNvSpPr/>
            <p:nvPr/>
          </p:nvSpPr>
          <p:spPr>
            <a:xfrm>
              <a:off x="3419872" y="5301208"/>
              <a:ext cx="4824536" cy="1224136"/>
            </a:xfrm>
            <a:prstGeom prst="roundRect">
              <a:avLst/>
            </a:prstGeom>
            <a:solidFill>
              <a:srgbClr val="FBB15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TextBox 16"/>
            <p:cNvSpPr txBox="1"/>
            <p:nvPr/>
          </p:nvSpPr>
          <p:spPr>
            <a:xfrm>
              <a:off x="3491312" y="5372656"/>
              <a:ext cx="4680069" cy="1016144"/>
            </a:xfrm>
            <a:prstGeom prst="rect">
              <a:avLst/>
            </a:prstGeom>
            <a:noFill/>
          </p:spPr>
          <p:txBody>
            <a:bodyPr>
              <a:spAutoFit/>
            </a:bodyPr>
            <a:lstStyle/>
            <a:p>
              <a:pPr algn="ctr">
                <a:defRPr/>
              </a:pPr>
              <a:r>
                <a:rPr lang="ru-RU" sz="2000" b="1" dirty="0">
                  <a:solidFill>
                    <a:schemeClr val="accent2">
                      <a:lumMod val="75000"/>
                    </a:schemeClr>
                  </a:solidFill>
                </a:rPr>
                <a:t>Дополнительный конкурсный раздел:</a:t>
              </a:r>
            </a:p>
            <a:p>
              <a:pPr algn="ctr">
                <a:defRPr/>
              </a:pPr>
              <a:endParaRPr lang="ru-RU" sz="2000" b="1" dirty="0">
                <a:solidFill>
                  <a:schemeClr val="accent2">
                    <a:lumMod val="75000"/>
                  </a:schemeClr>
                </a:solidFill>
              </a:endParaRPr>
            </a:p>
            <a:p>
              <a:pPr algn="ctr">
                <a:defRPr/>
              </a:pPr>
              <a:r>
                <a:rPr lang="ru-RU" sz="2000" b="1" dirty="0">
                  <a:solidFill>
                    <a:schemeClr val="accent2">
                      <a:lumMod val="75000"/>
                    </a:schemeClr>
                  </a:solidFill>
                </a:rPr>
                <a:t>Презентация к уроку </a:t>
              </a:r>
            </a:p>
          </p:txBody>
        </p:sp>
      </p:grpSp>
      <p:pic>
        <p:nvPicPr>
          <p:cNvPr id="5134" name="Picture 14" descr="G:\ФОТОГРАФИИ С УРОКА\0004512 [Converted].wmf"/>
          <p:cNvPicPr>
            <a:picLocks noChangeAspect="1" noChangeArrowheads="1"/>
          </p:cNvPicPr>
          <p:nvPr/>
        </p:nvPicPr>
        <p:blipFill>
          <a:blip r:embed="rId2"/>
          <a:srcRect/>
          <a:stretch>
            <a:fillRect/>
          </a:stretch>
        </p:blipFill>
        <p:spPr bwMode="auto">
          <a:xfrm>
            <a:off x="7451725" y="3284538"/>
            <a:ext cx="1074738" cy="2492375"/>
          </a:xfrm>
          <a:prstGeom prst="rect">
            <a:avLst/>
          </a:prstGeom>
          <a:noFill/>
          <a:ln w="9525">
            <a:noFill/>
            <a:miter lim="800000"/>
            <a:headEnd/>
            <a:tailEnd/>
          </a:ln>
        </p:spPr>
      </p:pic>
      <p:pic>
        <p:nvPicPr>
          <p:cNvPr id="5135" name="Рисунок 6" descr="paintset.jpg"/>
          <p:cNvPicPr>
            <a:picLocks noChangeAspect="1"/>
          </p:cNvPicPr>
          <p:nvPr/>
        </p:nvPicPr>
        <p:blipFill>
          <a:blip r:embed="rId3"/>
          <a:srcRect/>
          <a:stretch>
            <a:fillRect/>
          </a:stretch>
        </p:blipFill>
        <p:spPr bwMode="auto">
          <a:xfrm>
            <a:off x="1835150" y="404813"/>
            <a:ext cx="1620838" cy="1079500"/>
          </a:xfrm>
          <a:prstGeom prst="rect">
            <a:avLst/>
          </a:prstGeom>
          <a:noFill/>
          <a:ln w="9525">
            <a:noFill/>
            <a:miter lim="800000"/>
            <a:headEnd/>
            <a:tailEnd/>
          </a:ln>
        </p:spPr>
      </p:pic>
      <p:pic>
        <p:nvPicPr>
          <p:cNvPr id="5136" name="Рисунок 34" descr="vlcsnap-2010-11-25-23h14m27s9.png"/>
          <p:cNvPicPr>
            <a:picLocks noChangeAspect="1"/>
          </p:cNvPicPr>
          <p:nvPr/>
        </p:nvPicPr>
        <p:blipFill>
          <a:blip r:embed="rId4">
            <a:lum bright="10000"/>
          </a:blip>
          <a:srcRect/>
          <a:stretch>
            <a:fillRect/>
          </a:stretch>
        </p:blipFill>
        <p:spPr bwMode="auto">
          <a:xfrm>
            <a:off x="3563938" y="404813"/>
            <a:ext cx="1512887" cy="1133475"/>
          </a:xfrm>
          <a:prstGeom prst="rect">
            <a:avLst/>
          </a:prstGeom>
          <a:noFill/>
          <a:ln w="9525">
            <a:noFill/>
            <a:miter lim="800000"/>
            <a:headEnd/>
            <a:tailEnd/>
          </a:ln>
        </p:spPr>
      </p:pic>
      <p:pic>
        <p:nvPicPr>
          <p:cNvPr id="5137" name="Picture 13"/>
          <p:cNvPicPr>
            <a:picLocks noChangeAspect="1" noChangeArrowheads="1"/>
          </p:cNvPicPr>
          <p:nvPr/>
        </p:nvPicPr>
        <p:blipFill>
          <a:blip r:embed="rId5"/>
          <a:srcRect/>
          <a:stretch>
            <a:fillRect/>
          </a:stretch>
        </p:blipFill>
        <p:spPr bwMode="auto">
          <a:xfrm>
            <a:off x="250825" y="476250"/>
            <a:ext cx="1439863" cy="1920875"/>
          </a:xfrm>
          <a:prstGeom prst="rect">
            <a:avLst/>
          </a:prstGeom>
          <a:noFill/>
          <a:ln w="9525">
            <a:noFill/>
            <a:miter lim="800000"/>
            <a:headEnd/>
            <a:tailEnd/>
          </a:ln>
        </p:spPr>
      </p:pic>
      <p:pic>
        <p:nvPicPr>
          <p:cNvPr id="5138" name="Picture 9"/>
          <p:cNvPicPr>
            <a:picLocks noChangeAspect="1" noChangeArrowheads="1"/>
          </p:cNvPicPr>
          <p:nvPr/>
        </p:nvPicPr>
        <p:blipFill>
          <a:blip r:embed="rId6"/>
          <a:srcRect/>
          <a:stretch>
            <a:fillRect/>
          </a:stretch>
        </p:blipFill>
        <p:spPr bwMode="auto">
          <a:xfrm>
            <a:off x="5219700" y="404813"/>
            <a:ext cx="1498600" cy="1127125"/>
          </a:xfrm>
          <a:prstGeom prst="rect">
            <a:avLst/>
          </a:prstGeom>
          <a:noFill/>
          <a:ln w="9525">
            <a:noFill/>
            <a:miter lim="800000"/>
            <a:headEnd/>
            <a:tailEnd/>
          </a:ln>
        </p:spPr>
      </p:pic>
      <p:pic>
        <p:nvPicPr>
          <p:cNvPr id="5139" name="Picture 12"/>
          <p:cNvPicPr>
            <a:picLocks noChangeAspect="1" noChangeArrowheads="1"/>
          </p:cNvPicPr>
          <p:nvPr/>
        </p:nvPicPr>
        <p:blipFill>
          <a:blip r:embed="rId7"/>
          <a:srcRect/>
          <a:stretch>
            <a:fillRect/>
          </a:stretch>
        </p:blipFill>
        <p:spPr bwMode="auto">
          <a:xfrm>
            <a:off x="7019925" y="404813"/>
            <a:ext cx="1349375" cy="1079500"/>
          </a:xfrm>
          <a:prstGeom prst="rect">
            <a:avLst/>
          </a:prstGeom>
          <a:noFill/>
          <a:ln w="9525">
            <a:noFill/>
            <a:miter lim="800000"/>
            <a:headEnd/>
            <a:tailEnd/>
          </a:ln>
        </p:spPr>
      </p:pic>
      <p:pic>
        <p:nvPicPr>
          <p:cNvPr id="5140" name="Picture 14" descr="G:\ФОТОГРАФИИ С УРОКА\0004512 [Converted].wmf"/>
          <p:cNvPicPr>
            <a:picLocks noChangeAspect="1" noChangeArrowheads="1"/>
          </p:cNvPicPr>
          <p:nvPr/>
        </p:nvPicPr>
        <p:blipFill>
          <a:blip r:embed="rId2"/>
          <a:srcRect/>
          <a:stretch>
            <a:fillRect/>
          </a:stretch>
        </p:blipFill>
        <p:spPr bwMode="auto">
          <a:xfrm>
            <a:off x="7451725" y="3357563"/>
            <a:ext cx="1074738" cy="2490787"/>
          </a:xfrm>
          <a:prstGeom prst="rect">
            <a:avLst/>
          </a:prstGeom>
          <a:noFill/>
          <a:ln w="9525">
            <a:noFill/>
            <a:miter lim="800000"/>
            <a:headEnd/>
            <a:tailEnd/>
          </a:ln>
        </p:spPr>
      </p:pic>
      <p:sp>
        <p:nvSpPr>
          <p:cNvPr id="5141" name="TextBox 18"/>
          <p:cNvSpPr txBox="1">
            <a:spLocks noChangeArrowheads="1"/>
          </p:cNvSpPr>
          <p:nvPr/>
        </p:nvSpPr>
        <p:spPr bwMode="auto">
          <a:xfrm>
            <a:off x="755650" y="2781300"/>
            <a:ext cx="3529013" cy="522288"/>
          </a:xfrm>
          <a:prstGeom prst="rect">
            <a:avLst/>
          </a:prstGeom>
          <a:noFill/>
          <a:ln w="9525">
            <a:noFill/>
            <a:miter lim="800000"/>
            <a:headEnd/>
            <a:tailEnd/>
          </a:ln>
        </p:spPr>
        <p:txBody>
          <a:bodyPr>
            <a:spAutoFit/>
          </a:bodyPr>
          <a:lstStyle/>
          <a:p>
            <a:pPr algn="ctr"/>
            <a:r>
              <a:rPr lang="ru-RU" sz="2800" b="1">
                <a:solidFill>
                  <a:srgbClr val="993366"/>
                </a:solidFill>
                <a:latin typeface="a_CampusCaps"/>
                <a:cs typeface="Times New Roman" pitchFamily="18" charset="0"/>
              </a:rPr>
              <a:t>Представление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6875463" y="2276475"/>
            <a:ext cx="1944687" cy="43926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4" name="Прямоугольник 13"/>
          <p:cNvSpPr/>
          <p:nvPr/>
        </p:nvSpPr>
        <p:spPr>
          <a:xfrm>
            <a:off x="107504" y="116632"/>
            <a:ext cx="6552728" cy="6408712"/>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0" name="Прямоугольник 9"/>
          <p:cNvSpPr/>
          <p:nvPr/>
        </p:nvSpPr>
        <p:spPr>
          <a:xfrm>
            <a:off x="611188" y="1125538"/>
            <a:ext cx="6553200" cy="539908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900113" y="260350"/>
            <a:ext cx="7632700" cy="647700"/>
          </a:xfrm>
          <a:prstGeom prst="rect">
            <a:avLst/>
          </a:prstGeom>
          <a:solidFill>
            <a:srgbClr val="FBB15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accent2">
                    <a:lumMod val="75000"/>
                  </a:schemeClr>
                </a:solidFill>
                <a:latin typeface="Times New Roman" pitchFamily="18" charset="0"/>
              </a:rPr>
              <a:t>Алгоритм выполнения работы</a:t>
            </a:r>
          </a:p>
        </p:txBody>
      </p:sp>
      <p:sp>
        <p:nvSpPr>
          <p:cNvPr id="16" name="TextBox 15"/>
          <p:cNvSpPr txBox="1"/>
          <p:nvPr/>
        </p:nvSpPr>
        <p:spPr>
          <a:xfrm>
            <a:off x="899592" y="1916832"/>
            <a:ext cx="5616624" cy="1261884"/>
          </a:xfrm>
          <a:prstGeom prst="rect">
            <a:avLst/>
          </a:prstGeom>
          <a:noFill/>
        </p:spPr>
        <p:txBody>
          <a:bodyPr>
            <a:spAutoFit/>
          </a:bodyPr>
          <a:lstStyle/>
          <a:p>
            <a:pPr algn="ctr">
              <a:defRPr/>
            </a:pPr>
            <a:endParaRPr lang="ru-RU" sz="2800" b="1" dirty="0">
              <a:solidFill>
                <a:srgbClr val="993366"/>
              </a:solidFill>
              <a:latin typeface="a_CampusCaps" pitchFamily="82" charset="-52"/>
              <a:cs typeface="Times New Roman" pitchFamily="18" charset="0"/>
            </a:endParaRPr>
          </a:p>
          <a:p>
            <a:pPr algn="ctr">
              <a:defRPr/>
            </a:pPr>
            <a:endParaRPr lang="ru-RU" sz="2400" b="1" cap="all" dirty="0">
              <a:solidFill>
                <a:srgbClr val="993366"/>
              </a:solidFill>
              <a:effectLst>
                <a:reflection blurRad="12700" stA="48000" endA="300" endPos="55000" dir="5400000" sy="-90000" algn="bl" rotWithShape="0"/>
              </a:effectLst>
              <a:latin typeface="a_CampusCaps"/>
              <a:cs typeface="Times New Roman" pitchFamily="18" charset="0"/>
            </a:endParaRPr>
          </a:p>
          <a:p>
            <a:pPr algn="ctr">
              <a:defRPr/>
            </a:pPr>
            <a:endParaRPr lang="ru-RU" sz="2400" b="1" cap="all" dirty="0">
              <a:solidFill>
                <a:srgbClr val="993366"/>
              </a:solidFill>
              <a:effectLst>
                <a:reflection blurRad="12700" stA="48000" endA="300" endPos="55000" dir="5400000" sy="-90000" algn="bl" rotWithShape="0"/>
              </a:effectLst>
              <a:latin typeface="a_CampusCaps"/>
              <a:cs typeface="Times New Roman" pitchFamily="18" charset="0"/>
            </a:endParaRPr>
          </a:p>
        </p:txBody>
      </p:sp>
      <p:sp>
        <p:nvSpPr>
          <p:cNvPr id="21" name="Прямоугольник 20"/>
          <p:cNvSpPr/>
          <p:nvPr/>
        </p:nvSpPr>
        <p:spPr>
          <a:xfrm>
            <a:off x="7308304" y="2564904"/>
            <a:ext cx="1080120" cy="3960440"/>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pic>
        <p:nvPicPr>
          <p:cNvPr id="23564" name="Picture 14" descr="G:\ФОТОГРАФИИ С УРОКА\0004512 [Converted].wmf"/>
          <p:cNvPicPr>
            <a:picLocks noChangeAspect="1" noChangeArrowheads="1"/>
          </p:cNvPicPr>
          <p:nvPr/>
        </p:nvPicPr>
        <p:blipFill>
          <a:blip r:embed="rId2"/>
          <a:srcRect/>
          <a:stretch>
            <a:fillRect/>
          </a:stretch>
        </p:blipFill>
        <p:spPr bwMode="auto">
          <a:xfrm>
            <a:off x="7667625" y="836613"/>
            <a:ext cx="1074738" cy="2492375"/>
          </a:xfrm>
          <a:prstGeom prst="rect">
            <a:avLst/>
          </a:prstGeom>
          <a:noFill/>
          <a:ln w="9525">
            <a:noFill/>
            <a:miter lim="800000"/>
            <a:headEnd/>
            <a:tailEnd/>
          </a:ln>
        </p:spPr>
      </p:pic>
      <p:sp>
        <p:nvSpPr>
          <p:cNvPr id="23565" name="TextBox 21"/>
          <p:cNvSpPr txBox="1">
            <a:spLocks noChangeArrowheads="1"/>
          </p:cNvSpPr>
          <p:nvPr/>
        </p:nvSpPr>
        <p:spPr bwMode="auto">
          <a:xfrm>
            <a:off x="1042988" y="1341438"/>
            <a:ext cx="6049962" cy="4800600"/>
          </a:xfrm>
          <a:prstGeom prst="rect">
            <a:avLst/>
          </a:prstGeom>
          <a:noFill/>
          <a:ln w="9525">
            <a:noFill/>
            <a:miter lim="800000"/>
            <a:headEnd/>
            <a:tailEnd/>
          </a:ln>
        </p:spPr>
        <p:txBody>
          <a:bodyPr>
            <a:spAutoFit/>
          </a:bodyPr>
          <a:lstStyle/>
          <a:p>
            <a:pPr marL="342900" lvl="1" indent="-342900" eaLnBrk="0" hangingPunct="0">
              <a:buFont typeface="Corbel" pitchFamily="34" charset="0"/>
              <a:buAutoNum type="arabicPeriod"/>
            </a:pPr>
            <a:r>
              <a:rPr lang="ru-RU">
                <a:cs typeface="Times New Roman" pitchFamily="18" charset="0"/>
              </a:rPr>
              <a:t>Правильно выбери для своей композиции формат листа – вертикальный или горизонтальный. </a:t>
            </a:r>
          </a:p>
          <a:p>
            <a:pPr marL="342900" lvl="1" indent="-342900" eaLnBrk="0" hangingPunct="0">
              <a:buFont typeface="Corbel" pitchFamily="34" charset="0"/>
              <a:buAutoNum type="arabicPeriod"/>
            </a:pPr>
            <a:r>
              <a:rPr lang="ru-RU">
                <a:cs typeface="Times New Roman" pitchFamily="18" charset="0"/>
              </a:rPr>
              <a:t>Не приступай к работе в цвете, пока не наметишь всю композицию в целом. </a:t>
            </a:r>
          </a:p>
          <a:p>
            <a:pPr marL="342900" lvl="1" indent="-342900" eaLnBrk="0" hangingPunct="0">
              <a:buFont typeface="Corbel" pitchFamily="34" charset="0"/>
              <a:buAutoNum type="arabicPeriod"/>
            </a:pPr>
            <a:r>
              <a:rPr lang="ru-RU">
                <a:cs typeface="Times New Roman" pitchFamily="18" charset="0"/>
              </a:rPr>
              <a:t>Если работаешь сразу красками или пастелью, то в таком случае выполняй эскиз таким цветом, который легко исправить: ели это гуашь – желтым цветом или охрой; если это пастель, то в таком случае используй телесный цвет. </a:t>
            </a:r>
          </a:p>
          <a:p>
            <a:pPr marL="342900" lvl="1" indent="-342900" eaLnBrk="0" hangingPunct="0">
              <a:buFont typeface="Corbel" pitchFamily="34" charset="0"/>
              <a:buAutoNum type="arabicPeriod"/>
            </a:pPr>
            <a:r>
              <a:rPr lang="ru-RU">
                <a:cs typeface="Times New Roman" pitchFamily="18" charset="0"/>
              </a:rPr>
              <a:t>При работе карандашом не нажимай на него, веди эскиз легко. Если будешь нажимать на него, то можешь поломать грифель карандаша или останется сильный след на листе бумаги, который просто останется на нем при исправлении недочетов.</a:t>
            </a:r>
          </a:p>
          <a:p>
            <a:pPr marL="342900" lvl="1" indent="-342900" eaLnBrk="0" hangingPunct="0">
              <a:buFont typeface="Corbel" pitchFamily="34" charset="0"/>
              <a:buAutoNum type="arabicPeriod"/>
            </a:pPr>
            <a:r>
              <a:rPr lang="ru-RU">
                <a:cs typeface="Times New Roman" pitchFamily="18" charset="0"/>
              </a:rPr>
              <a:t>После того, как вся композиция продумана и нарисована на бумаге, организуй всю работу в целом в цвете, не прорабатывая дет</a:t>
            </a:r>
            <a:r>
              <a:rPr lang="ru-RU" sz="1600">
                <a:cs typeface="Times New Roman" pitchFamily="18" charset="0"/>
              </a:rPr>
              <a:t>алей.</a:t>
            </a:r>
            <a:endParaRPr lang="ru-RU" sz="1600"/>
          </a:p>
        </p:txBody>
      </p:sp>
      <p:pic>
        <p:nvPicPr>
          <p:cNvPr id="23566" name="Picture 3" descr="G:\ФОТОГРАФИИ С УРОКА\Отобранные\Clip_3.jpg"/>
          <p:cNvPicPr>
            <a:picLocks noChangeAspect="1" noChangeArrowheads="1"/>
          </p:cNvPicPr>
          <p:nvPr/>
        </p:nvPicPr>
        <p:blipFill>
          <a:blip r:embed="rId3"/>
          <a:srcRect/>
          <a:stretch>
            <a:fillRect/>
          </a:stretch>
        </p:blipFill>
        <p:spPr bwMode="auto">
          <a:xfrm>
            <a:off x="7235825" y="3357563"/>
            <a:ext cx="1566863" cy="319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6875463" y="2276475"/>
            <a:ext cx="1944687" cy="43926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4" name="Прямоугольник 13"/>
          <p:cNvSpPr/>
          <p:nvPr/>
        </p:nvSpPr>
        <p:spPr>
          <a:xfrm>
            <a:off x="107504" y="116632"/>
            <a:ext cx="6552728" cy="6408712"/>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0" name="Прямоугольник 9"/>
          <p:cNvSpPr/>
          <p:nvPr/>
        </p:nvSpPr>
        <p:spPr>
          <a:xfrm>
            <a:off x="611188" y="908050"/>
            <a:ext cx="6553200" cy="5400675"/>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323850" y="260350"/>
            <a:ext cx="7632700" cy="647700"/>
          </a:xfrm>
          <a:prstGeom prst="rect">
            <a:avLst/>
          </a:prstGeom>
          <a:solidFill>
            <a:srgbClr val="FBB15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accent2">
                    <a:lumMod val="75000"/>
                  </a:schemeClr>
                </a:solidFill>
                <a:latin typeface="Times New Roman" pitchFamily="18" charset="0"/>
              </a:rPr>
              <a:t>Памятка</a:t>
            </a:r>
          </a:p>
        </p:txBody>
      </p:sp>
      <p:sp>
        <p:nvSpPr>
          <p:cNvPr id="16" name="TextBox 15"/>
          <p:cNvSpPr txBox="1"/>
          <p:nvPr/>
        </p:nvSpPr>
        <p:spPr>
          <a:xfrm>
            <a:off x="899592" y="1916832"/>
            <a:ext cx="5616624" cy="1261884"/>
          </a:xfrm>
          <a:prstGeom prst="rect">
            <a:avLst/>
          </a:prstGeom>
          <a:noFill/>
        </p:spPr>
        <p:txBody>
          <a:bodyPr>
            <a:spAutoFit/>
          </a:bodyPr>
          <a:lstStyle/>
          <a:p>
            <a:pPr algn="ctr">
              <a:defRPr/>
            </a:pPr>
            <a:endParaRPr lang="ru-RU" sz="2800" b="1" dirty="0">
              <a:solidFill>
                <a:srgbClr val="993366"/>
              </a:solidFill>
              <a:latin typeface="a_CampusCaps" pitchFamily="82" charset="-52"/>
              <a:cs typeface="Times New Roman" pitchFamily="18" charset="0"/>
            </a:endParaRPr>
          </a:p>
          <a:p>
            <a:pPr algn="ctr">
              <a:defRPr/>
            </a:pPr>
            <a:endParaRPr lang="ru-RU" sz="2400" b="1" cap="all" dirty="0">
              <a:solidFill>
                <a:srgbClr val="993366"/>
              </a:solidFill>
              <a:effectLst>
                <a:reflection blurRad="12700" stA="48000" endA="300" endPos="55000" dir="5400000" sy="-90000" algn="bl" rotWithShape="0"/>
              </a:effectLst>
              <a:latin typeface="a_CampusCaps"/>
              <a:cs typeface="Times New Roman" pitchFamily="18" charset="0"/>
            </a:endParaRPr>
          </a:p>
          <a:p>
            <a:pPr algn="ctr">
              <a:defRPr/>
            </a:pPr>
            <a:endParaRPr lang="ru-RU" sz="2400" b="1" cap="all" dirty="0">
              <a:solidFill>
                <a:srgbClr val="993366"/>
              </a:solidFill>
              <a:effectLst>
                <a:reflection blurRad="12700" stA="48000" endA="300" endPos="55000" dir="5400000" sy="-90000" algn="bl" rotWithShape="0"/>
              </a:effectLst>
              <a:latin typeface="a_CampusCaps"/>
              <a:cs typeface="Times New Roman" pitchFamily="18" charset="0"/>
            </a:endParaRPr>
          </a:p>
        </p:txBody>
      </p:sp>
      <p:sp>
        <p:nvSpPr>
          <p:cNvPr id="21" name="Прямоугольник 20"/>
          <p:cNvSpPr/>
          <p:nvPr/>
        </p:nvSpPr>
        <p:spPr>
          <a:xfrm>
            <a:off x="7308304" y="2564904"/>
            <a:ext cx="1080120" cy="3960440"/>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pic>
        <p:nvPicPr>
          <p:cNvPr id="24588" name="Picture 14" descr="G:\ФОТОГРАФИИ С УРОКА\0004512 [Converted].wmf"/>
          <p:cNvPicPr>
            <a:picLocks noChangeAspect="1" noChangeArrowheads="1"/>
          </p:cNvPicPr>
          <p:nvPr/>
        </p:nvPicPr>
        <p:blipFill>
          <a:blip r:embed="rId3"/>
          <a:srcRect/>
          <a:stretch>
            <a:fillRect/>
          </a:stretch>
        </p:blipFill>
        <p:spPr bwMode="auto">
          <a:xfrm>
            <a:off x="7451725" y="3284538"/>
            <a:ext cx="1074738" cy="2492375"/>
          </a:xfrm>
          <a:prstGeom prst="rect">
            <a:avLst/>
          </a:prstGeom>
          <a:noFill/>
          <a:ln w="9525">
            <a:noFill/>
            <a:miter lim="800000"/>
            <a:headEnd/>
            <a:tailEnd/>
          </a:ln>
        </p:spPr>
      </p:pic>
      <p:sp>
        <p:nvSpPr>
          <p:cNvPr id="22" name="TextBox 21"/>
          <p:cNvSpPr txBox="1"/>
          <p:nvPr/>
        </p:nvSpPr>
        <p:spPr>
          <a:xfrm>
            <a:off x="1042988" y="1341438"/>
            <a:ext cx="6049962" cy="4030662"/>
          </a:xfrm>
          <a:prstGeom prst="rect">
            <a:avLst/>
          </a:prstGeom>
          <a:noFill/>
        </p:spPr>
        <p:txBody>
          <a:bodyPr>
            <a:spAutoFit/>
          </a:bodyPr>
          <a:lstStyle/>
          <a:p>
            <a:pPr marL="0" lvl="1" indent="0">
              <a:defRPr/>
            </a:pPr>
            <a:r>
              <a:rPr lang="ru-RU" sz="1600" dirty="0"/>
              <a:t>Когда вся работа выполнена в цвете, посмотри внимательно на свою композицию и проверь можно ли еще что – то добавить в</a:t>
            </a:r>
          </a:p>
          <a:p>
            <a:pPr marL="0" lvl="1" indent="0">
              <a:defRPr/>
            </a:pPr>
            <a:r>
              <a:rPr lang="ru-RU" sz="1600" dirty="0"/>
              <a:t> работу или нет, ведь закон композиции гласит:</a:t>
            </a:r>
          </a:p>
          <a:p>
            <a:pPr>
              <a:defRPr/>
            </a:pPr>
            <a:r>
              <a:rPr lang="ru-RU" sz="1600" dirty="0"/>
              <a:t>если в работу можно что – то добавить и работа от этого только будет выглядеть лучше – то это недочет в работе.</a:t>
            </a:r>
          </a:p>
          <a:p>
            <a:pPr>
              <a:defRPr/>
            </a:pPr>
            <a:r>
              <a:rPr lang="ru-RU" sz="1600" dirty="0"/>
              <a:t>И наоборот, если работа перегружена деталями, и если из работы можно убрать что – либо без видимого ущерба для нее, это тоже недочет.</a:t>
            </a:r>
          </a:p>
          <a:p>
            <a:pPr>
              <a:defRPr/>
            </a:pPr>
            <a:endParaRPr lang="ru-RU" sz="1600" dirty="0"/>
          </a:p>
          <a:p>
            <a:pPr lvl="1">
              <a:defRPr/>
            </a:pPr>
            <a:r>
              <a:rPr lang="ru-RU" sz="1600" dirty="0"/>
              <a:t>Желательно работу выполнять на заранее </a:t>
            </a:r>
            <a:r>
              <a:rPr lang="ru-RU" sz="1600" dirty="0" err="1"/>
              <a:t>затонированном</a:t>
            </a:r>
            <a:r>
              <a:rPr lang="ru-RU" sz="1600" dirty="0"/>
              <a:t> цветом листе бумаги, это облегчит вам ведение работы.</a:t>
            </a:r>
          </a:p>
          <a:p>
            <a:pPr lvl="1">
              <a:defRPr/>
            </a:pPr>
            <a:endParaRPr lang="ru-RU" sz="1600" dirty="0"/>
          </a:p>
          <a:p>
            <a:pPr lvl="1">
              <a:defRPr/>
            </a:pPr>
            <a:r>
              <a:rPr lang="ru-RU" sz="1600" dirty="0"/>
              <a:t>Не забудь, что изображение предмета не рисуется в край листа. Оставляй в работу так называемый «вход» не менее трех пальцев от края листа. В этом месте впоследствии мы можем еще что – то добавить из деталей.</a:t>
            </a:r>
          </a:p>
        </p:txBody>
      </p:sp>
      <p:sp>
        <p:nvSpPr>
          <p:cNvPr id="12" name="TextBox 11"/>
          <p:cNvSpPr txBox="1"/>
          <p:nvPr/>
        </p:nvSpPr>
        <p:spPr>
          <a:xfrm>
            <a:off x="611188" y="1125538"/>
            <a:ext cx="287337" cy="1098550"/>
          </a:xfrm>
          <a:prstGeom prst="rect">
            <a:avLst/>
          </a:prstGeom>
          <a:noFill/>
        </p:spPr>
        <p:txBody>
          <a:bodyPr>
            <a:spAutoFit/>
          </a:bodyPr>
          <a:lstStyle/>
          <a:p>
            <a:pPr>
              <a:defRPr/>
            </a:pPr>
            <a:r>
              <a:rPr lang="ru-RU" sz="6600" dirty="0">
                <a:solidFill>
                  <a:schemeClr val="accent2">
                    <a:lumMod val="75000"/>
                  </a:schemeClr>
                </a:solidFill>
              </a:rPr>
              <a:t>!</a:t>
            </a:r>
          </a:p>
        </p:txBody>
      </p:sp>
      <p:sp>
        <p:nvSpPr>
          <p:cNvPr id="15" name="TextBox 14"/>
          <p:cNvSpPr txBox="1"/>
          <p:nvPr/>
        </p:nvSpPr>
        <p:spPr>
          <a:xfrm>
            <a:off x="611188" y="4076700"/>
            <a:ext cx="287337" cy="1098550"/>
          </a:xfrm>
          <a:prstGeom prst="rect">
            <a:avLst/>
          </a:prstGeom>
          <a:noFill/>
        </p:spPr>
        <p:txBody>
          <a:bodyPr>
            <a:spAutoFit/>
          </a:bodyPr>
          <a:lstStyle/>
          <a:p>
            <a:pPr>
              <a:defRPr/>
            </a:pPr>
            <a:r>
              <a:rPr lang="ru-RU" sz="6600" dirty="0">
                <a:solidFill>
                  <a:schemeClr val="accent2">
                    <a:lumMod val="75000"/>
                  </a:schemeClr>
                </a:solidFill>
              </a:rPr>
              <a:t>!</a:t>
            </a:r>
          </a:p>
        </p:txBody>
      </p:sp>
      <p:sp>
        <p:nvSpPr>
          <p:cNvPr id="17" name="TextBox 16"/>
          <p:cNvSpPr txBox="1"/>
          <p:nvPr/>
        </p:nvSpPr>
        <p:spPr>
          <a:xfrm>
            <a:off x="611188" y="3357563"/>
            <a:ext cx="288925" cy="914400"/>
          </a:xfrm>
          <a:prstGeom prst="rect">
            <a:avLst/>
          </a:prstGeom>
          <a:noFill/>
        </p:spPr>
        <p:txBody>
          <a:bodyPr>
            <a:spAutoFit/>
          </a:bodyPr>
          <a:lstStyle/>
          <a:p>
            <a:pPr>
              <a:defRPr/>
            </a:pPr>
            <a:r>
              <a:rPr lang="ru-RU" sz="5400" dirty="0">
                <a:solidFill>
                  <a:schemeClr val="accent2">
                    <a:lumMod val="75000"/>
                  </a:schemeClr>
                </a:solidFill>
              </a:rPr>
              <a:t>!</a:t>
            </a:r>
          </a:p>
        </p:txBody>
      </p:sp>
      <p:pic>
        <p:nvPicPr>
          <p:cNvPr id="24593" name="Picture 3" descr="G:\ФОТОГРАФИИ С УРОКА\Отобранные\Clip_3.jpg"/>
          <p:cNvPicPr>
            <a:picLocks noChangeAspect="1" noChangeArrowheads="1"/>
          </p:cNvPicPr>
          <p:nvPr/>
        </p:nvPicPr>
        <p:blipFill>
          <a:blip r:embed="rId4"/>
          <a:srcRect/>
          <a:stretch>
            <a:fillRect/>
          </a:stretch>
        </p:blipFill>
        <p:spPr bwMode="auto">
          <a:xfrm>
            <a:off x="7019925" y="404813"/>
            <a:ext cx="1655763"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D:\Мама 1\дипломы 2010\top.jpg"/>
          <p:cNvPicPr>
            <a:picLocks noChangeAspect="1" noChangeArrowheads="1"/>
          </p:cNvPicPr>
          <p:nvPr/>
        </p:nvPicPr>
        <p:blipFill>
          <a:blip r:embed="rId2" cstate="email"/>
          <a:srcRect/>
          <a:stretch>
            <a:fillRect/>
          </a:stretch>
        </p:blipFill>
        <p:spPr bwMode="auto">
          <a:xfrm>
            <a:off x="714348" y="714356"/>
            <a:ext cx="7744041" cy="5214974"/>
          </a:xfrm>
          <a:prstGeom prst="rect">
            <a:avLst/>
          </a:prstGeom>
          <a:solidFill>
            <a:srgbClr val="FFFFFF">
              <a:shade val="85000"/>
            </a:srgbClr>
          </a:solidFill>
          <a:ln w="190500" cap="rnd">
            <a:solidFill>
              <a:srgbClr val="FFFFFF"/>
            </a:solidFill>
          </a:ln>
          <a:effectLst>
            <a:glow rad="228600">
              <a:schemeClr val="accent4">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3490" name="Rectangle 3"/>
          <p:cNvSpPr>
            <a:spLocks noGrp="1" noChangeArrowheads="1"/>
          </p:cNvSpPr>
          <p:nvPr>
            <p:ph type="body" idx="4294967295"/>
          </p:nvPr>
        </p:nvSpPr>
        <p:spPr>
          <a:xfrm>
            <a:off x="1500188" y="571500"/>
            <a:ext cx="6000750" cy="3643313"/>
          </a:xfrm>
        </p:spPr>
        <p:txBody>
          <a:bodyPr/>
          <a:lstStyle/>
          <a:p>
            <a:pPr defTabSz="912813" eaLnBrk="1" hangingPunct="1">
              <a:spcBef>
                <a:spcPct val="0"/>
              </a:spcBef>
              <a:buFont typeface="Wingdings" pitchFamily="2" charset="2"/>
              <a:buNone/>
              <a:defRPr/>
            </a:pPr>
            <a:r>
              <a:rPr lang="ru-RU" sz="2400" dirty="0" smtClean="0">
                <a:solidFill>
                  <a:srgbClr val="000000"/>
                </a:solidFill>
              </a:rPr>
              <a:t>        </a:t>
            </a:r>
          </a:p>
          <a:p>
            <a:pPr algn="ctr" defTabSz="912813" eaLnBrk="1" hangingPunct="1">
              <a:spcBef>
                <a:spcPct val="0"/>
              </a:spcBef>
              <a:buFont typeface="Wingdings" pitchFamily="2" charset="2"/>
              <a:buNone/>
              <a:defRPr/>
            </a:pPr>
            <a:r>
              <a:rPr lang="ru-RU" sz="6600" i="1" spc="600" dirty="0" smtClean="0">
                <a:solidFill>
                  <a:schemeClr val="accent2">
                    <a:lumMod val="75000"/>
                  </a:schemeClr>
                </a:solidFill>
                <a:effectLst>
                  <a:outerShdw blurRad="38100" dist="38100" dir="2700000" algn="tl">
                    <a:srgbClr val="000000">
                      <a:alpha val="43137"/>
                    </a:srgbClr>
                  </a:outerShdw>
                </a:effectLst>
              </a:rPr>
              <a:t>СПАСИБО</a:t>
            </a:r>
          </a:p>
          <a:p>
            <a:pPr algn="ctr" defTabSz="912813" eaLnBrk="1" hangingPunct="1">
              <a:spcBef>
                <a:spcPct val="0"/>
              </a:spcBef>
              <a:buFont typeface="Wingdings" pitchFamily="2" charset="2"/>
              <a:buNone/>
              <a:defRPr/>
            </a:pPr>
            <a:r>
              <a:rPr lang="ru-RU" sz="6600" i="1" spc="600" dirty="0" smtClean="0">
                <a:solidFill>
                  <a:schemeClr val="accent2">
                    <a:lumMod val="75000"/>
                  </a:schemeClr>
                </a:solidFill>
                <a:effectLst>
                  <a:outerShdw blurRad="38100" dist="38100" dir="2700000" algn="tl">
                    <a:srgbClr val="000000">
                      <a:alpha val="43137"/>
                    </a:srgbClr>
                  </a:outerShdw>
                </a:effectLst>
              </a:rPr>
              <a:t> ЗА ВНИМАНИЕ</a:t>
            </a:r>
            <a:endParaRPr lang="ru-RU" sz="6600" b="1" i="1" spc="600"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07504" y="116632"/>
            <a:ext cx="6552728" cy="6408712"/>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0" name="Прямоугольник 9"/>
          <p:cNvSpPr/>
          <p:nvPr/>
        </p:nvSpPr>
        <p:spPr>
          <a:xfrm>
            <a:off x="611188" y="1844675"/>
            <a:ext cx="5832475" cy="46799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971550" y="260350"/>
            <a:ext cx="7632700" cy="1439863"/>
          </a:xfrm>
          <a:prstGeom prst="rect">
            <a:avLst/>
          </a:prstGeom>
          <a:solidFill>
            <a:srgbClr val="FBB15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6875463" y="2276475"/>
            <a:ext cx="1944687" cy="43926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6" name="TextBox 15"/>
          <p:cNvSpPr txBox="1"/>
          <p:nvPr/>
        </p:nvSpPr>
        <p:spPr>
          <a:xfrm>
            <a:off x="683568" y="2492896"/>
            <a:ext cx="5616624" cy="2523768"/>
          </a:xfrm>
          <a:prstGeom prst="rect">
            <a:avLst/>
          </a:prstGeom>
          <a:noFill/>
        </p:spPr>
        <p:txBody>
          <a:bodyPr>
            <a:spAutoFit/>
          </a:bodyPr>
          <a:lstStyle/>
          <a:p>
            <a:pPr algn="ctr">
              <a:defRPr/>
            </a:pPr>
            <a:endParaRPr lang="ru-RU" sz="2800" b="1" dirty="0">
              <a:solidFill>
                <a:srgbClr val="993366"/>
              </a:solidFill>
              <a:latin typeface="a_CampusCaps" pitchFamily="82" charset="-52"/>
              <a:cs typeface="Times New Roman" pitchFamily="18" charset="0"/>
            </a:endParaRPr>
          </a:p>
          <a:p>
            <a:pPr algn="ctr">
              <a:defRPr/>
            </a:pPr>
            <a:endParaRPr lang="ru-RU" sz="2400" b="1" cap="all" dirty="0">
              <a:solidFill>
                <a:srgbClr val="993366"/>
              </a:solidFill>
              <a:effectLst>
                <a:reflection blurRad="12700" stA="48000" endA="300" endPos="55000" dir="5400000" sy="-90000" algn="bl" rotWithShape="0"/>
              </a:effectLst>
              <a:latin typeface="a_CampusCaps"/>
              <a:cs typeface="Times New Roman" pitchFamily="18" charset="0"/>
            </a:endParaRPr>
          </a:p>
          <a:p>
            <a:pPr algn="ctr">
              <a:defRPr/>
            </a:pPr>
            <a:endParaRPr lang="ru-RU" sz="2400" b="1" cap="all" dirty="0">
              <a:solidFill>
                <a:srgbClr val="993366"/>
              </a:solidFill>
              <a:effectLst>
                <a:reflection blurRad="12700" stA="48000" endA="300" endPos="55000" dir="5400000" sy="-90000" algn="bl" rotWithShape="0"/>
              </a:effectLst>
              <a:latin typeface="a_CampusCaps"/>
              <a:cs typeface="Times New Roman" pitchFamily="18" charset="0"/>
            </a:endParaRPr>
          </a:p>
          <a:p>
            <a:pPr algn="ctr">
              <a:defRPr/>
            </a:pPr>
            <a:r>
              <a:rPr lang="ru-RU" sz="1600" b="1" dirty="0">
                <a:solidFill>
                  <a:srgbClr val="993366"/>
                </a:solidFill>
                <a:latin typeface="a_CampusCaps" pitchFamily="82" charset="-52"/>
                <a:cs typeface="Times New Roman" pitchFamily="18" charset="0"/>
              </a:rPr>
              <a:t>собственные разработки:</a:t>
            </a:r>
          </a:p>
          <a:p>
            <a:pPr algn="ctr">
              <a:defRPr/>
            </a:pPr>
            <a:r>
              <a:rPr lang="ru-RU" sz="1600" b="1" dirty="0">
                <a:solidFill>
                  <a:srgbClr val="993366"/>
                </a:solidFill>
                <a:latin typeface="a_CampusCaps" pitchFamily="82" charset="-52"/>
                <a:cs typeface="Times New Roman" pitchFamily="18" charset="0"/>
              </a:rPr>
              <a:t> «Алгоритма построения животного, сидящего прямо на зрителя», </a:t>
            </a:r>
          </a:p>
          <a:p>
            <a:pPr algn="ctr">
              <a:defRPr/>
            </a:pPr>
            <a:r>
              <a:rPr lang="ru-RU" sz="1600" b="1" dirty="0">
                <a:solidFill>
                  <a:srgbClr val="993366"/>
                </a:solidFill>
                <a:latin typeface="a_CampusCaps" pitchFamily="82" charset="-52"/>
                <a:cs typeface="Times New Roman" pitchFamily="18" charset="0"/>
              </a:rPr>
              <a:t>«Алгоритма построения «лица» животного»,</a:t>
            </a:r>
          </a:p>
          <a:p>
            <a:pPr algn="ctr">
              <a:defRPr/>
            </a:pPr>
            <a:r>
              <a:rPr lang="ru-RU" sz="1600" b="1" dirty="0">
                <a:solidFill>
                  <a:srgbClr val="993366"/>
                </a:solidFill>
                <a:latin typeface="a_CampusCaps" pitchFamily="82" charset="-52"/>
                <a:cs typeface="Times New Roman" pitchFamily="18" charset="0"/>
              </a:rPr>
              <a:t>изображения животных – белки, зайца, кошки</a:t>
            </a:r>
            <a:r>
              <a:rPr lang="ru-RU" b="1" dirty="0">
                <a:solidFill>
                  <a:srgbClr val="993366"/>
                </a:solidFill>
                <a:latin typeface="a_CampusCaps" pitchFamily="82" charset="-52"/>
                <a:cs typeface="Times New Roman" pitchFamily="18" charset="0"/>
              </a:rPr>
              <a:t>.</a:t>
            </a:r>
          </a:p>
        </p:txBody>
      </p:sp>
      <p:sp>
        <p:nvSpPr>
          <p:cNvPr id="21" name="Прямоугольник 20"/>
          <p:cNvSpPr/>
          <p:nvPr/>
        </p:nvSpPr>
        <p:spPr>
          <a:xfrm>
            <a:off x="7308304" y="2564904"/>
            <a:ext cx="1080120" cy="3960440"/>
          </a:xfrm>
          <a:prstGeom prst="rect">
            <a:avLst/>
          </a:prstGeom>
          <a:solidFill>
            <a:schemeClr val="accent4">
              <a:lumMod val="20000"/>
              <a:lumOff val="80000"/>
            </a:schemeClr>
          </a:solidFill>
          <a:ln>
            <a:solidFill>
              <a:schemeClr val="accent4">
                <a:lumMod val="40000"/>
                <a:lumOff val="60000"/>
              </a:schemeClr>
            </a:solidFill>
          </a:ln>
          <a:effectLst>
            <a:outerShdw blurRad="50800" dist="38100" dir="18900000" algn="b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20" name="Прямоугольник 19"/>
          <p:cNvSpPr/>
          <p:nvPr/>
        </p:nvSpPr>
        <p:spPr>
          <a:xfrm>
            <a:off x="1042988" y="5300663"/>
            <a:ext cx="7632700" cy="1008062"/>
          </a:xfrm>
          <a:prstGeom prst="rect">
            <a:avLst/>
          </a:prstGeom>
          <a:solidFill>
            <a:srgbClr val="FBB15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lgn="ctr">
              <a:buClr>
                <a:srgbClr val="0BD0D9"/>
              </a:buClr>
              <a:buSzPct val="95000"/>
              <a:defRPr/>
            </a:pPr>
            <a:r>
              <a:rPr lang="ru-RU" sz="1400" b="1" dirty="0">
                <a:solidFill>
                  <a:srgbClr val="993366"/>
                </a:solidFill>
                <a:latin typeface="a_CampusCaps" pitchFamily="82" charset="-52"/>
                <a:cs typeface="Times New Roman" pitchFamily="18" charset="0"/>
              </a:rPr>
              <a:t>Учитель</a:t>
            </a:r>
          </a:p>
          <a:p>
            <a:pPr marL="273050" indent="-273050" algn="ctr">
              <a:buClr>
                <a:srgbClr val="0BD0D9"/>
              </a:buClr>
              <a:buSzPct val="95000"/>
              <a:defRPr/>
            </a:pPr>
            <a:r>
              <a:rPr lang="ru-RU" sz="1400" b="1" dirty="0">
                <a:solidFill>
                  <a:srgbClr val="993366"/>
                </a:solidFill>
                <a:latin typeface="a_CampusCaps" pitchFamily="82" charset="-52"/>
                <a:cs typeface="Times New Roman" pitchFamily="18" charset="0"/>
              </a:rPr>
              <a:t> изобразительного искусства МОУ </a:t>
            </a:r>
            <a:r>
              <a:rPr lang="ru-RU" sz="1400" b="1" dirty="0" err="1">
                <a:solidFill>
                  <a:srgbClr val="993366"/>
                </a:solidFill>
                <a:latin typeface="a_CampusCaps" pitchFamily="82" charset="-52"/>
                <a:cs typeface="Times New Roman" pitchFamily="18" charset="0"/>
              </a:rPr>
              <a:t>проогимназии</a:t>
            </a:r>
            <a:r>
              <a:rPr lang="ru-RU" sz="1400" b="1" dirty="0">
                <a:solidFill>
                  <a:srgbClr val="993366"/>
                </a:solidFill>
                <a:latin typeface="a_CampusCaps" pitchFamily="82" charset="-52"/>
                <a:cs typeface="Times New Roman" pitchFamily="18" charset="0"/>
              </a:rPr>
              <a:t> №2 08 «Веста» ,</a:t>
            </a:r>
            <a:endParaRPr lang="en-US" sz="1400" b="1" dirty="0">
              <a:solidFill>
                <a:srgbClr val="993366"/>
              </a:solidFill>
              <a:latin typeface="a_CampusCaps" pitchFamily="82" charset="-52"/>
              <a:cs typeface="Times New Roman" pitchFamily="18" charset="0"/>
            </a:endParaRPr>
          </a:p>
          <a:p>
            <a:pPr marL="273050" indent="-273050" algn="ctr">
              <a:buClr>
                <a:srgbClr val="0BD0D9"/>
              </a:buClr>
              <a:buSzPct val="95000"/>
              <a:defRPr/>
            </a:pPr>
            <a:r>
              <a:rPr lang="ru-RU" sz="1400" b="1" dirty="0">
                <a:solidFill>
                  <a:srgbClr val="993366"/>
                </a:solidFill>
                <a:latin typeface="a_CampusCaps" pitchFamily="82" charset="-52"/>
                <a:cs typeface="Times New Roman" pitchFamily="18" charset="0"/>
              </a:rPr>
              <a:t> Самарской области</a:t>
            </a:r>
          </a:p>
          <a:p>
            <a:pPr marL="273050" indent="-273050" algn="ctr">
              <a:buClr>
                <a:srgbClr val="0BD0D9"/>
              </a:buClr>
              <a:buSzPct val="95000"/>
              <a:defRPr/>
            </a:pPr>
            <a:r>
              <a:rPr lang="ru-RU" sz="1400" b="1" dirty="0">
                <a:solidFill>
                  <a:srgbClr val="993366"/>
                </a:solidFill>
                <a:latin typeface="a_CampusCaps" pitchFamily="82" charset="-52"/>
                <a:cs typeface="Times New Roman" pitchFamily="18" charset="0"/>
              </a:rPr>
              <a:t>г.Тольятти, 2011 г</a:t>
            </a:r>
            <a:r>
              <a:rPr lang="ru-RU" b="1" dirty="0">
                <a:solidFill>
                  <a:srgbClr val="993366"/>
                </a:solidFill>
                <a:latin typeface="a_CampusCaps" pitchFamily="82" charset="-52"/>
                <a:cs typeface="Times New Roman" pitchFamily="18" charset="0"/>
              </a:rPr>
              <a:t>. </a:t>
            </a:r>
            <a:r>
              <a:rPr lang="en-US" sz="1400" b="1" dirty="0">
                <a:solidFill>
                  <a:srgbClr val="0033CC"/>
                </a:solidFill>
              </a:rPr>
              <a:t>http://zhu1rina.narod.ru</a:t>
            </a:r>
            <a:endParaRPr lang="en-US" sz="1400" b="1" dirty="0">
              <a:solidFill>
                <a:srgbClr val="993366"/>
              </a:solidFill>
              <a:latin typeface="a_CampusCaps" pitchFamily="82" charset="-52"/>
              <a:cs typeface="Times New Roman" pitchFamily="18" charset="0"/>
            </a:endParaRPr>
          </a:p>
        </p:txBody>
      </p:sp>
      <p:grpSp>
        <p:nvGrpSpPr>
          <p:cNvPr id="26637" name="Группа 18"/>
          <p:cNvGrpSpPr>
            <a:grpSpLocks/>
          </p:cNvGrpSpPr>
          <p:nvPr/>
        </p:nvGrpSpPr>
        <p:grpSpPr bwMode="auto">
          <a:xfrm>
            <a:off x="4140200" y="1844675"/>
            <a:ext cx="4824413" cy="1223963"/>
            <a:chOff x="3419872" y="5301208"/>
            <a:chExt cx="4824536" cy="1224136"/>
          </a:xfrm>
        </p:grpSpPr>
        <p:sp>
          <p:nvSpPr>
            <p:cNvPr id="18" name="Скругленный прямоугольник 17"/>
            <p:cNvSpPr/>
            <p:nvPr/>
          </p:nvSpPr>
          <p:spPr>
            <a:xfrm>
              <a:off x="3419872" y="5301208"/>
              <a:ext cx="4824536" cy="1224136"/>
            </a:xfrm>
            <a:prstGeom prst="roundRect">
              <a:avLst/>
            </a:prstGeom>
            <a:solidFill>
              <a:srgbClr val="FBB15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TextBox 16"/>
            <p:cNvSpPr txBox="1"/>
            <p:nvPr/>
          </p:nvSpPr>
          <p:spPr>
            <a:xfrm>
              <a:off x="3491312" y="5445691"/>
              <a:ext cx="4680069" cy="731940"/>
            </a:xfrm>
            <a:prstGeom prst="rect">
              <a:avLst/>
            </a:prstGeom>
            <a:noFill/>
          </p:spPr>
          <p:txBody>
            <a:bodyPr>
              <a:spAutoFit/>
            </a:bodyPr>
            <a:lstStyle/>
            <a:p>
              <a:pPr algn="ctr"/>
              <a:r>
                <a:rPr lang="ru-RU" b="1">
                  <a:solidFill>
                    <a:srgbClr val="993366"/>
                  </a:solidFill>
                  <a:latin typeface="a_CampusCaps"/>
                  <a:cs typeface="Times New Roman" pitchFamily="18" charset="0"/>
                </a:rPr>
                <a:t>Презентацию подготовила </a:t>
              </a:r>
              <a:r>
                <a:rPr lang="ru-RU" sz="2400" b="1">
                  <a:solidFill>
                    <a:srgbClr val="993366"/>
                  </a:solidFill>
                  <a:latin typeface="a_CampusCaps"/>
                  <a:cs typeface="Times New Roman" pitchFamily="18" charset="0"/>
                </a:rPr>
                <a:t/>
              </a:r>
              <a:br>
                <a:rPr lang="ru-RU" sz="2400" b="1">
                  <a:solidFill>
                    <a:srgbClr val="993366"/>
                  </a:solidFill>
                  <a:latin typeface="a_CampusCaps"/>
                  <a:cs typeface="Times New Roman" pitchFamily="18" charset="0"/>
                </a:rPr>
              </a:br>
              <a:r>
                <a:rPr lang="ru-RU" sz="2400" b="1">
                  <a:solidFill>
                    <a:srgbClr val="993366"/>
                  </a:solidFill>
                  <a:latin typeface="a_CampusCaps"/>
                  <a:cs typeface="Times New Roman" pitchFamily="18" charset="0"/>
                </a:rPr>
                <a:t>Жучая Ирина Митрофановна</a:t>
              </a:r>
            </a:p>
          </p:txBody>
        </p:sp>
      </p:grpSp>
      <p:pic>
        <p:nvPicPr>
          <p:cNvPr id="26638" name="Picture 14" descr="G:\ФОТОГРАФИИ С УРОКА\0004512 [Converted].wmf"/>
          <p:cNvPicPr>
            <a:picLocks noChangeAspect="1" noChangeArrowheads="1"/>
          </p:cNvPicPr>
          <p:nvPr/>
        </p:nvPicPr>
        <p:blipFill>
          <a:blip r:embed="rId2"/>
          <a:srcRect/>
          <a:stretch>
            <a:fillRect/>
          </a:stretch>
        </p:blipFill>
        <p:spPr bwMode="auto">
          <a:xfrm>
            <a:off x="7451725" y="3284538"/>
            <a:ext cx="1074738" cy="2492375"/>
          </a:xfrm>
          <a:prstGeom prst="rect">
            <a:avLst/>
          </a:prstGeom>
          <a:noFill/>
          <a:ln w="9525">
            <a:noFill/>
            <a:miter lim="800000"/>
            <a:headEnd/>
            <a:tailEnd/>
          </a:ln>
        </p:spPr>
      </p:pic>
      <p:pic>
        <p:nvPicPr>
          <p:cNvPr id="26639" name="Рисунок 6" descr="paintset.jpg"/>
          <p:cNvPicPr>
            <a:picLocks noChangeAspect="1"/>
          </p:cNvPicPr>
          <p:nvPr/>
        </p:nvPicPr>
        <p:blipFill>
          <a:blip r:embed="rId3"/>
          <a:srcRect/>
          <a:stretch>
            <a:fillRect/>
          </a:stretch>
        </p:blipFill>
        <p:spPr bwMode="auto">
          <a:xfrm>
            <a:off x="1835150" y="404813"/>
            <a:ext cx="1620838" cy="1079500"/>
          </a:xfrm>
          <a:prstGeom prst="rect">
            <a:avLst/>
          </a:prstGeom>
          <a:noFill/>
          <a:ln w="9525">
            <a:noFill/>
            <a:miter lim="800000"/>
            <a:headEnd/>
            <a:tailEnd/>
          </a:ln>
        </p:spPr>
      </p:pic>
      <p:pic>
        <p:nvPicPr>
          <p:cNvPr id="26640" name="Рисунок 34" descr="vlcsnap-2010-11-25-23h14m27s9.png"/>
          <p:cNvPicPr>
            <a:picLocks noChangeAspect="1"/>
          </p:cNvPicPr>
          <p:nvPr/>
        </p:nvPicPr>
        <p:blipFill>
          <a:blip r:embed="rId4">
            <a:lum bright="10000"/>
          </a:blip>
          <a:srcRect/>
          <a:stretch>
            <a:fillRect/>
          </a:stretch>
        </p:blipFill>
        <p:spPr bwMode="auto">
          <a:xfrm>
            <a:off x="3563938" y="404813"/>
            <a:ext cx="1512887" cy="1133475"/>
          </a:xfrm>
          <a:prstGeom prst="rect">
            <a:avLst/>
          </a:prstGeom>
          <a:noFill/>
          <a:ln w="9525">
            <a:noFill/>
            <a:miter lim="800000"/>
            <a:headEnd/>
            <a:tailEnd/>
          </a:ln>
        </p:spPr>
      </p:pic>
      <p:pic>
        <p:nvPicPr>
          <p:cNvPr id="26641" name="Picture 13"/>
          <p:cNvPicPr>
            <a:picLocks noChangeAspect="1" noChangeArrowheads="1"/>
          </p:cNvPicPr>
          <p:nvPr/>
        </p:nvPicPr>
        <p:blipFill>
          <a:blip r:embed="rId5"/>
          <a:srcRect/>
          <a:stretch>
            <a:fillRect/>
          </a:stretch>
        </p:blipFill>
        <p:spPr bwMode="auto">
          <a:xfrm>
            <a:off x="250825" y="476250"/>
            <a:ext cx="1439863" cy="1920875"/>
          </a:xfrm>
          <a:prstGeom prst="rect">
            <a:avLst/>
          </a:prstGeom>
          <a:noFill/>
          <a:ln w="9525">
            <a:noFill/>
            <a:miter lim="800000"/>
            <a:headEnd/>
            <a:tailEnd/>
          </a:ln>
        </p:spPr>
      </p:pic>
      <p:pic>
        <p:nvPicPr>
          <p:cNvPr id="26642" name="Picture 9"/>
          <p:cNvPicPr>
            <a:picLocks noChangeAspect="1" noChangeArrowheads="1"/>
          </p:cNvPicPr>
          <p:nvPr/>
        </p:nvPicPr>
        <p:blipFill>
          <a:blip r:embed="rId6"/>
          <a:srcRect/>
          <a:stretch>
            <a:fillRect/>
          </a:stretch>
        </p:blipFill>
        <p:spPr bwMode="auto">
          <a:xfrm>
            <a:off x="5219700" y="404813"/>
            <a:ext cx="1498600" cy="1127125"/>
          </a:xfrm>
          <a:prstGeom prst="rect">
            <a:avLst/>
          </a:prstGeom>
          <a:noFill/>
          <a:ln w="9525">
            <a:noFill/>
            <a:miter lim="800000"/>
            <a:headEnd/>
            <a:tailEnd/>
          </a:ln>
        </p:spPr>
      </p:pic>
      <p:pic>
        <p:nvPicPr>
          <p:cNvPr id="26643" name="Picture 12"/>
          <p:cNvPicPr>
            <a:picLocks noChangeAspect="1" noChangeArrowheads="1"/>
          </p:cNvPicPr>
          <p:nvPr/>
        </p:nvPicPr>
        <p:blipFill>
          <a:blip r:embed="rId7"/>
          <a:srcRect/>
          <a:stretch>
            <a:fillRect/>
          </a:stretch>
        </p:blipFill>
        <p:spPr bwMode="auto">
          <a:xfrm>
            <a:off x="7019925" y="404813"/>
            <a:ext cx="1349375" cy="1079500"/>
          </a:xfrm>
          <a:prstGeom prst="rect">
            <a:avLst/>
          </a:prstGeom>
          <a:noFill/>
          <a:ln w="9525">
            <a:noFill/>
            <a:miter lim="800000"/>
            <a:headEnd/>
            <a:tailEnd/>
          </a:ln>
        </p:spPr>
      </p:pic>
      <p:sp>
        <p:nvSpPr>
          <p:cNvPr id="22" name="TextBox 21"/>
          <p:cNvSpPr txBox="1"/>
          <p:nvPr/>
        </p:nvSpPr>
        <p:spPr>
          <a:xfrm>
            <a:off x="683568" y="3068960"/>
            <a:ext cx="4824536" cy="307777"/>
          </a:xfrm>
          <a:prstGeom prst="rect">
            <a:avLst/>
          </a:prstGeom>
          <a:noFill/>
        </p:spPr>
        <p:txBody>
          <a:bodyPr>
            <a:spAutoFit/>
          </a:bodyPr>
          <a:lstStyle/>
          <a:p>
            <a:pPr>
              <a:defRPr/>
            </a:pPr>
            <a:r>
              <a:rPr lang="ru-RU" sz="1400" b="1" cap="all" dirty="0">
                <a:solidFill>
                  <a:srgbClr val="993366"/>
                </a:solidFill>
                <a:effectLst>
                  <a:reflection blurRad="12700" stA="48000" endA="300" endPos="55000" dir="5400000" sy="-90000" algn="bl" rotWithShape="0"/>
                </a:effectLst>
                <a:latin typeface="a_CampusCaps"/>
                <a:cs typeface="Times New Roman" pitchFamily="18" charset="0"/>
              </a:rPr>
              <a:t>в качестве иллюстраций использованы</a:t>
            </a:r>
            <a:endParaRPr lang="ru-RU" sz="1400" b="1" dirty="0">
              <a:solidFill>
                <a:srgbClr val="993366"/>
              </a:solidFill>
              <a:latin typeface="a_CampusCaps" pitchFamily="82" charset="-52"/>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428625" y="142875"/>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643042" y="500042"/>
            <a:ext cx="6215106" cy="553998"/>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rPr>
              <a:t>Этапы построения животного</a:t>
            </a:r>
          </a:p>
        </p:txBody>
      </p:sp>
      <p:sp>
        <p:nvSpPr>
          <p:cNvPr id="17" name="Содержимое 16"/>
          <p:cNvSpPr>
            <a:spLocks noGrp="1"/>
          </p:cNvSpPr>
          <p:nvPr>
            <p:ph idx="1"/>
          </p:nvPr>
        </p:nvSpPr>
        <p:spPr>
          <a:xfrm>
            <a:off x="857224" y="1357298"/>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457200" indent="-457200" algn="ctr">
              <a:buFontTx/>
              <a:buAutoNum type="arabicPeriod"/>
              <a:defRPr/>
            </a:pPr>
            <a:r>
              <a:rPr lang="ru-RU" sz="2400" b="1" dirty="0" smtClean="0">
                <a:solidFill>
                  <a:srgbClr val="7030A0"/>
                </a:solidFill>
                <a:latin typeface="Times New Roman" pitchFamily="18" charset="0"/>
                <a:cs typeface="Times New Roman" pitchFamily="18" charset="0"/>
              </a:rPr>
              <a:t>Определяем точками – помощниками величину изображения животного. </a:t>
            </a:r>
          </a:p>
          <a:p>
            <a:pPr marL="719138" indent="-357188">
              <a:buFontTx/>
              <a:buNone/>
              <a:defRPr/>
            </a:pPr>
            <a:r>
              <a:rPr lang="en-US" sz="2400" b="1" dirty="0" smtClean="0">
                <a:solidFill>
                  <a:srgbClr val="7030A0"/>
                </a:solidFill>
              </a:rPr>
              <a:t>a</a:t>
            </a:r>
            <a:r>
              <a:rPr lang="en-US" sz="1800" b="1" dirty="0" smtClean="0">
                <a:solidFill>
                  <a:srgbClr val="7030A0"/>
                </a:solidFill>
                <a:latin typeface="Times New Roman" pitchFamily="18" charset="0"/>
                <a:cs typeface="Times New Roman" pitchFamily="18" charset="0"/>
              </a:rPr>
              <a:t>) </a:t>
            </a:r>
            <a:r>
              <a:rPr lang="ru-RU" sz="1800" b="1" dirty="0" smtClean="0">
                <a:solidFill>
                  <a:srgbClr val="7030A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Для этого от нижнего края листа отступаем расстояние на величину одной ладони и ставим </a:t>
            </a:r>
            <a:r>
              <a:rPr lang="ru-RU" sz="1800" b="1" dirty="0" smtClean="0">
                <a:latin typeface="Times New Roman" pitchFamily="18" charset="0"/>
                <a:cs typeface="Times New Roman" pitchFamily="18" charset="0"/>
              </a:rPr>
              <a:t>точку</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6151" name="Рисунок 70"/>
          <p:cNvPicPr>
            <a:picLocks noChangeAspect="1" noChangeArrowheads="1"/>
          </p:cNvPicPr>
          <p:nvPr/>
        </p:nvPicPr>
        <p:blipFill>
          <a:blip r:embed="rId2">
            <a:lum bright="40000"/>
          </a:blip>
          <a:srcRect/>
          <a:stretch>
            <a:fillRect/>
          </a:stretch>
        </p:blipFill>
        <p:spPr bwMode="auto">
          <a:xfrm>
            <a:off x="3563938" y="3500438"/>
            <a:ext cx="2012950" cy="2736850"/>
          </a:xfrm>
          <a:prstGeom prst="rect">
            <a:avLst/>
          </a:prstGeom>
          <a:noFill/>
          <a:ln w="9525">
            <a:noFill/>
            <a:miter lim="800000"/>
            <a:headEnd/>
            <a:tailEnd/>
          </a:ln>
        </p:spPr>
      </p:pic>
      <p:pic>
        <p:nvPicPr>
          <p:cNvPr id="6152" name="Picture 14" descr="G:\ФОТОГРАФИИ С УРОКА\0004512 [Converted].wmf"/>
          <p:cNvPicPr>
            <a:picLocks noChangeAspect="1" noChangeArrowheads="1"/>
          </p:cNvPicPr>
          <p:nvPr/>
        </p:nvPicPr>
        <p:blipFill>
          <a:blip r:embed="rId3"/>
          <a:srcRect/>
          <a:stretch>
            <a:fillRect/>
          </a:stretch>
        </p:blipFill>
        <p:spPr bwMode="auto">
          <a:xfrm>
            <a:off x="250825" y="333375"/>
            <a:ext cx="1074738"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428625" y="142875"/>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643042" y="500042"/>
            <a:ext cx="6215106" cy="584775"/>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Этапы построения животного</a:t>
            </a:r>
          </a:p>
        </p:txBody>
      </p:sp>
      <p:sp>
        <p:nvSpPr>
          <p:cNvPr id="17" name="Содержимое 16"/>
          <p:cNvSpPr>
            <a:spLocks noGrp="1"/>
          </p:cNvSpPr>
          <p:nvPr>
            <p:ph idx="1"/>
          </p:nvPr>
        </p:nvSpPr>
        <p:spPr>
          <a:xfrm>
            <a:off x="827584" y="1268760"/>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534988" indent="-360363">
              <a:buFontTx/>
              <a:buNone/>
              <a:tabLst>
                <a:tab pos="534988" algn="l"/>
              </a:tabLst>
              <a:defRPr/>
            </a:pPr>
            <a:r>
              <a:rPr lang="en-US" sz="2400" b="1" dirty="0" smtClean="0">
                <a:solidFill>
                  <a:srgbClr val="7030A0"/>
                </a:solidFill>
              </a:rPr>
              <a:t>b)</a:t>
            </a:r>
            <a:r>
              <a:rPr lang="ru-RU" sz="2400" b="1" dirty="0" smtClean="0">
                <a:solidFill>
                  <a:srgbClr val="7030A0"/>
                </a:solidFill>
              </a:rPr>
              <a:t>  </a:t>
            </a:r>
            <a:r>
              <a:rPr lang="ru-RU" sz="1800" dirty="0" smtClean="0">
                <a:latin typeface="Times New Roman" pitchFamily="18" charset="0"/>
                <a:cs typeface="Times New Roman" pitchFamily="18" charset="0"/>
              </a:rPr>
              <a:t>Расстояние от нижнего края листа до точки начала  изображения больше, чем от верхнего края листа до точки окончания изображения рисунка животного.</a:t>
            </a:r>
          </a:p>
        </p:txBody>
      </p:sp>
      <p:sp>
        <p:nvSpPr>
          <p:cNvPr id="6" name="Блок-схема: узел 5"/>
          <p:cNvSpPr/>
          <p:nvPr/>
        </p:nvSpPr>
        <p:spPr bwMode="auto">
          <a:xfrm>
            <a:off x="7100888" y="5130800"/>
            <a:ext cx="250825" cy="27622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7176" name="Рисунок 70"/>
          <p:cNvPicPr>
            <a:picLocks noChangeAspect="1" noChangeArrowheads="1"/>
          </p:cNvPicPr>
          <p:nvPr/>
        </p:nvPicPr>
        <p:blipFill>
          <a:blip r:embed="rId2">
            <a:lum bright="40000"/>
          </a:blip>
          <a:srcRect/>
          <a:stretch>
            <a:fillRect/>
          </a:stretch>
        </p:blipFill>
        <p:spPr bwMode="auto">
          <a:xfrm>
            <a:off x="6156325" y="3141663"/>
            <a:ext cx="1990725" cy="2951162"/>
          </a:xfrm>
          <a:prstGeom prst="rect">
            <a:avLst/>
          </a:prstGeom>
          <a:noFill/>
          <a:ln w="9525">
            <a:noFill/>
            <a:miter lim="800000"/>
            <a:headEnd/>
            <a:tailEnd/>
          </a:ln>
        </p:spPr>
      </p:pic>
      <p:sp>
        <p:nvSpPr>
          <p:cNvPr id="10" name="Прямоугольник 9"/>
          <p:cNvSpPr/>
          <p:nvPr/>
        </p:nvSpPr>
        <p:spPr>
          <a:xfrm>
            <a:off x="1619672" y="476672"/>
            <a:ext cx="6215106" cy="553998"/>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rPr>
              <a:t>Этапы построения животного</a:t>
            </a:r>
          </a:p>
        </p:txBody>
      </p:sp>
      <p:sp>
        <p:nvSpPr>
          <p:cNvPr id="12" name="Прямоугольник 11"/>
          <p:cNvSpPr/>
          <p:nvPr/>
        </p:nvSpPr>
        <p:spPr>
          <a:xfrm>
            <a:off x="1331640" y="3212976"/>
            <a:ext cx="3384376" cy="584775"/>
          </a:xfrm>
          <a:prstGeom prst="rect">
            <a:avLst/>
          </a:prstGeom>
          <a:solidFill>
            <a:schemeClr val="accent4">
              <a:lumMod val="60000"/>
              <a:lumOff val="40000"/>
            </a:schemeClr>
          </a:solidFill>
          <a:ln>
            <a:noFill/>
          </a:ln>
          <a:effectLst>
            <a:softEdge rad="63500"/>
          </a:effectLst>
        </p:spPr>
        <p:txBody>
          <a:bodyPr>
            <a:spAutoFit/>
          </a:bodyPr>
          <a:lstStyle/>
          <a:p>
            <a:pPr algn="ctr">
              <a:defRPr/>
            </a:pPr>
            <a:r>
              <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rPr>
              <a:t>Запомните!</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15" name="Содержимое 16"/>
          <p:cNvSpPr txBox="1">
            <a:spLocks/>
          </p:cNvSpPr>
          <p:nvPr/>
        </p:nvSpPr>
        <p:spPr bwMode="auto">
          <a:xfrm>
            <a:off x="611560" y="4005064"/>
            <a:ext cx="4968552" cy="2016224"/>
          </a:xfrm>
          <a:prstGeom prst="roundRect">
            <a:avLst/>
          </a:prstGeom>
          <a:ln w="25400" cap="flat" cmpd="sng" algn="ctr">
            <a:solidFill>
              <a:schemeClr val="accent4">
                <a:lumMod val="40000"/>
                <a:lumOff val="60000"/>
              </a:schemeClr>
            </a:solidFill>
            <a:prstDash val="solid"/>
            <a:miter lim="800000"/>
            <a:headEnd/>
            <a:tailEnd/>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lgn="ctr" eaLnBrk="0" hangingPunct="0">
              <a:spcBef>
                <a:spcPct val="20000"/>
              </a:spcBef>
              <a:defRPr/>
            </a:pPr>
            <a:r>
              <a:rPr lang="ru-RU" sz="2000" dirty="0"/>
              <a:t>   </a:t>
            </a:r>
            <a:r>
              <a:rPr lang="ru-RU" dirty="0">
                <a:latin typeface="Times New Roman" pitchFamily="18" charset="0"/>
                <a:cs typeface="Times New Roman" pitchFamily="18" charset="0"/>
              </a:rPr>
              <a:t>Внизу всегда оставляется расстояние до изображения больше, чем сверху,</a:t>
            </a:r>
          </a:p>
          <a:p>
            <a:pPr algn="ctr" eaLnBrk="0" hangingPunct="0">
              <a:spcBef>
                <a:spcPct val="20000"/>
              </a:spcBef>
              <a:defRPr/>
            </a:pPr>
            <a:r>
              <a:rPr lang="ru-RU" dirty="0">
                <a:latin typeface="Times New Roman" pitchFamily="18" charset="0"/>
                <a:cs typeface="Times New Roman" pitchFamily="18" charset="0"/>
              </a:rPr>
              <a:t> так как это «вход» в работу </a:t>
            </a:r>
          </a:p>
          <a:p>
            <a:pPr algn="ctr" eaLnBrk="0" hangingPunct="0">
              <a:spcBef>
                <a:spcPct val="20000"/>
              </a:spcBef>
              <a:defRPr/>
            </a:pPr>
            <a:r>
              <a:rPr lang="ru-RU" dirty="0">
                <a:latin typeface="Times New Roman" pitchFamily="18" charset="0"/>
                <a:cs typeface="Times New Roman" pitchFamily="18" charset="0"/>
              </a:rPr>
              <a:t>и внизу можно еще что – либо нарисовать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692696"/>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457200" indent="-457200" algn="ctr">
              <a:buFontTx/>
              <a:buAutoNum type="arabicPeriod" startAt="2"/>
              <a:defRPr/>
            </a:pPr>
            <a:r>
              <a:rPr lang="ru-RU" sz="2400" b="1" dirty="0" smtClean="0">
                <a:solidFill>
                  <a:srgbClr val="7030A0"/>
                </a:solidFill>
                <a:latin typeface="Times New Roman" pitchFamily="18" charset="0"/>
                <a:cs typeface="Times New Roman" pitchFamily="18" charset="0"/>
              </a:rPr>
              <a:t>Делим отрезок,</a:t>
            </a:r>
          </a:p>
          <a:p>
            <a:pPr marL="457200" indent="-457200">
              <a:buFontTx/>
              <a:buNone/>
              <a:defRPr/>
            </a:pPr>
            <a:r>
              <a:rPr lang="ru-RU" sz="2400" b="1" dirty="0" smtClean="0">
                <a:solidFill>
                  <a:srgbClr val="7030A0"/>
                </a:solidFill>
                <a:latin typeface="Times New Roman" pitchFamily="18" charset="0"/>
                <a:cs typeface="Times New Roman" pitchFamily="18" charset="0"/>
              </a:rPr>
              <a:t>              определяем величину головы  туловища</a:t>
            </a:r>
            <a:r>
              <a:rPr lang="ru-RU" sz="2400" b="1" dirty="0" smtClean="0">
                <a:solidFill>
                  <a:srgbClr val="7030A0"/>
                </a:solidFill>
              </a:rPr>
              <a:t>.</a:t>
            </a:r>
          </a:p>
          <a:p>
            <a:pPr indent="20638">
              <a:buFontTx/>
              <a:buNone/>
              <a:defRPr/>
            </a:pPr>
            <a:r>
              <a:rPr lang="ru-RU" sz="2400" b="1" dirty="0" smtClean="0">
                <a:solidFill>
                  <a:srgbClr val="7030A0"/>
                </a:solidFill>
              </a:rPr>
              <a:t>а)</a:t>
            </a:r>
            <a:r>
              <a:rPr lang="ru-RU" sz="1800" dirty="0" smtClean="0">
                <a:latin typeface="Times New Roman" pitchFamily="18" charset="0"/>
                <a:cs typeface="Times New Roman" pitchFamily="18" charset="0"/>
              </a:rPr>
              <a:t> Для этого разделите полученный отрезок пополам, и поднимитесь на одну ступеньку вверх. Поставьте </a:t>
            </a:r>
            <a:r>
              <a:rPr lang="ru-RU" sz="1800" b="1" dirty="0" smtClean="0">
                <a:latin typeface="Times New Roman" pitchFamily="18" charset="0"/>
                <a:cs typeface="Times New Roman" pitchFamily="18" charset="0"/>
              </a:rPr>
              <a:t>точку</a:t>
            </a:r>
            <a:r>
              <a:rPr lang="ru-RU" sz="2400" b="1" dirty="0" smtClean="0"/>
              <a:t>.</a:t>
            </a:r>
            <a:endParaRPr lang="ru-RU" b="1" dirty="0"/>
          </a:p>
        </p:txBody>
      </p:sp>
      <p:pic>
        <p:nvPicPr>
          <p:cNvPr id="8201" name="Рисунок 3" descr="DSCF4160.jpg"/>
          <p:cNvPicPr>
            <a:picLocks noChangeAspect="1" noChangeArrowheads="1"/>
          </p:cNvPicPr>
          <p:nvPr/>
        </p:nvPicPr>
        <p:blipFill>
          <a:blip r:embed="rId2" cstate="email"/>
          <a:srcRect/>
          <a:stretch>
            <a:fillRect/>
          </a:stretch>
        </p:blipFill>
        <p:spPr bwMode="auto">
          <a:xfrm>
            <a:off x="1979613" y="2997200"/>
            <a:ext cx="1922462" cy="2798763"/>
          </a:xfrm>
          <a:prstGeom prst="rect">
            <a:avLst/>
          </a:prstGeom>
          <a:noFill/>
          <a:ln w="19050">
            <a:solidFill>
              <a:srgbClr val="272727"/>
            </a:solidFill>
            <a:miter lim="800000"/>
            <a:headEnd/>
            <a:tailEnd/>
          </a:ln>
        </p:spPr>
      </p:pic>
      <p:grpSp>
        <p:nvGrpSpPr>
          <p:cNvPr id="2" name="Group 4"/>
          <p:cNvGrpSpPr>
            <a:grpSpLocks/>
          </p:cNvGrpSpPr>
          <p:nvPr/>
        </p:nvGrpSpPr>
        <p:grpSpPr bwMode="auto">
          <a:xfrm>
            <a:off x="5220073" y="2996952"/>
            <a:ext cx="1656184" cy="2807964"/>
            <a:chOff x="4039" y="10842"/>
            <a:chExt cx="2160" cy="3240"/>
          </a:xfrm>
          <a:solidFill>
            <a:schemeClr val="bg1">
              <a:lumMod val="85000"/>
            </a:schemeClr>
          </a:solidFill>
        </p:grpSpPr>
        <p:grpSp>
          <p:nvGrpSpPr>
            <p:cNvPr id="3" name="Group 5"/>
            <p:cNvGrpSpPr>
              <a:grpSpLocks/>
            </p:cNvGrpSpPr>
            <p:nvPr/>
          </p:nvGrpSpPr>
          <p:grpSpPr bwMode="auto">
            <a:xfrm>
              <a:off x="4039" y="10842"/>
              <a:ext cx="2160" cy="3240"/>
              <a:chOff x="9176" y="12137"/>
              <a:chExt cx="2160" cy="3240"/>
            </a:xfrm>
            <a:grpFill/>
          </p:grpSpPr>
          <p:grpSp>
            <p:nvGrpSpPr>
              <p:cNvPr id="4" name="Group 6"/>
              <p:cNvGrpSpPr>
                <a:grpSpLocks/>
              </p:cNvGrpSpPr>
              <p:nvPr/>
            </p:nvGrpSpPr>
            <p:grpSpPr bwMode="auto">
              <a:xfrm>
                <a:off x="9176" y="12137"/>
                <a:ext cx="2160" cy="3240"/>
                <a:chOff x="4940" y="11478"/>
                <a:chExt cx="2160" cy="3240"/>
              </a:xfrm>
              <a:grpFill/>
            </p:grpSpPr>
            <p:sp>
              <p:nvSpPr>
                <p:cNvPr id="8211" name="Rectangle 7"/>
                <p:cNvSpPr>
                  <a:spLocks noChangeArrowheads="1"/>
                </p:cNvSpPr>
                <p:nvPr/>
              </p:nvSpPr>
              <p:spPr bwMode="auto">
                <a:xfrm>
                  <a:off x="4940" y="11478"/>
                  <a:ext cx="2160" cy="3240"/>
                </a:xfrm>
                <a:prstGeom prst="rect">
                  <a:avLst/>
                </a:prstGeom>
                <a:grpFill/>
                <a:ln w="25400">
                  <a:solidFill>
                    <a:srgbClr val="000000"/>
                  </a:solidFill>
                  <a:miter lim="800000"/>
                  <a:headEnd/>
                  <a:tailEnd/>
                </a:ln>
              </p:spPr>
              <p:txBody>
                <a:bodyPr/>
                <a:lstStyle/>
                <a:p>
                  <a:pPr>
                    <a:defRPr/>
                  </a:pPr>
                  <a:endParaRPr lang="ru-RU"/>
                </a:p>
              </p:txBody>
            </p:sp>
            <p:sp>
              <p:nvSpPr>
                <p:cNvPr id="8212" name="AutoShape 8"/>
                <p:cNvSpPr>
                  <a:spLocks noChangeArrowheads="1"/>
                </p:cNvSpPr>
                <p:nvPr/>
              </p:nvSpPr>
              <p:spPr bwMode="auto">
                <a:xfrm>
                  <a:off x="5892" y="13982"/>
                  <a:ext cx="281" cy="281"/>
                </a:xfrm>
                <a:prstGeom prst="flowChartConnector">
                  <a:avLst/>
                </a:prstGeom>
                <a:solidFill>
                  <a:schemeClr val="bg1"/>
                </a:solidFill>
                <a:ln w="9525">
                  <a:solidFill>
                    <a:srgbClr val="000000"/>
                  </a:solidFill>
                  <a:round/>
                  <a:headEnd/>
                  <a:tailEnd/>
                </a:ln>
              </p:spPr>
              <p:txBody>
                <a:bodyPr/>
                <a:lstStyle/>
                <a:p>
                  <a:pPr>
                    <a:defRPr/>
                  </a:pPr>
                  <a:endParaRPr lang="ru-RU"/>
                </a:p>
              </p:txBody>
            </p:sp>
          </p:grpSp>
          <p:cxnSp>
            <p:nvCxnSpPr>
              <p:cNvPr id="8210" name="AutoShape 10"/>
              <p:cNvCxnSpPr>
                <a:cxnSpLocks noChangeShapeType="1"/>
              </p:cNvCxnSpPr>
              <p:nvPr/>
            </p:nvCxnSpPr>
            <p:spPr bwMode="auto">
              <a:xfrm>
                <a:off x="10256" y="12432"/>
                <a:ext cx="0" cy="2520"/>
              </a:xfrm>
              <a:prstGeom prst="straightConnector1">
                <a:avLst/>
              </a:prstGeom>
              <a:grpFill/>
              <a:ln w="19050">
                <a:solidFill>
                  <a:schemeClr val="tx1"/>
                </a:solidFill>
                <a:round/>
                <a:headEnd/>
                <a:tailEnd/>
              </a:ln>
            </p:spPr>
          </p:cxnSp>
          <p:sp>
            <p:nvSpPr>
              <p:cNvPr id="8209" name="AutoShape 9"/>
              <p:cNvSpPr>
                <a:spLocks noChangeArrowheads="1"/>
              </p:cNvSpPr>
              <p:nvPr/>
            </p:nvSpPr>
            <p:spPr bwMode="auto">
              <a:xfrm flipH="1">
                <a:off x="10128" y="12579"/>
                <a:ext cx="284" cy="284"/>
              </a:xfrm>
              <a:prstGeom prst="flowChartConnector">
                <a:avLst/>
              </a:prstGeom>
              <a:solidFill>
                <a:schemeClr val="bg1"/>
              </a:solidFill>
              <a:ln w="9525">
                <a:solidFill>
                  <a:srgbClr val="000000"/>
                </a:solidFill>
                <a:round/>
                <a:headEnd/>
                <a:tailEnd/>
              </a:ln>
            </p:spPr>
            <p:txBody>
              <a:bodyPr/>
              <a:lstStyle/>
              <a:p>
                <a:pPr>
                  <a:defRPr/>
                </a:pPr>
                <a:endParaRPr lang="ru-RU"/>
              </a:p>
            </p:txBody>
          </p:sp>
        </p:grpSp>
        <p:sp>
          <p:nvSpPr>
            <p:cNvPr id="8207" name="Oval 11"/>
            <p:cNvSpPr>
              <a:spLocks noChangeArrowheads="1"/>
            </p:cNvSpPr>
            <p:nvPr/>
          </p:nvSpPr>
          <p:spPr bwMode="auto">
            <a:xfrm>
              <a:off x="4991" y="12094"/>
              <a:ext cx="263" cy="263"/>
            </a:xfrm>
            <a:prstGeom prst="ellipse">
              <a:avLst/>
            </a:prstGeom>
            <a:solidFill>
              <a:schemeClr val="bg1"/>
            </a:solidFill>
            <a:ln w="9525">
              <a:solidFill>
                <a:srgbClr val="000000"/>
              </a:solidFill>
              <a:round/>
              <a:headEnd/>
              <a:tailEnd/>
            </a:ln>
          </p:spPr>
          <p:txBody>
            <a:bodyPr/>
            <a:lstStyle/>
            <a:p>
              <a:pPr>
                <a:defRPr/>
              </a:pPr>
              <a:endParaRPr lang="ru-RU"/>
            </a:p>
          </p:txBody>
        </p:sp>
      </p:gr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692696"/>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buFontTx/>
              <a:buNone/>
              <a:defRPr/>
            </a:pPr>
            <a:r>
              <a:rPr lang="ru-RU" sz="2400" b="1" dirty="0" smtClean="0">
                <a:solidFill>
                  <a:srgbClr val="7030A0"/>
                </a:solidFill>
                <a:latin typeface="Times New Roman" pitchFamily="18" charset="0"/>
                <a:cs typeface="Times New Roman" pitchFamily="18" charset="0"/>
              </a:rPr>
              <a:t>3.    Из полученных точек проводим </a:t>
            </a:r>
          </a:p>
          <a:p>
            <a:pPr indent="193675">
              <a:buFontTx/>
              <a:buNone/>
              <a:defRPr/>
            </a:pPr>
            <a:r>
              <a:rPr lang="ru-RU" sz="2400" b="1" dirty="0" smtClean="0">
                <a:solidFill>
                  <a:srgbClr val="7030A0"/>
                </a:solidFill>
                <a:latin typeface="Times New Roman" pitchFamily="18" charset="0"/>
                <a:cs typeface="Times New Roman" pitchFamily="18" charset="0"/>
              </a:rPr>
              <a:t>дуги – ладошки.</a:t>
            </a:r>
          </a:p>
          <a:p>
            <a:pPr lvl="1" indent="20638">
              <a:buFont typeface="+mj-lt"/>
              <a:buAutoNum type="alphaLcParenR"/>
              <a:defRPr/>
            </a:pPr>
            <a:r>
              <a:rPr lang="en-US" b="1" dirty="0" err="1" smtClean="0">
                <a:solidFill>
                  <a:srgbClr val="7030A0"/>
                </a:solidFill>
              </a:rPr>
              <a:t> </a:t>
            </a:r>
            <a:r>
              <a:rPr lang="ru-RU" sz="1800" dirty="0" smtClean="0">
                <a:latin typeface="Times New Roman" pitchFamily="18" charset="0"/>
                <a:cs typeface="Times New Roman" pitchFamily="18" charset="0"/>
              </a:rPr>
              <a:t>из средней точки – вверх и вниз </a:t>
            </a:r>
          </a:p>
          <a:p>
            <a:pPr indent="20638" algn="ctr">
              <a:buFontTx/>
              <a:buNone/>
              <a:defRPr/>
            </a:pPr>
            <a:r>
              <a:rPr lang="ru-RU" sz="1800" dirty="0" smtClean="0">
                <a:latin typeface="Times New Roman" pitchFamily="18" charset="0"/>
                <a:cs typeface="Times New Roman" pitchFamily="18" charset="0"/>
              </a:rPr>
              <a:t>(пишем букву </a:t>
            </a:r>
            <a:r>
              <a:rPr lang="ru-RU" sz="2400" b="1" dirty="0" err="1" smtClean="0">
                <a:solidFill>
                  <a:srgbClr val="7030A0"/>
                </a:solidFill>
              </a:rPr>
              <a:t>х</a:t>
            </a:r>
            <a:r>
              <a:rPr lang="ru-RU" sz="1800" dirty="0" smtClean="0">
                <a:latin typeface="Times New Roman" pitchFamily="18" charset="0"/>
                <a:cs typeface="Times New Roman" pitchFamily="18" charset="0"/>
              </a:rPr>
              <a:t>).</a:t>
            </a:r>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9228" name="Группа 28"/>
          <p:cNvGrpSpPr>
            <a:grpSpLocks/>
          </p:cNvGrpSpPr>
          <p:nvPr/>
        </p:nvGrpSpPr>
        <p:grpSpPr bwMode="auto">
          <a:xfrm>
            <a:off x="1042988" y="2636838"/>
            <a:ext cx="2233612" cy="2808287"/>
            <a:chOff x="971600" y="2411731"/>
            <a:chExt cx="2448272" cy="3168352"/>
          </a:xfrm>
        </p:grpSpPr>
        <p:grpSp>
          <p:nvGrpSpPr>
            <p:cNvPr id="9233" name="Group 4"/>
            <p:cNvGrpSpPr>
              <a:grpSpLocks/>
            </p:cNvGrpSpPr>
            <p:nvPr/>
          </p:nvGrpSpPr>
          <p:grpSpPr bwMode="auto">
            <a:xfrm>
              <a:off x="971600" y="2411731"/>
              <a:ext cx="2448272" cy="3168352"/>
              <a:chOff x="4039" y="10759"/>
              <a:chExt cx="2160" cy="3240"/>
            </a:xfrm>
          </p:grpSpPr>
          <p:grpSp>
            <p:nvGrpSpPr>
              <p:cNvPr id="9235" name="Group 5"/>
              <p:cNvGrpSpPr>
                <a:grpSpLocks/>
              </p:cNvGrpSpPr>
              <p:nvPr/>
            </p:nvGrpSpPr>
            <p:grpSpPr bwMode="auto">
              <a:xfrm>
                <a:off x="4039" y="10759"/>
                <a:ext cx="2160" cy="3240"/>
                <a:chOff x="9176" y="12054"/>
                <a:chExt cx="2160" cy="3240"/>
              </a:xfrm>
            </p:grpSpPr>
            <p:grpSp>
              <p:nvGrpSpPr>
                <p:cNvPr id="9237" name="Group 6"/>
                <p:cNvGrpSpPr>
                  <a:grpSpLocks/>
                </p:cNvGrpSpPr>
                <p:nvPr/>
              </p:nvGrpSpPr>
              <p:grpSpPr bwMode="auto">
                <a:xfrm>
                  <a:off x="9176" y="12054"/>
                  <a:ext cx="2160" cy="3240"/>
                  <a:chOff x="4940" y="11395"/>
                  <a:chExt cx="2160" cy="3240"/>
                </a:xfrm>
              </p:grpSpPr>
              <p:sp>
                <p:nvSpPr>
                  <p:cNvPr id="9251" name="Rectangle 7"/>
                  <p:cNvSpPr>
                    <a:spLocks noChangeArrowheads="1"/>
                  </p:cNvSpPr>
                  <p:nvPr/>
                </p:nvSpPr>
                <p:spPr bwMode="auto">
                  <a:xfrm>
                    <a:off x="4940" y="11395"/>
                    <a:ext cx="2160" cy="3240"/>
                  </a:xfrm>
                  <a:prstGeom prst="rect">
                    <a:avLst/>
                  </a:prstGeom>
                  <a:solidFill>
                    <a:schemeClr val="bg1">
                      <a:lumMod val="85000"/>
                    </a:schemeClr>
                  </a:solidFill>
                  <a:ln w="25400">
                    <a:solidFill>
                      <a:srgbClr val="000000"/>
                    </a:solidFill>
                    <a:miter lim="800000"/>
                    <a:headEnd/>
                    <a:tailEnd/>
                  </a:ln>
                </p:spPr>
                <p:txBody>
                  <a:bodyPr/>
                  <a:lstStyle/>
                  <a:p>
                    <a:pPr>
                      <a:defRPr/>
                    </a:pPr>
                    <a:endParaRPr lang="ru-RU"/>
                  </a:p>
                </p:txBody>
              </p:sp>
              <p:sp>
                <p:nvSpPr>
                  <p:cNvPr id="2" name="AutoShape 8"/>
                  <p:cNvSpPr>
                    <a:spLocks noChangeArrowheads="1"/>
                  </p:cNvSpPr>
                  <p:nvPr/>
                </p:nvSpPr>
                <p:spPr bwMode="auto">
                  <a:xfrm>
                    <a:off x="5892" y="13982"/>
                    <a:ext cx="281" cy="281"/>
                  </a:xfrm>
                  <a:prstGeom prst="flowChartConnector">
                    <a:avLst/>
                  </a:prstGeom>
                  <a:solidFill>
                    <a:srgbClr val="FFFFFF"/>
                  </a:solidFill>
                  <a:ln w="9525">
                    <a:solidFill>
                      <a:srgbClr val="000000"/>
                    </a:solidFill>
                    <a:round/>
                    <a:headEnd/>
                    <a:tailEnd/>
                  </a:ln>
                </p:spPr>
                <p:txBody>
                  <a:bodyPr/>
                  <a:lstStyle/>
                  <a:p>
                    <a:endParaRPr lang="ru-RU"/>
                  </a:p>
                </p:txBody>
              </p:sp>
            </p:grpSp>
            <p:cxnSp>
              <p:nvCxnSpPr>
                <p:cNvPr id="3" name="AutoShape 10"/>
                <p:cNvCxnSpPr>
                  <a:cxnSpLocks noChangeShapeType="1"/>
                </p:cNvCxnSpPr>
                <p:nvPr/>
              </p:nvCxnSpPr>
              <p:spPr bwMode="auto">
                <a:xfrm>
                  <a:off x="10256" y="12432"/>
                  <a:ext cx="0" cy="2520"/>
                </a:xfrm>
                <a:prstGeom prst="straightConnector1">
                  <a:avLst/>
                </a:prstGeom>
                <a:noFill/>
                <a:ln w="19050">
                  <a:solidFill>
                    <a:schemeClr val="tx1"/>
                  </a:solidFill>
                  <a:round/>
                  <a:headEnd/>
                  <a:tailEnd/>
                </a:ln>
              </p:spPr>
            </p:cxnSp>
            <p:sp>
              <p:nvSpPr>
                <p:cNvPr id="9239" name="AutoShape 9"/>
                <p:cNvSpPr>
                  <a:spLocks noChangeArrowheads="1"/>
                </p:cNvSpPr>
                <p:nvPr/>
              </p:nvSpPr>
              <p:spPr bwMode="auto">
                <a:xfrm flipH="1">
                  <a:off x="10128" y="12579"/>
                  <a:ext cx="284" cy="284"/>
                </a:xfrm>
                <a:prstGeom prst="flowChartConnector">
                  <a:avLst/>
                </a:prstGeom>
                <a:solidFill>
                  <a:srgbClr val="FFFFFF"/>
                </a:solidFill>
                <a:ln w="9525">
                  <a:solidFill>
                    <a:srgbClr val="000000"/>
                  </a:solidFill>
                  <a:round/>
                  <a:headEnd/>
                  <a:tailEnd/>
                </a:ln>
              </p:spPr>
              <p:txBody>
                <a:bodyPr/>
                <a:lstStyle/>
                <a:p>
                  <a:endParaRPr lang="ru-RU"/>
                </a:p>
              </p:txBody>
            </p:sp>
          </p:grpSp>
          <p:sp>
            <p:nvSpPr>
              <p:cNvPr id="9236" name="Oval 11"/>
              <p:cNvSpPr>
                <a:spLocks noChangeArrowheads="1"/>
              </p:cNvSpPr>
              <p:nvPr/>
            </p:nvSpPr>
            <p:spPr bwMode="auto">
              <a:xfrm>
                <a:off x="4991" y="12094"/>
                <a:ext cx="263" cy="263"/>
              </a:xfrm>
              <a:prstGeom prst="ellipse">
                <a:avLst/>
              </a:prstGeom>
              <a:solidFill>
                <a:srgbClr val="FFFFFF"/>
              </a:solidFill>
              <a:ln w="9525">
                <a:solidFill>
                  <a:srgbClr val="000000"/>
                </a:solidFill>
                <a:round/>
                <a:headEnd/>
                <a:tailEnd/>
              </a:ln>
            </p:spPr>
            <p:txBody>
              <a:bodyPr/>
              <a:lstStyle/>
              <a:p>
                <a:endParaRPr lang="ru-RU"/>
              </a:p>
            </p:txBody>
          </p:sp>
        </p:grpSp>
        <p:sp>
          <p:nvSpPr>
            <p:cNvPr id="28" name="Арка 27"/>
            <p:cNvSpPr/>
            <p:nvPr/>
          </p:nvSpPr>
          <p:spPr>
            <a:xfrm rot="10800000">
              <a:off x="1834673" y="3429043"/>
              <a:ext cx="722127" cy="431640"/>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grpSp>
        <p:nvGrpSpPr>
          <p:cNvPr id="8" name="Группа 40"/>
          <p:cNvGrpSpPr>
            <a:grpSpLocks/>
          </p:cNvGrpSpPr>
          <p:nvPr/>
        </p:nvGrpSpPr>
        <p:grpSpPr bwMode="auto">
          <a:xfrm>
            <a:off x="5292080" y="2924944"/>
            <a:ext cx="1872456" cy="2880866"/>
            <a:chOff x="5004048" y="2996952"/>
            <a:chExt cx="2448272" cy="3168352"/>
          </a:xfrm>
          <a:solidFill>
            <a:schemeClr val="bg1">
              <a:lumMod val="85000"/>
            </a:schemeClr>
          </a:solidFill>
        </p:grpSpPr>
        <p:grpSp>
          <p:nvGrpSpPr>
            <p:cNvPr id="9" name="Группа 29"/>
            <p:cNvGrpSpPr>
              <a:grpSpLocks/>
            </p:cNvGrpSpPr>
            <p:nvPr/>
          </p:nvGrpSpPr>
          <p:grpSpPr bwMode="auto">
            <a:xfrm>
              <a:off x="5004048" y="2996952"/>
              <a:ext cx="2448272" cy="3168352"/>
              <a:chOff x="971600" y="2492896"/>
              <a:chExt cx="2448272" cy="3168352"/>
            </a:xfrm>
            <a:grpFill/>
          </p:grpSpPr>
          <p:grpSp>
            <p:nvGrpSpPr>
              <p:cNvPr id="10" name="Group 4"/>
              <p:cNvGrpSpPr>
                <a:grpSpLocks/>
              </p:cNvGrpSpPr>
              <p:nvPr/>
            </p:nvGrpSpPr>
            <p:grpSpPr bwMode="auto">
              <a:xfrm>
                <a:off x="971600" y="2492896"/>
                <a:ext cx="2448272" cy="3168352"/>
                <a:chOff x="4039" y="10842"/>
                <a:chExt cx="2160" cy="3240"/>
              </a:xfrm>
              <a:grpFill/>
            </p:grpSpPr>
            <p:grpSp>
              <p:nvGrpSpPr>
                <p:cNvPr id="12" name="Group 5"/>
                <p:cNvGrpSpPr>
                  <a:grpSpLocks/>
                </p:cNvGrpSpPr>
                <p:nvPr/>
              </p:nvGrpSpPr>
              <p:grpSpPr bwMode="auto">
                <a:xfrm>
                  <a:off x="4039" y="10842"/>
                  <a:ext cx="2160" cy="3240"/>
                  <a:chOff x="9176" y="12137"/>
                  <a:chExt cx="2160" cy="3240"/>
                </a:xfrm>
                <a:grpFill/>
              </p:grpSpPr>
              <p:grpSp>
                <p:nvGrpSpPr>
                  <p:cNvPr id="13" name="Group 6"/>
                  <p:cNvGrpSpPr>
                    <a:grpSpLocks/>
                  </p:cNvGrpSpPr>
                  <p:nvPr/>
                </p:nvGrpSpPr>
                <p:grpSpPr bwMode="auto">
                  <a:xfrm>
                    <a:off x="9176" y="12137"/>
                    <a:ext cx="2160" cy="3240"/>
                    <a:chOff x="4940" y="11478"/>
                    <a:chExt cx="2160" cy="3240"/>
                  </a:xfrm>
                  <a:grpFill/>
                </p:grpSpPr>
                <p:sp>
                  <p:nvSpPr>
                    <p:cNvPr id="9242" name="Rectangle 7"/>
                    <p:cNvSpPr>
                      <a:spLocks noChangeArrowheads="1"/>
                    </p:cNvSpPr>
                    <p:nvPr/>
                  </p:nvSpPr>
                  <p:spPr bwMode="auto">
                    <a:xfrm>
                      <a:off x="4940" y="11478"/>
                      <a:ext cx="2160" cy="3240"/>
                    </a:xfrm>
                    <a:prstGeom prst="rect">
                      <a:avLst/>
                    </a:prstGeom>
                    <a:grpFill/>
                    <a:ln w="25400">
                      <a:solidFill>
                        <a:srgbClr val="000000"/>
                      </a:solidFill>
                      <a:miter lim="800000"/>
                      <a:headEnd/>
                      <a:tailEnd/>
                    </a:ln>
                  </p:spPr>
                  <p:txBody>
                    <a:bodyPr/>
                    <a:lstStyle/>
                    <a:p>
                      <a:pPr>
                        <a:defRPr/>
                      </a:pPr>
                      <a:endParaRPr lang="ru-RU"/>
                    </a:p>
                  </p:txBody>
                </p:sp>
                <p:sp>
                  <p:nvSpPr>
                    <p:cNvPr id="9243" name="AutoShape 8"/>
                    <p:cNvSpPr>
                      <a:spLocks noChangeArrowheads="1"/>
                    </p:cNvSpPr>
                    <p:nvPr/>
                  </p:nvSpPr>
                  <p:spPr bwMode="auto">
                    <a:xfrm>
                      <a:off x="5892" y="13982"/>
                      <a:ext cx="281" cy="281"/>
                    </a:xfrm>
                    <a:prstGeom prst="flowChartConnector">
                      <a:avLst/>
                    </a:prstGeom>
                    <a:solidFill>
                      <a:schemeClr val="bg1"/>
                    </a:solidFill>
                    <a:ln w="9525">
                      <a:solidFill>
                        <a:srgbClr val="000000"/>
                      </a:solidFill>
                      <a:round/>
                      <a:headEnd/>
                      <a:tailEnd/>
                    </a:ln>
                  </p:spPr>
                  <p:txBody>
                    <a:bodyPr/>
                    <a:lstStyle/>
                    <a:p>
                      <a:pPr>
                        <a:defRPr/>
                      </a:pPr>
                      <a:endParaRPr lang="ru-RU"/>
                    </a:p>
                  </p:txBody>
                </p:sp>
              </p:grpSp>
              <p:cxnSp>
                <p:nvCxnSpPr>
                  <p:cNvPr id="9241" name="AutoShape 10"/>
                  <p:cNvCxnSpPr>
                    <a:cxnSpLocks noChangeShapeType="1"/>
                  </p:cNvCxnSpPr>
                  <p:nvPr/>
                </p:nvCxnSpPr>
                <p:spPr bwMode="auto">
                  <a:xfrm>
                    <a:off x="10256" y="12432"/>
                    <a:ext cx="0" cy="2520"/>
                  </a:xfrm>
                  <a:prstGeom prst="straightConnector1">
                    <a:avLst/>
                  </a:prstGeom>
                  <a:grpFill/>
                  <a:ln w="19050">
                    <a:solidFill>
                      <a:schemeClr val="tx1"/>
                    </a:solidFill>
                    <a:round/>
                    <a:headEnd/>
                    <a:tailEnd/>
                  </a:ln>
                </p:spPr>
              </p:cxnSp>
              <p:sp>
                <p:nvSpPr>
                  <p:cNvPr id="9240" name="AutoShape 9"/>
                  <p:cNvSpPr>
                    <a:spLocks noChangeArrowheads="1"/>
                  </p:cNvSpPr>
                  <p:nvPr/>
                </p:nvSpPr>
                <p:spPr bwMode="auto">
                  <a:xfrm flipH="1">
                    <a:off x="10128" y="12579"/>
                    <a:ext cx="284" cy="284"/>
                  </a:xfrm>
                  <a:prstGeom prst="flowChartConnector">
                    <a:avLst/>
                  </a:prstGeom>
                  <a:solidFill>
                    <a:schemeClr val="bg1"/>
                  </a:solidFill>
                  <a:ln w="9525">
                    <a:solidFill>
                      <a:srgbClr val="000000"/>
                    </a:solidFill>
                    <a:round/>
                    <a:headEnd/>
                    <a:tailEnd/>
                  </a:ln>
                </p:spPr>
                <p:txBody>
                  <a:bodyPr/>
                  <a:lstStyle/>
                  <a:p>
                    <a:pPr>
                      <a:defRPr/>
                    </a:pPr>
                    <a:endParaRPr lang="ru-RU"/>
                  </a:p>
                </p:txBody>
              </p:sp>
            </p:grpSp>
            <p:sp>
              <p:nvSpPr>
                <p:cNvPr id="9238" name="Oval 11"/>
                <p:cNvSpPr>
                  <a:spLocks noChangeArrowheads="1"/>
                </p:cNvSpPr>
                <p:nvPr/>
              </p:nvSpPr>
              <p:spPr bwMode="auto">
                <a:xfrm>
                  <a:off x="4991" y="12094"/>
                  <a:ext cx="263" cy="263"/>
                </a:xfrm>
                <a:prstGeom prst="ellipse">
                  <a:avLst/>
                </a:prstGeom>
                <a:grpFill/>
                <a:ln w="9525">
                  <a:solidFill>
                    <a:srgbClr val="000000"/>
                  </a:solidFill>
                  <a:round/>
                  <a:headEnd/>
                  <a:tailEnd/>
                </a:ln>
              </p:spPr>
              <p:txBody>
                <a:bodyPr/>
                <a:lstStyle/>
                <a:p>
                  <a:pPr>
                    <a:defRPr/>
                  </a:pPr>
                  <a:endParaRPr lang="ru-RU"/>
                </a:p>
              </p:txBody>
            </p:sp>
          </p:grpSp>
          <p:sp>
            <p:nvSpPr>
              <p:cNvPr id="32" name="Арка 31"/>
              <p:cNvSpPr/>
              <p:nvPr/>
            </p:nvSpPr>
            <p:spPr>
              <a:xfrm rot="10800000">
                <a:off x="1835322" y="3429433"/>
                <a:ext cx="720827" cy="431759"/>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40" name="Арка 39"/>
            <p:cNvSpPr/>
            <p:nvPr/>
          </p:nvSpPr>
          <p:spPr>
            <a:xfrm>
              <a:off x="5867770" y="4365248"/>
              <a:ext cx="792275" cy="287311"/>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42" name="Прямоугольник 41"/>
          <p:cNvSpPr/>
          <p:nvPr/>
        </p:nvSpPr>
        <p:spPr>
          <a:xfrm flipH="1">
            <a:off x="4500563" y="2924175"/>
            <a:ext cx="44450" cy="280828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 name="Прямоугольник 42"/>
          <p:cNvSpPr/>
          <p:nvPr/>
        </p:nvSpPr>
        <p:spPr>
          <a:xfrm>
            <a:off x="4140200" y="3284538"/>
            <a:ext cx="71438" cy="309721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9232" name="Picture 14" descr="G:\ФОТОГРАФИИ С УРОКА\0004512 [Converted].wmf"/>
          <p:cNvPicPr>
            <a:picLocks noChangeAspect="1" noChangeArrowheads="1"/>
          </p:cNvPicPr>
          <p:nvPr/>
        </p:nvPicPr>
        <p:blipFill>
          <a:blip r:embed="rId2"/>
          <a:srcRect/>
          <a:stretch>
            <a:fillRect/>
          </a:stretch>
        </p:blipFill>
        <p:spPr bwMode="auto">
          <a:xfrm>
            <a:off x="6948488" y="620713"/>
            <a:ext cx="1073150" cy="2490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692696"/>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457200" indent="-457200" algn="ctr">
              <a:buFontTx/>
              <a:buNone/>
              <a:defRPr/>
            </a:pPr>
            <a:r>
              <a:rPr lang="en-US" sz="2400" b="1" dirty="0" smtClean="0">
                <a:solidFill>
                  <a:srgbClr val="7030A0"/>
                </a:solidFill>
              </a:rPr>
              <a:t>b)</a:t>
            </a:r>
            <a:r>
              <a:rPr lang="en-US" sz="1800" b="1" dirty="0" smtClean="0">
                <a:solidFill>
                  <a:srgbClr val="7030A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из верхней точки –вниз</a:t>
            </a:r>
          </a:p>
          <a:p>
            <a:pPr marL="457200" indent="-457200" algn="ctr">
              <a:buFontTx/>
              <a:buNone/>
              <a:defRPr/>
            </a:pPr>
            <a:endParaRPr lang="en-US" sz="2400" dirty="0" smtClean="0"/>
          </a:p>
          <a:p>
            <a:pPr marL="457200" indent="-457200" algn="ctr">
              <a:buFontTx/>
              <a:buNone/>
              <a:defRPr/>
            </a:pPr>
            <a:r>
              <a:rPr lang="en-US" sz="2400" b="1" dirty="0" smtClean="0">
                <a:solidFill>
                  <a:srgbClr val="7030A0"/>
                </a:solidFill>
              </a:rPr>
              <a:t>                                                    c)</a:t>
            </a:r>
            <a:r>
              <a:rPr lang="en-US" sz="1800" b="1" dirty="0" smtClean="0">
                <a:solidFill>
                  <a:srgbClr val="7030A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из нижней точки – вверх</a:t>
            </a:r>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Группа 29"/>
          <p:cNvGrpSpPr>
            <a:grpSpLocks/>
          </p:cNvGrpSpPr>
          <p:nvPr/>
        </p:nvGrpSpPr>
        <p:grpSpPr bwMode="auto">
          <a:xfrm>
            <a:off x="1043608" y="1700808"/>
            <a:ext cx="2304876" cy="3024485"/>
            <a:chOff x="1115616" y="1628800"/>
            <a:chExt cx="2448272" cy="3168352"/>
          </a:xfrm>
          <a:solidFill>
            <a:schemeClr val="bg1">
              <a:lumMod val="85000"/>
            </a:schemeClr>
          </a:solidFill>
        </p:grpSpPr>
        <p:grpSp>
          <p:nvGrpSpPr>
            <p:cNvPr id="3" name="Группа 40"/>
            <p:cNvGrpSpPr>
              <a:grpSpLocks/>
            </p:cNvGrpSpPr>
            <p:nvPr/>
          </p:nvGrpSpPr>
          <p:grpSpPr bwMode="auto">
            <a:xfrm>
              <a:off x="1115616" y="1628800"/>
              <a:ext cx="2448272" cy="3168352"/>
              <a:chOff x="5004048" y="2996952"/>
              <a:chExt cx="2448272" cy="3168352"/>
            </a:xfrm>
            <a:grpFill/>
          </p:grpSpPr>
          <p:grpSp>
            <p:nvGrpSpPr>
              <p:cNvPr id="4" name="Группа 29"/>
              <p:cNvGrpSpPr>
                <a:grpSpLocks/>
              </p:cNvGrpSpPr>
              <p:nvPr/>
            </p:nvGrpSpPr>
            <p:grpSpPr bwMode="auto">
              <a:xfrm>
                <a:off x="5004048" y="2996952"/>
                <a:ext cx="2448272" cy="3168352"/>
                <a:chOff x="971600" y="2492896"/>
                <a:chExt cx="2448272" cy="3168352"/>
              </a:xfrm>
              <a:grpFill/>
            </p:grpSpPr>
            <p:grpSp>
              <p:nvGrpSpPr>
                <p:cNvPr id="5" name="Group 4"/>
                <p:cNvGrpSpPr>
                  <a:grpSpLocks/>
                </p:cNvGrpSpPr>
                <p:nvPr/>
              </p:nvGrpSpPr>
              <p:grpSpPr bwMode="auto">
                <a:xfrm>
                  <a:off x="971600" y="2492896"/>
                  <a:ext cx="2448272" cy="3168352"/>
                  <a:chOff x="4039" y="10842"/>
                  <a:chExt cx="2160" cy="3240"/>
                </a:xfrm>
                <a:grpFill/>
              </p:grpSpPr>
              <p:grpSp>
                <p:nvGrpSpPr>
                  <p:cNvPr id="6" name="Group 5"/>
                  <p:cNvGrpSpPr>
                    <a:grpSpLocks/>
                  </p:cNvGrpSpPr>
                  <p:nvPr/>
                </p:nvGrpSpPr>
                <p:grpSpPr bwMode="auto">
                  <a:xfrm>
                    <a:off x="4039" y="10842"/>
                    <a:ext cx="2160" cy="3240"/>
                    <a:chOff x="9176" y="12137"/>
                    <a:chExt cx="2160" cy="3240"/>
                  </a:xfrm>
                  <a:grpFill/>
                </p:grpSpPr>
                <p:grpSp>
                  <p:nvGrpSpPr>
                    <p:cNvPr id="7" name="Group 6"/>
                    <p:cNvGrpSpPr>
                      <a:grpSpLocks/>
                    </p:cNvGrpSpPr>
                    <p:nvPr/>
                  </p:nvGrpSpPr>
                  <p:grpSpPr bwMode="auto">
                    <a:xfrm>
                      <a:off x="9176" y="12137"/>
                      <a:ext cx="2160" cy="3240"/>
                      <a:chOff x="4940" y="11478"/>
                      <a:chExt cx="2160" cy="3240"/>
                    </a:xfrm>
                    <a:grpFill/>
                  </p:grpSpPr>
                  <p:sp>
                    <p:nvSpPr>
                      <p:cNvPr id="10282" name="Rectangle 7"/>
                      <p:cNvSpPr>
                        <a:spLocks noChangeArrowheads="1"/>
                      </p:cNvSpPr>
                      <p:nvPr/>
                    </p:nvSpPr>
                    <p:spPr bwMode="auto">
                      <a:xfrm>
                        <a:off x="4940" y="11478"/>
                        <a:ext cx="2160" cy="3240"/>
                      </a:xfrm>
                      <a:prstGeom prst="rect">
                        <a:avLst/>
                      </a:prstGeom>
                      <a:grpFill/>
                      <a:ln w="25400">
                        <a:solidFill>
                          <a:srgbClr val="000000"/>
                        </a:solidFill>
                        <a:miter lim="800000"/>
                        <a:headEnd/>
                        <a:tailEnd/>
                      </a:ln>
                    </p:spPr>
                    <p:txBody>
                      <a:bodyPr/>
                      <a:lstStyle/>
                      <a:p>
                        <a:pPr>
                          <a:defRPr/>
                        </a:pPr>
                        <a:endParaRPr lang="ru-RU"/>
                      </a:p>
                    </p:txBody>
                  </p:sp>
                  <p:sp>
                    <p:nvSpPr>
                      <p:cNvPr id="10283" name="AutoShape 8"/>
                      <p:cNvSpPr>
                        <a:spLocks noChangeArrowheads="1"/>
                      </p:cNvSpPr>
                      <p:nvPr/>
                    </p:nvSpPr>
                    <p:spPr bwMode="auto">
                      <a:xfrm>
                        <a:off x="5892" y="13982"/>
                        <a:ext cx="281" cy="281"/>
                      </a:xfrm>
                      <a:prstGeom prst="flowChartConnector">
                        <a:avLst/>
                      </a:prstGeom>
                      <a:solidFill>
                        <a:schemeClr val="bg1"/>
                      </a:solidFill>
                      <a:ln w="9525">
                        <a:solidFill>
                          <a:srgbClr val="000000"/>
                        </a:solidFill>
                        <a:round/>
                        <a:headEnd/>
                        <a:tailEnd/>
                      </a:ln>
                    </p:spPr>
                    <p:txBody>
                      <a:bodyPr/>
                      <a:lstStyle/>
                      <a:p>
                        <a:pPr>
                          <a:defRPr/>
                        </a:pPr>
                        <a:endParaRPr lang="ru-RU"/>
                      </a:p>
                    </p:txBody>
                  </p:sp>
                </p:grpSp>
                <p:cxnSp>
                  <p:nvCxnSpPr>
                    <p:cNvPr id="10281" name="AutoShape 10"/>
                    <p:cNvCxnSpPr>
                      <a:cxnSpLocks noChangeShapeType="1"/>
                    </p:cNvCxnSpPr>
                    <p:nvPr/>
                  </p:nvCxnSpPr>
                  <p:spPr bwMode="auto">
                    <a:xfrm>
                      <a:off x="10256" y="12432"/>
                      <a:ext cx="0" cy="2520"/>
                    </a:xfrm>
                    <a:prstGeom prst="straightConnector1">
                      <a:avLst/>
                    </a:prstGeom>
                    <a:grpFill/>
                    <a:ln w="19050">
                      <a:solidFill>
                        <a:schemeClr val="tx1"/>
                      </a:solidFill>
                      <a:round/>
                      <a:headEnd/>
                      <a:tailEnd/>
                    </a:ln>
                  </p:spPr>
                </p:cxnSp>
                <p:sp>
                  <p:nvSpPr>
                    <p:cNvPr id="10280" name="AutoShape 9"/>
                    <p:cNvSpPr>
                      <a:spLocks noChangeArrowheads="1"/>
                    </p:cNvSpPr>
                    <p:nvPr/>
                  </p:nvSpPr>
                  <p:spPr bwMode="auto">
                    <a:xfrm flipH="1">
                      <a:off x="10128" y="12579"/>
                      <a:ext cx="284" cy="284"/>
                    </a:xfrm>
                    <a:prstGeom prst="flowChartConnector">
                      <a:avLst/>
                    </a:prstGeom>
                    <a:solidFill>
                      <a:schemeClr val="bg1"/>
                    </a:solidFill>
                    <a:ln w="9525">
                      <a:solidFill>
                        <a:srgbClr val="000000"/>
                      </a:solidFill>
                      <a:round/>
                      <a:headEnd/>
                      <a:tailEnd/>
                    </a:ln>
                  </p:spPr>
                  <p:txBody>
                    <a:bodyPr/>
                    <a:lstStyle/>
                    <a:p>
                      <a:pPr>
                        <a:defRPr/>
                      </a:pPr>
                      <a:endParaRPr lang="ru-RU"/>
                    </a:p>
                  </p:txBody>
                </p:sp>
              </p:grpSp>
              <p:sp>
                <p:nvSpPr>
                  <p:cNvPr id="10278" name="Oval 11"/>
                  <p:cNvSpPr>
                    <a:spLocks noChangeArrowheads="1"/>
                  </p:cNvSpPr>
                  <p:nvPr/>
                </p:nvSpPr>
                <p:spPr bwMode="auto">
                  <a:xfrm>
                    <a:off x="4991" y="12094"/>
                    <a:ext cx="263" cy="263"/>
                  </a:xfrm>
                  <a:prstGeom prst="ellipse">
                    <a:avLst/>
                  </a:prstGeom>
                  <a:grpFill/>
                  <a:ln w="9525">
                    <a:solidFill>
                      <a:srgbClr val="000000"/>
                    </a:solidFill>
                    <a:round/>
                    <a:headEnd/>
                    <a:tailEnd/>
                  </a:ln>
                </p:spPr>
                <p:txBody>
                  <a:bodyPr/>
                  <a:lstStyle/>
                  <a:p>
                    <a:pPr>
                      <a:defRPr/>
                    </a:pPr>
                    <a:endParaRPr lang="ru-RU"/>
                  </a:p>
                </p:txBody>
              </p:sp>
            </p:grpSp>
            <p:sp>
              <p:nvSpPr>
                <p:cNvPr id="32" name="Арка 31"/>
                <p:cNvSpPr/>
                <p:nvPr/>
              </p:nvSpPr>
              <p:spPr>
                <a:xfrm rot="10800000">
                  <a:off x="1836349" y="3429433"/>
                  <a:ext cx="718774" cy="431759"/>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40" name="Арка 39"/>
              <p:cNvSpPr/>
              <p:nvPr/>
            </p:nvSpPr>
            <p:spPr>
              <a:xfrm>
                <a:off x="5868797" y="4365248"/>
                <a:ext cx="791762" cy="287311"/>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29" name="Арка 28"/>
            <p:cNvSpPr/>
            <p:nvPr/>
          </p:nvSpPr>
          <p:spPr>
            <a:xfrm>
              <a:off x="1980365" y="2133578"/>
              <a:ext cx="791762" cy="503191"/>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grpSp>
        <p:nvGrpSpPr>
          <p:cNvPr id="8" name="Группа 52"/>
          <p:cNvGrpSpPr>
            <a:grpSpLocks/>
          </p:cNvGrpSpPr>
          <p:nvPr/>
        </p:nvGrpSpPr>
        <p:grpSpPr bwMode="auto">
          <a:xfrm>
            <a:off x="5076056" y="2564904"/>
            <a:ext cx="2304256" cy="3024634"/>
            <a:chOff x="4644008" y="2492896"/>
            <a:chExt cx="2448272" cy="3168352"/>
          </a:xfrm>
          <a:solidFill>
            <a:schemeClr val="bg1">
              <a:lumMod val="85000"/>
            </a:schemeClr>
          </a:solidFill>
        </p:grpSpPr>
        <p:grpSp>
          <p:nvGrpSpPr>
            <p:cNvPr id="9" name="Группа 30"/>
            <p:cNvGrpSpPr>
              <a:grpSpLocks/>
            </p:cNvGrpSpPr>
            <p:nvPr/>
          </p:nvGrpSpPr>
          <p:grpSpPr bwMode="auto">
            <a:xfrm>
              <a:off x="4644008" y="2492896"/>
              <a:ext cx="2448272" cy="3168352"/>
              <a:chOff x="1115616" y="1628800"/>
              <a:chExt cx="2448272" cy="3168352"/>
            </a:xfrm>
            <a:grpFill/>
          </p:grpSpPr>
          <p:grpSp>
            <p:nvGrpSpPr>
              <p:cNvPr id="10" name="Группа 40"/>
              <p:cNvGrpSpPr>
                <a:grpSpLocks/>
              </p:cNvGrpSpPr>
              <p:nvPr/>
            </p:nvGrpSpPr>
            <p:grpSpPr bwMode="auto">
              <a:xfrm>
                <a:off x="1115616" y="1628800"/>
                <a:ext cx="2448272" cy="3168352"/>
                <a:chOff x="5004048" y="2996952"/>
                <a:chExt cx="2448272" cy="3168352"/>
              </a:xfrm>
              <a:grpFill/>
            </p:grpSpPr>
            <p:grpSp>
              <p:nvGrpSpPr>
                <p:cNvPr id="12" name="Группа 29"/>
                <p:cNvGrpSpPr>
                  <a:grpSpLocks/>
                </p:cNvGrpSpPr>
                <p:nvPr/>
              </p:nvGrpSpPr>
              <p:grpSpPr bwMode="auto">
                <a:xfrm>
                  <a:off x="5004048" y="2996952"/>
                  <a:ext cx="2448272" cy="3168352"/>
                  <a:chOff x="971600" y="2492896"/>
                  <a:chExt cx="2448272" cy="3168352"/>
                </a:xfrm>
                <a:grpFill/>
              </p:grpSpPr>
              <p:grpSp>
                <p:nvGrpSpPr>
                  <p:cNvPr id="13" name="Group 4"/>
                  <p:cNvGrpSpPr>
                    <a:grpSpLocks/>
                  </p:cNvGrpSpPr>
                  <p:nvPr/>
                </p:nvGrpSpPr>
                <p:grpSpPr bwMode="auto">
                  <a:xfrm>
                    <a:off x="971600" y="2492896"/>
                    <a:ext cx="2448272" cy="3168352"/>
                    <a:chOff x="4039" y="10842"/>
                    <a:chExt cx="2160" cy="3240"/>
                  </a:xfrm>
                  <a:grpFill/>
                </p:grpSpPr>
                <p:grpSp>
                  <p:nvGrpSpPr>
                    <p:cNvPr id="15" name="Group 5"/>
                    <p:cNvGrpSpPr>
                      <a:grpSpLocks/>
                    </p:cNvGrpSpPr>
                    <p:nvPr/>
                  </p:nvGrpSpPr>
                  <p:grpSpPr bwMode="auto">
                    <a:xfrm>
                      <a:off x="4039" y="10842"/>
                      <a:ext cx="2160" cy="3240"/>
                      <a:chOff x="9176" y="12137"/>
                      <a:chExt cx="2160" cy="3240"/>
                    </a:xfrm>
                    <a:grpFill/>
                  </p:grpSpPr>
                  <p:grpSp>
                    <p:nvGrpSpPr>
                      <p:cNvPr id="16" name="Group 6"/>
                      <p:cNvGrpSpPr>
                        <a:grpSpLocks/>
                      </p:cNvGrpSpPr>
                      <p:nvPr/>
                    </p:nvGrpSpPr>
                    <p:grpSpPr bwMode="auto">
                      <a:xfrm>
                        <a:off x="9176" y="12137"/>
                        <a:ext cx="2160" cy="3240"/>
                        <a:chOff x="4940" y="11478"/>
                        <a:chExt cx="2160" cy="3240"/>
                      </a:xfrm>
                      <a:grpFill/>
                    </p:grpSpPr>
                    <p:sp>
                      <p:nvSpPr>
                        <p:cNvPr id="10269" name="Rectangle 7"/>
                        <p:cNvSpPr>
                          <a:spLocks noChangeArrowheads="1"/>
                        </p:cNvSpPr>
                        <p:nvPr/>
                      </p:nvSpPr>
                      <p:spPr bwMode="auto">
                        <a:xfrm>
                          <a:off x="4940" y="11478"/>
                          <a:ext cx="2160" cy="3240"/>
                        </a:xfrm>
                        <a:prstGeom prst="rect">
                          <a:avLst/>
                        </a:prstGeom>
                        <a:grpFill/>
                        <a:ln w="25400">
                          <a:solidFill>
                            <a:srgbClr val="000000"/>
                          </a:solidFill>
                          <a:miter lim="800000"/>
                          <a:headEnd/>
                          <a:tailEnd/>
                        </a:ln>
                      </p:spPr>
                      <p:txBody>
                        <a:bodyPr/>
                        <a:lstStyle/>
                        <a:p>
                          <a:pPr>
                            <a:defRPr/>
                          </a:pPr>
                          <a:endParaRPr lang="ru-RU"/>
                        </a:p>
                      </p:txBody>
                    </p:sp>
                    <p:sp>
                      <p:nvSpPr>
                        <p:cNvPr id="10270" name="AutoShape 8"/>
                        <p:cNvSpPr>
                          <a:spLocks noChangeArrowheads="1"/>
                        </p:cNvSpPr>
                        <p:nvPr/>
                      </p:nvSpPr>
                      <p:spPr bwMode="auto">
                        <a:xfrm>
                          <a:off x="5892" y="13982"/>
                          <a:ext cx="281" cy="281"/>
                        </a:xfrm>
                        <a:prstGeom prst="flowChartConnector">
                          <a:avLst/>
                        </a:prstGeom>
                        <a:solidFill>
                          <a:schemeClr val="bg1"/>
                        </a:solidFill>
                        <a:ln w="9525">
                          <a:solidFill>
                            <a:srgbClr val="000000"/>
                          </a:solidFill>
                          <a:round/>
                          <a:headEnd/>
                          <a:tailEnd/>
                        </a:ln>
                      </p:spPr>
                      <p:txBody>
                        <a:bodyPr/>
                        <a:lstStyle/>
                        <a:p>
                          <a:pPr>
                            <a:defRPr/>
                          </a:pPr>
                          <a:endParaRPr lang="ru-RU"/>
                        </a:p>
                      </p:txBody>
                    </p:sp>
                  </p:grpSp>
                  <p:cxnSp>
                    <p:nvCxnSpPr>
                      <p:cNvPr id="10268" name="AutoShape 10"/>
                      <p:cNvCxnSpPr>
                        <a:cxnSpLocks noChangeShapeType="1"/>
                      </p:cNvCxnSpPr>
                      <p:nvPr/>
                    </p:nvCxnSpPr>
                    <p:spPr bwMode="auto">
                      <a:xfrm>
                        <a:off x="10256" y="12432"/>
                        <a:ext cx="0" cy="2520"/>
                      </a:xfrm>
                      <a:prstGeom prst="straightConnector1">
                        <a:avLst/>
                      </a:prstGeom>
                      <a:grpFill/>
                      <a:ln w="19050">
                        <a:solidFill>
                          <a:schemeClr val="tx1"/>
                        </a:solidFill>
                        <a:round/>
                        <a:headEnd/>
                        <a:tailEnd/>
                      </a:ln>
                    </p:spPr>
                  </p:cxnSp>
                  <p:sp>
                    <p:nvSpPr>
                      <p:cNvPr id="10267" name="AutoShape 9"/>
                      <p:cNvSpPr>
                        <a:spLocks noChangeArrowheads="1"/>
                      </p:cNvSpPr>
                      <p:nvPr/>
                    </p:nvSpPr>
                    <p:spPr bwMode="auto">
                      <a:xfrm flipH="1">
                        <a:off x="10128" y="12579"/>
                        <a:ext cx="284" cy="284"/>
                      </a:xfrm>
                      <a:prstGeom prst="flowChartConnector">
                        <a:avLst/>
                      </a:prstGeom>
                      <a:solidFill>
                        <a:schemeClr val="bg1"/>
                      </a:solidFill>
                      <a:ln w="9525">
                        <a:solidFill>
                          <a:srgbClr val="000000"/>
                        </a:solidFill>
                        <a:round/>
                        <a:headEnd/>
                        <a:tailEnd/>
                      </a:ln>
                    </p:spPr>
                    <p:txBody>
                      <a:bodyPr/>
                      <a:lstStyle/>
                      <a:p>
                        <a:pPr>
                          <a:defRPr/>
                        </a:pPr>
                        <a:endParaRPr lang="ru-RU"/>
                      </a:p>
                    </p:txBody>
                  </p:sp>
                </p:grpSp>
                <p:sp>
                  <p:nvSpPr>
                    <p:cNvPr id="10265" name="Oval 11"/>
                    <p:cNvSpPr>
                      <a:spLocks noChangeArrowheads="1"/>
                    </p:cNvSpPr>
                    <p:nvPr/>
                  </p:nvSpPr>
                  <p:spPr bwMode="auto">
                    <a:xfrm>
                      <a:off x="4991" y="12094"/>
                      <a:ext cx="263" cy="263"/>
                    </a:xfrm>
                    <a:prstGeom prst="ellipse">
                      <a:avLst/>
                    </a:prstGeom>
                    <a:solidFill>
                      <a:schemeClr val="bg1"/>
                    </a:solidFill>
                    <a:ln w="9525">
                      <a:solidFill>
                        <a:srgbClr val="000000"/>
                      </a:solidFill>
                      <a:round/>
                      <a:headEnd/>
                      <a:tailEnd/>
                    </a:ln>
                  </p:spPr>
                  <p:txBody>
                    <a:bodyPr/>
                    <a:lstStyle/>
                    <a:p>
                      <a:pPr>
                        <a:defRPr/>
                      </a:pPr>
                      <a:endParaRPr lang="ru-RU"/>
                    </a:p>
                  </p:txBody>
                </p:sp>
              </p:grpSp>
              <p:sp>
                <p:nvSpPr>
                  <p:cNvPr id="44" name="Арка 43"/>
                  <p:cNvSpPr/>
                  <p:nvPr/>
                </p:nvSpPr>
                <p:spPr>
                  <a:xfrm rot="10800000">
                    <a:off x="1836349" y="3429433"/>
                    <a:ext cx="718774" cy="431759"/>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42" name="Арка 41"/>
                <p:cNvSpPr/>
                <p:nvPr/>
              </p:nvSpPr>
              <p:spPr>
                <a:xfrm>
                  <a:off x="5868797" y="4365248"/>
                  <a:ext cx="791762" cy="287311"/>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35" name="Арка 34"/>
              <p:cNvSpPr/>
              <p:nvPr/>
            </p:nvSpPr>
            <p:spPr>
              <a:xfrm>
                <a:off x="1980365" y="2133578"/>
                <a:ext cx="791762" cy="503191"/>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52" name="Арка 51"/>
            <p:cNvSpPr/>
            <p:nvPr/>
          </p:nvSpPr>
          <p:spPr>
            <a:xfrm rot="10800000">
              <a:off x="5508757" y="4653281"/>
              <a:ext cx="791762" cy="503190"/>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54" name="Прямоугольник 53"/>
          <p:cNvSpPr/>
          <p:nvPr/>
        </p:nvSpPr>
        <p:spPr>
          <a:xfrm>
            <a:off x="3851275" y="3357563"/>
            <a:ext cx="73025" cy="309562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5" name="Прямоугольник 54"/>
          <p:cNvSpPr/>
          <p:nvPr/>
        </p:nvSpPr>
        <p:spPr>
          <a:xfrm flipH="1">
            <a:off x="4067175" y="2420938"/>
            <a:ext cx="46038" cy="2808287"/>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83568" y="692696"/>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457200" indent="-457200" algn="ctr">
              <a:buFontTx/>
              <a:buNone/>
              <a:defRPr/>
            </a:pPr>
            <a:r>
              <a:rPr lang="en-US" sz="2400" b="1" dirty="0" smtClean="0">
                <a:solidFill>
                  <a:srgbClr val="7030A0"/>
                </a:solidFill>
              </a:rPr>
              <a:t>d) </a:t>
            </a:r>
            <a:r>
              <a:rPr lang="ru-RU" sz="1800" dirty="0" smtClean="0">
                <a:latin typeface="Times New Roman" pitchFamily="18" charset="0"/>
                <a:cs typeface="Times New Roman" pitchFamily="18" charset="0"/>
              </a:rPr>
              <a:t>соединяем полученные дуги между собой </a:t>
            </a:r>
          </a:p>
          <a:p>
            <a:pPr marL="457200" indent="-457200" algn="ctr">
              <a:buFontTx/>
              <a:buNone/>
              <a:defRPr/>
            </a:pPr>
            <a:r>
              <a:rPr lang="ru-RU" sz="1800" dirty="0" smtClean="0">
                <a:latin typeface="Times New Roman" pitchFamily="18" charset="0"/>
                <a:cs typeface="Times New Roman" pitchFamily="18" charset="0"/>
              </a:rPr>
              <a:t>и в результате получаем круг и овал - цифру восемь.</a:t>
            </a:r>
          </a:p>
          <a:p>
            <a:pPr marL="457200" indent="-457200" algn="ctr">
              <a:buFontTx/>
              <a:buNone/>
              <a:defRPr/>
            </a:pPr>
            <a:endParaRPr lang="en-US" sz="2400" dirty="0" smtClean="0"/>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276" name="Рисунок 5" descr="003.jpg"/>
          <p:cNvPicPr>
            <a:picLocks noChangeAspect="1" noChangeArrowheads="1"/>
          </p:cNvPicPr>
          <p:nvPr/>
        </p:nvPicPr>
        <p:blipFill>
          <a:blip r:embed="rId2"/>
          <a:srcRect/>
          <a:stretch>
            <a:fillRect/>
          </a:stretch>
        </p:blipFill>
        <p:spPr bwMode="auto">
          <a:xfrm>
            <a:off x="1547813" y="2276475"/>
            <a:ext cx="2347912" cy="3382963"/>
          </a:xfrm>
          <a:prstGeom prst="rect">
            <a:avLst/>
          </a:prstGeom>
          <a:noFill/>
          <a:ln w="19050">
            <a:solidFill>
              <a:srgbClr val="272727"/>
            </a:solidFill>
            <a:miter lim="800000"/>
            <a:headEnd/>
            <a:tailEnd/>
          </a:ln>
        </p:spPr>
      </p:pic>
      <p:pic>
        <p:nvPicPr>
          <p:cNvPr id="11277" name="Рисунок 6" descr="DSCF4162.jpg"/>
          <p:cNvPicPr>
            <a:picLocks noChangeAspect="1" noChangeArrowheads="1"/>
          </p:cNvPicPr>
          <p:nvPr/>
        </p:nvPicPr>
        <p:blipFill>
          <a:blip r:embed="rId3" cstate="email"/>
          <a:srcRect/>
          <a:stretch>
            <a:fillRect/>
          </a:stretch>
        </p:blipFill>
        <p:spPr bwMode="auto">
          <a:xfrm>
            <a:off x="4932363" y="2276475"/>
            <a:ext cx="2301875" cy="3384550"/>
          </a:xfrm>
          <a:prstGeom prst="rect">
            <a:avLst/>
          </a:prstGeom>
          <a:noFill/>
          <a:ln w="19050">
            <a:solidFill>
              <a:srgbClr val="272727"/>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23850" y="285750"/>
            <a:ext cx="8286750" cy="657225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07504" y="6165304"/>
            <a:ext cx="6215106" cy="584775"/>
          </a:xfrm>
          <a:prstGeom prst="rect">
            <a:avLst/>
          </a:prstGeom>
          <a:solidFill>
            <a:schemeClr val="accent4">
              <a:lumMod val="40000"/>
              <a:lumOff val="6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Содержимое 16"/>
          <p:cNvSpPr>
            <a:spLocks noGrp="1"/>
          </p:cNvSpPr>
          <p:nvPr>
            <p:ph idx="1"/>
          </p:nvPr>
        </p:nvSpPr>
        <p:spPr>
          <a:xfrm>
            <a:off x="611560" y="548680"/>
            <a:ext cx="7572428" cy="5286412"/>
          </a:xfrm>
          <a:prstGeom prst="roundRect">
            <a:avLst/>
          </a:prstGeom>
          <a:ln>
            <a:solidFill>
              <a:schemeClr val="accent4">
                <a:lumMod val="40000"/>
                <a:lumOff val="60000"/>
              </a:schemeClr>
            </a:solidFill>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buFontTx/>
              <a:buNone/>
              <a:defRPr/>
            </a:pPr>
            <a:r>
              <a:rPr lang="ru-RU" sz="2400" b="1" dirty="0" smtClean="0">
                <a:solidFill>
                  <a:srgbClr val="7030A0"/>
                </a:solidFill>
                <a:latin typeface="Times New Roman" pitchFamily="18" charset="0"/>
                <a:cs typeface="Times New Roman" pitchFamily="18" charset="0"/>
              </a:rPr>
              <a:t>4. Приглаживаем, как бы пластилином, овал с кругом.</a:t>
            </a:r>
          </a:p>
        </p:txBody>
      </p:sp>
      <p:sp>
        <p:nvSpPr>
          <p:cNvPr id="19" name="Прямоугольник 18"/>
          <p:cNvSpPr/>
          <p:nvPr/>
        </p:nvSpPr>
        <p:spPr>
          <a:xfrm>
            <a:off x="2771800" y="332656"/>
            <a:ext cx="6215106" cy="584775"/>
          </a:xfrm>
          <a:prstGeom prst="rect">
            <a:avLst/>
          </a:prstGeom>
          <a:solidFill>
            <a:schemeClr val="accent4">
              <a:lumMod val="20000"/>
              <a:lumOff val="80000"/>
            </a:schemeClr>
          </a:solidFill>
          <a:ln>
            <a:noFill/>
          </a:ln>
          <a:effectLst>
            <a:softEdge rad="63500"/>
          </a:effectLst>
        </p:spPr>
        <p:txBody>
          <a:bodyPr>
            <a:spAutoFit/>
          </a:bodyPr>
          <a:lstStyle/>
          <a:p>
            <a:pPr algn="ctr">
              <a:defRPr/>
            </a:pP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Содержимое 16"/>
          <p:cNvSpPr txBox="1">
            <a:spLocks/>
          </p:cNvSpPr>
          <p:nvPr/>
        </p:nvSpPr>
        <p:spPr bwMode="auto">
          <a:xfrm>
            <a:off x="539552" y="2132856"/>
            <a:ext cx="4968552" cy="3960440"/>
          </a:xfrm>
          <a:prstGeom prst="roundRect">
            <a:avLst/>
          </a:prstGeom>
          <a:ln w="25400" cap="flat" cmpd="sng" algn="ctr">
            <a:solidFill>
              <a:schemeClr val="accent4">
                <a:lumMod val="40000"/>
                <a:lumOff val="60000"/>
              </a:schemeClr>
            </a:solidFill>
            <a:prstDash val="solid"/>
            <a:miter lim="800000"/>
            <a:headEnd/>
            <a:tailEnd/>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lgn="ctr">
              <a:defRPr/>
            </a:pPr>
            <a:r>
              <a:rPr lang="ru-RU" sz="2000" dirty="0"/>
              <a:t>   </a:t>
            </a:r>
            <a:r>
              <a:rPr lang="ru-RU" dirty="0">
                <a:latin typeface="Times New Roman" pitchFamily="18" charset="0"/>
                <a:cs typeface="Times New Roman" pitchFamily="18" charset="0"/>
              </a:rPr>
              <a:t>Представьте, как вы слепили из пластилина два шара – </a:t>
            </a:r>
          </a:p>
          <a:p>
            <a:pPr algn="ctr">
              <a:defRPr/>
            </a:pPr>
            <a:r>
              <a:rPr lang="ru-RU" dirty="0">
                <a:latin typeface="Times New Roman" pitchFamily="18" charset="0"/>
                <a:cs typeface="Times New Roman" pitchFamily="18" charset="0"/>
              </a:rPr>
              <a:t>один большой, другой поменьше и поставили шар поменьше на большой шар</a:t>
            </a:r>
            <a:r>
              <a:rPr lang="ru-RU" sz="2000" dirty="0"/>
              <a:t>.</a:t>
            </a:r>
            <a:endParaRPr lang="en-US" sz="2400" b="1" dirty="0">
              <a:solidFill>
                <a:srgbClr val="7030A0"/>
              </a:solidFill>
              <a:latin typeface="Times New Roman" pitchFamily="18" charset="0"/>
              <a:cs typeface="Times New Roman" pitchFamily="18" charset="0"/>
            </a:endParaRPr>
          </a:p>
          <a:p>
            <a:pPr algn="ctr">
              <a:defRPr/>
            </a:pPr>
            <a:r>
              <a:rPr lang="ru-RU" sz="2400" b="1" dirty="0">
                <a:solidFill>
                  <a:srgbClr val="7030A0"/>
                </a:solidFill>
                <a:latin typeface="Times New Roman" pitchFamily="18" charset="0"/>
                <a:cs typeface="Times New Roman" pitchFamily="18" charset="0"/>
              </a:rPr>
              <a:t>Вопрос?</a:t>
            </a:r>
            <a:r>
              <a:rPr lang="ru-RU" sz="2400" b="1" dirty="0">
                <a:solidFill>
                  <a:srgbClr val="7030A0"/>
                </a:solidFill>
              </a:rPr>
              <a:t> </a:t>
            </a:r>
            <a:endParaRPr lang="en-US" sz="2400" b="1" dirty="0">
              <a:solidFill>
                <a:srgbClr val="7030A0"/>
              </a:solidFill>
            </a:endParaRPr>
          </a:p>
          <a:p>
            <a:pPr>
              <a:defRPr/>
            </a:pPr>
            <a:endParaRPr lang="en-US" sz="2400" b="1" dirty="0">
              <a:solidFill>
                <a:srgbClr val="7030A0"/>
              </a:solidFill>
              <a:latin typeface="Times New Roman" pitchFamily="18" charset="0"/>
              <a:cs typeface="Times New Roman" pitchFamily="18" charset="0"/>
            </a:endParaRPr>
          </a:p>
          <a:p>
            <a:pPr>
              <a:defRPr/>
            </a:pPr>
            <a:r>
              <a:rPr lang="ru-RU" dirty="0">
                <a:latin typeface="Times New Roman" pitchFamily="18" charset="0"/>
                <a:cs typeface="Times New Roman" pitchFamily="18" charset="0"/>
              </a:rPr>
              <a:t>Удержатся ли они друг на друге? Нет! </a:t>
            </a:r>
          </a:p>
          <a:p>
            <a:pPr algn="ctr">
              <a:defRPr/>
            </a:pPr>
            <a:r>
              <a:rPr lang="ru-RU" dirty="0">
                <a:latin typeface="Times New Roman" pitchFamily="18" charset="0"/>
                <a:cs typeface="Times New Roman" pitchFamily="18" charset="0"/>
              </a:rPr>
              <a:t>А почему? </a:t>
            </a:r>
          </a:p>
          <a:p>
            <a:pPr algn="ctr">
              <a:defRPr/>
            </a:pPr>
            <a:r>
              <a:rPr lang="ru-RU" dirty="0">
                <a:latin typeface="Times New Roman" pitchFamily="18" charset="0"/>
                <a:cs typeface="Times New Roman" pitchFamily="18" charset="0"/>
              </a:rPr>
              <a:t>Да потому, что мы не соединили друг с другом. Не пригладили их пластилином между собой.</a:t>
            </a:r>
          </a:p>
        </p:txBody>
      </p:sp>
      <p:pic>
        <p:nvPicPr>
          <p:cNvPr id="12303" name="Рисунок 7" descr="DSCF4162.jpg"/>
          <p:cNvPicPr>
            <a:picLocks noChangeAspect="1" noChangeArrowheads="1"/>
          </p:cNvPicPr>
          <p:nvPr/>
        </p:nvPicPr>
        <p:blipFill>
          <a:blip r:embed="rId2"/>
          <a:srcRect/>
          <a:stretch>
            <a:fillRect/>
          </a:stretch>
        </p:blipFill>
        <p:spPr bwMode="auto">
          <a:xfrm>
            <a:off x="6084888" y="1484313"/>
            <a:ext cx="1727200" cy="2444750"/>
          </a:xfrm>
          <a:prstGeom prst="rect">
            <a:avLst/>
          </a:prstGeom>
          <a:noFill/>
          <a:ln w="19050">
            <a:solidFill>
              <a:srgbClr val="272727"/>
            </a:solidFill>
            <a:miter lim="800000"/>
            <a:headEnd/>
            <a:tailEnd/>
          </a:ln>
        </p:spPr>
      </p:pic>
      <p:pic>
        <p:nvPicPr>
          <p:cNvPr id="12304" name="Рисунок 8" descr="005.jpg"/>
          <p:cNvPicPr>
            <a:picLocks noChangeAspect="1" noChangeArrowheads="1"/>
          </p:cNvPicPr>
          <p:nvPr/>
        </p:nvPicPr>
        <p:blipFill>
          <a:blip r:embed="rId3"/>
          <a:srcRect/>
          <a:stretch>
            <a:fillRect/>
          </a:stretch>
        </p:blipFill>
        <p:spPr bwMode="auto">
          <a:xfrm>
            <a:off x="6084888" y="4076700"/>
            <a:ext cx="1738312" cy="2447925"/>
          </a:xfrm>
          <a:prstGeom prst="rect">
            <a:avLst/>
          </a:prstGeom>
          <a:noFill/>
          <a:ln w="19050">
            <a:solidFill>
              <a:srgbClr val="272727"/>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Другая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TS010073846</Template>
  <TotalTime>4517</TotalTime>
  <Words>1015</Words>
  <Application>Microsoft Office PowerPoint</Application>
  <PresentationFormat>Экран (4:3)</PresentationFormat>
  <Paragraphs>130</Paragraphs>
  <Slides>23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Times New Roman</vt:lpstr>
      <vt:lpstr>Arial</vt:lpstr>
      <vt:lpstr>Corbel</vt:lpstr>
      <vt:lpstr>Calibri</vt:lpstr>
      <vt:lpstr>a_CampusCaps</vt:lpstr>
      <vt:lpstr>Wingdings</vt:lpstr>
      <vt:lpstr>Custom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Всероссийский заочный Конкурс педагогических работников  "Окрыленные призванием". </dc:title>
  <dc:creator>Елена</dc:creator>
  <cp:lastModifiedBy>Tata</cp:lastModifiedBy>
  <cp:revision>470</cp:revision>
  <dcterms:created xsi:type="dcterms:W3CDTF">2010-11-04T18:06:44Z</dcterms:created>
  <dcterms:modified xsi:type="dcterms:W3CDTF">2012-05-12T17:49:17Z</dcterms:modified>
</cp:coreProperties>
</file>