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7" r:id="rId3"/>
    <p:sldId id="257" r:id="rId4"/>
    <p:sldId id="258" r:id="rId5"/>
    <p:sldId id="259" r:id="rId6"/>
    <p:sldId id="261" r:id="rId7"/>
    <p:sldId id="278" r:id="rId8"/>
    <p:sldId id="263" r:id="rId9"/>
    <p:sldId id="279" r:id="rId10"/>
    <p:sldId id="264" r:id="rId11"/>
    <p:sldId id="282" r:id="rId12"/>
    <p:sldId id="265" r:id="rId13"/>
    <p:sldId id="284" r:id="rId14"/>
    <p:sldId id="266" r:id="rId15"/>
    <p:sldId id="267" r:id="rId16"/>
    <p:sldId id="268" r:id="rId17"/>
    <p:sldId id="269" r:id="rId18"/>
    <p:sldId id="270" r:id="rId19"/>
    <p:sldId id="292" r:id="rId20"/>
    <p:sldId id="271" r:id="rId21"/>
    <p:sldId id="287" r:id="rId22"/>
    <p:sldId id="288" r:id="rId23"/>
    <p:sldId id="274" r:id="rId24"/>
    <p:sldId id="293" r:id="rId25"/>
    <p:sldId id="273" r:id="rId26"/>
    <p:sldId id="290" r:id="rId27"/>
    <p:sldId id="291" r:id="rId28"/>
    <p:sldId id="276" r:id="rId29"/>
    <p:sldId id="27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16C7DA"/>
    <a:srgbClr val="9900CC"/>
    <a:srgbClr val="800080"/>
    <a:srgbClr val="180A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F2A18-078E-4325-8248-D0E3CE67B857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8A73E-C812-4C64-AE61-449F44E25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8A73E-C812-4C64-AE61-449F44E25F7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8A73E-C812-4C64-AE61-449F44E25F7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970D-3C69-4719-A1CA-114BB6BE84C2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BF9-6F2F-414D-ABDD-957C48834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970D-3C69-4719-A1CA-114BB6BE84C2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BF9-6F2F-414D-ABDD-957C48834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970D-3C69-4719-A1CA-114BB6BE84C2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BF9-6F2F-414D-ABDD-957C48834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970D-3C69-4719-A1CA-114BB6BE84C2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BF9-6F2F-414D-ABDD-957C48834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970D-3C69-4719-A1CA-114BB6BE84C2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BF9-6F2F-414D-ABDD-957C48834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970D-3C69-4719-A1CA-114BB6BE84C2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BF9-6F2F-414D-ABDD-957C48834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970D-3C69-4719-A1CA-114BB6BE84C2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BF9-6F2F-414D-ABDD-957C48834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970D-3C69-4719-A1CA-114BB6BE84C2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BF9-6F2F-414D-ABDD-957C48834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970D-3C69-4719-A1CA-114BB6BE84C2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BF9-6F2F-414D-ABDD-957C48834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970D-3C69-4719-A1CA-114BB6BE84C2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BF9-6F2F-414D-ABDD-957C48834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970D-3C69-4719-A1CA-114BB6BE84C2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BF9-6F2F-414D-ABDD-957C48834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2">
                <a:lumMod val="60000"/>
                <a:lumOff val="40000"/>
                <a:alpha val="32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970D-3C69-4719-A1CA-114BB6BE84C2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32BF9-6F2F-414D-ABDD-957C48834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sunhome.ru/UsersGallery/wallpapers/32/112014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285860"/>
            <a:ext cx="70009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Какое сейчас время года?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bayaninfo.ru/wp-content/uploads/2011/12/5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84" y="785794"/>
            <a:ext cx="45720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33CC"/>
                </a:solidFill>
              </a:rPr>
              <a:t>Дождь и слякоть,</a:t>
            </a:r>
            <a:br>
              <a:rPr lang="ru-RU" sz="3600" b="1" dirty="0">
                <a:solidFill>
                  <a:srgbClr val="0033CC"/>
                </a:solidFill>
              </a:rPr>
            </a:br>
            <a:r>
              <a:rPr lang="ru-RU" sz="3600" b="1" dirty="0">
                <a:solidFill>
                  <a:srgbClr val="0033CC"/>
                </a:solidFill>
              </a:rPr>
              <a:t>Грязь и ветер,</a:t>
            </a:r>
            <a:br>
              <a:rPr lang="ru-RU" sz="3600" b="1" dirty="0">
                <a:solidFill>
                  <a:srgbClr val="0033CC"/>
                </a:solidFill>
              </a:rPr>
            </a:br>
            <a:r>
              <a:rPr lang="ru-RU" sz="3600" b="1" dirty="0">
                <a:solidFill>
                  <a:srgbClr val="0033CC"/>
                </a:solidFill>
              </a:rPr>
              <a:t>Осень, ты за всё в ответе!</a:t>
            </a:r>
            <a:br>
              <a:rPr lang="ru-RU" sz="3600" b="1" dirty="0">
                <a:solidFill>
                  <a:srgbClr val="0033CC"/>
                </a:solidFill>
              </a:rPr>
            </a:br>
            <a:r>
              <a:rPr lang="ru-RU" sz="3600" b="1" dirty="0">
                <a:solidFill>
                  <a:srgbClr val="0033CC"/>
                </a:solidFill>
              </a:rPr>
              <a:t>Мёрзнет, мёрзнет человек,</a:t>
            </a:r>
            <a:br>
              <a:rPr lang="ru-RU" sz="3600" b="1" dirty="0">
                <a:solidFill>
                  <a:srgbClr val="0033CC"/>
                </a:solidFill>
              </a:rPr>
            </a:br>
            <a:r>
              <a:rPr lang="ru-RU" sz="3600" b="1" dirty="0">
                <a:solidFill>
                  <a:srgbClr val="0033CC"/>
                </a:solidFill>
              </a:rPr>
              <a:t>Выпал первый белый ...</a:t>
            </a:r>
            <a:r>
              <a:rPr lang="ru-RU" sz="3600" dirty="0">
                <a:solidFill>
                  <a:srgbClr val="0033CC"/>
                </a:solidFill>
              </a:rPr>
              <a:t/>
            </a:r>
            <a:br>
              <a:rPr lang="ru-RU" sz="3600" dirty="0">
                <a:solidFill>
                  <a:srgbClr val="0033CC"/>
                </a:solidFill>
              </a:rPr>
            </a:br>
            <a:endParaRPr lang="ru-RU" sz="3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bayaninfo.ru/wp-content/uploads/2011/12/5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429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61554" y="2928934"/>
            <a:ext cx="47822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81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5400" b="1" dirty="0" smtClean="0">
                <a:ln w="381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381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5400" b="1" dirty="0" smtClean="0">
                <a:ln w="381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381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381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г</a:t>
            </a:r>
            <a:endParaRPr lang="ru-RU" sz="5400" b="1" cap="none" spc="0" dirty="0">
              <a:ln w="3810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714875" y="2926036"/>
            <a:ext cx="6429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ults.spb.ru/screen/prihodi_na_kat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69033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Мчусь как пуля я вперед, 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Лишь поскрипывает лед, 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Да мелькают огоньки. 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Кто несет меня? ...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ults.spb.ru/screen/prihodi_na_kat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6903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900CC"/>
                </a:solidFill>
              </a:rPr>
              <a:t>к  </a:t>
            </a:r>
            <a:r>
              <a:rPr lang="ru-RU" sz="5400" b="1" dirty="0" err="1" smtClean="0">
                <a:solidFill>
                  <a:srgbClr val="9900CC"/>
                </a:solidFill>
              </a:rPr>
              <a:t>ньки</a:t>
            </a:r>
            <a:r>
              <a:rPr lang="ru-RU" sz="5400" b="1" dirty="0">
                <a:solidFill>
                  <a:srgbClr val="9900CC"/>
                </a:solidFill>
              </a:rPr>
              <a:t> 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571868" y="2663714"/>
            <a:ext cx="7858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srussia.ru/upl/modules/photogal/pervenstvo_rossii_2011/720x480_au1k4832_87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4822" y="571480"/>
            <a:ext cx="51343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4822" y="357166"/>
            <a:ext cx="51343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Знаете ли вы , почему коньки так названы?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Рисунок 1" descr="http://content.foto.mail.ru/mail/borisovna2004/_answers/i-6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4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428992" y="1000108"/>
            <a:ext cx="528641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</a:rPr>
              <a:t>Название "коньки" возникло потому, что в старину передняя часть деревянных "бегунков" обычно украшалась конской головой.</a:t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>Отсюда </a:t>
            </a:r>
            <a:r>
              <a:rPr lang="ru-RU" sz="3600" b="1" dirty="0">
                <a:solidFill>
                  <a:srgbClr val="0070C0"/>
                </a:solidFill>
              </a:rPr>
              <a:t>КОНЬКИ</a:t>
            </a:r>
            <a:r>
              <a:rPr lang="ru-RU" sz="3600" dirty="0">
                <a:solidFill>
                  <a:srgbClr val="0070C0"/>
                </a:solidFill>
              </a:rPr>
              <a:t> – «маленькие кони».</a:t>
            </a:r>
          </a:p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1486" y="1142984"/>
            <a:ext cx="49210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Тема урока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857496"/>
            <a:ext cx="78581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Главные члены предложения</a:t>
            </a:r>
            <a:endParaRPr lang="ru-RU" sz="4800" b="1" cap="all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1555" y="714356"/>
            <a:ext cx="44208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Какие задачи нам предстоит решить?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2357430"/>
            <a:ext cx="5281821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</a:rPr>
              <a:t>Какие члены предложения называются главными и почему?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</a:rPr>
              <a:t>Сколько их? Как найти?</a:t>
            </a:r>
          </a:p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estival.1september.ru/articles/563743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4822" y="642918"/>
            <a:ext cx="51343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rgbClr val="9900CC"/>
                </a:solidFill>
              </a:rPr>
              <a:t>Составьте предложения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00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3714752"/>
            <a:ext cx="74295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dirty="0">
                <a:solidFill>
                  <a:srgbClr val="0033CC"/>
                </a:solidFill>
              </a:rPr>
              <a:t>Легко, съехала, с, горы, на, лыжах .</a:t>
            </a:r>
          </a:p>
          <a:p>
            <a:pPr lvl="0"/>
            <a:r>
              <a:rPr lang="ru-RU" sz="3600" b="1" dirty="0">
                <a:solidFill>
                  <a:srgbClr val="0033CC"/>
                </a:solidFill>
              </a:rPr>
              <a:t>Мальчики, снежки, в .</a:t>
            </a:r>
          </a:p>
          <a:p>
            <a:pPr algn="ctr"/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642918"/>
            <a:ext cx="792961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без вставленных слов не получается предложений?</a:t>
            </a:r>
            <a:endParaRPr lang="ru-RU" sz="3600" b="1" cap="none" spc="50" dirty="0">
              <a:ln w="11430"/>
              <a:solidFill>
                <a:srgbClr val="99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DSC0165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2643182"/>
            <a:ext cx="4000528" cy="4183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sunhome.ru/UsersGallery/wallpapers/32/112014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04822" y="1357298"/>
            <a:ext cx="50675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Зима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glow rad="228600">
                  <a:schemeClr val="tx2">
                    <a:lumMod val="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1714488"/>
            <a:ext cx="79296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3600" b="1" dirty="0">
                <a:solidFill>
                  <a:srgbClr val="FF0000"/>
                </a:solidFill>
              </a:rPr>
              <a:t>Девочка</a:t>
            </a:r>
            <a:r>
              <a:rPr lang="ru-RU" sz="3600" b="1" dirty="0">
                <a:solidFill>
                  <a:srgbClr val="9900CC"/>
                </a:solidFill>
              </a:rPr>
              <a:t>   съехала с горы на   лыжах.</a:t>
            </a:r>
          </a:p>
          <a:p>
            <a:pPr lvl="0"/>
            <a:r>
              <a:rPr lang="ru-RU" sz="3600" b="1" dirty="0">
                <a:solidFill>
                  <a:srgbClr val="9900CC"/>
                </a:solidFill>
              </a:rPr>
              <a:t>Мальчики  </a:t>
            </a:r>
            <a:r>
              <a:rPr lang="ru-RU" sz="3600" b="1" dirty="0">
                <a:solidFill>
                  <a:srgbClr val="FF0000"/>
                </a:solidFill>
              </a:rPr>
              <a:t>играют</a:t>
            </a:r>
            <a:r>
              <a:rPr lang="ru-RU" sz="3600" b="1" dirty="0">
                <a:solidFill>
                  <a:srgbClr val="9900CC"/>
                </a:solidFill>
              </a:rPr>
              <a:t> в снежки.</a:t>
            </a:r>
          </a:p>
          <a:p>
            <a:pPr algn="ctr"/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9900CC"/>
                </a:solidFill>
              </a:rPr>
              <a:t>Вывод 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70C0"/>
                </a:solidFill>
              </a:rPr>
              <a:t>  Среди членов предложения есть такие,</a:t>
            </a:r>
            <a:r>
              <a:rPr lang="ru-RU" sz="3600" b="1" dirty="0"/>
              <a:t> </a:t>
            </a:r>
            <a:r>
              <a:rPr lang="ru-RU" sz="3600" b="1" dirty="0">
                <a:solidFill>
                  <a:schemeClr val="folHlink"/>
                </a:solidFill>
              </a:rPr>
              <a:t>без которых нельзя выразить мысль</a:t>
            </a:r>
            <a:r>
              <a:rPr lang="ru-RU" sz="3600" b="1" dirty="0">
                <a:solidFill>
                  <a:srgbClr val="0070C0"/>
                </a:solidFill>
              </a:rPr>
              <a:t>, а значит, нельзя построить предложение. Их назвали</a:t>
            </a:r>
            <a:r>
              <a:rPr lang="ru-RU" sz="3600" b="1" dirty="0"/>
              <a:t> </a:t>
            </a:r>
            <a:r>
              <a:rPr lang="ru-RU" sz="3600" b="1" dirty="0">
                <a:solidFill>
                  <a:schemeClr val="folHlink"/>
                </a:solidFill>
              </a:rPr>
              <a:t>главными членами предложения</a:t>
            </a:r>
            <a:r>
              <a:rPr lang="ru-RU" sz="36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7030A0"/>
                </a:solidFill>
              </a:rPr>
              <a:t>Сколько их? Чем они отличаются?</a:t>
            </a:r>
          </a:p>
        </p:txBody>
      </p:sp>
      <p:pic>
        <p:nvPicPr>
          <p:cNvPr id="5" name="Рисунок 4" descr="DSC0165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3000372"/>
            <a:ext cx="3589889" cy="3825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4822" y="928670"/>
            <a:ext cx="51343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C7DA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C7DA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пражнение 417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6C7DA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857356" y="1285860"/>
            <a:ext cx="500066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16C7DA"/>
                </a:solidFill>
              </a:rPr>
              <a:t>Главные члены предложения</a:t>
            </a:r>
            <a:endParaRPr lang="ru-RU" sz="2800" dirty="0">
              <a:solidFill>
                <a:srgbClr val="16C7D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571876"/>
            <a:ext cx="235745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sng" dirty="0" smtClean="0">
                <a:solidFill>
                  <a:srgbClr val="16C7DA"/>
                </a:solidFill>
              </a:rPr>
              <a:t>Подлежащее</a:t>
            </a:r>
          </a:p>
          <a:p>
            <a:pPr algn="ctr"/>
            <a:r>
              <a:rPr lang="ru-RU" sz="2000" dirty="0" smtClean="0">
                <a:solidFill>
                  <a:srgbClr val="16C7DA"/>
                </a:solidFill>
              </a:rPr>
              <a:t>( имя сущ., Им. П.)</a:t>
            </a:r>
            <a:endParaRPr lang="ru-RU" sz="2000" dirty="0">
              <a:solidFill>
                <a:srgbClr val="16C7DA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3571876"/>
            <a:ext cx="250033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u="sng" dirty="0" smtClean="0">
              <a:solidFill>
                <a:srgbClr val="16C7DA"/>
              </a:solidFill>
            </a:endParaRPr>
          </a:p>
          <a:p>
            <a:pPr algn="ctr"/>
            <a:r>
              <a:rPr lang="ru-RU" sz="2800" u="sng" dirty="0" smtClean="0">
                <a:solidFill>
                  <a:srgbClr val="16C7DA"/>
                </a:solidFill>
              </a:rPr>
              <a:t>Сказуемое</a:t>
            </a:r>
          </a:p>
          <a:p>
            <a:pPr algn="ctr"/>
            <a:r>
              <a:rPr lang="ru-RU" sz="2400" dirty="0" smtClean="0">
                <a:solidFill>
                  <a:srgbClr val="16C7DA"/>
                </a:solidFill>
              </a:rPr>
              <a:t>(глагол)</a:t>
            </a:r>
          </a:p>
          <a:p>
            <a:pPr algn="ctr"/>
            <a:endParaRPr lang="ru-RU" sz="2800" u="sng" dirty="0">
              <a:solidFill>
                <a:srgbClr val="16C7DA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29454" y="442913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857884" y="4143380"/>
            <a:ext cx="1643074" cy="1588"/>
          </a:xfrm>
          <a:prstGeom prst="line">
            <a:avLst/>
          </a:prstGeom>
          <a:ln w="28575">
            <a:solidFill>
              <a:srgbClr val="16C7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4" idx="0"/>
          </p:cNvCxnSpPr>
          <p:nvPr/>
        </p:nvCxnSpPr>
        <p:spPr>
          <a:xfrm rot="10800000" flipV="1">
            <a:off x="2107390" y="2214554"/>
            <a:ext cx="1821669" cy="1357322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857752" y="2214554"/>
            <a:ext cx="1628780" cy="1343028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1643050"/>
            <a:ext cx="67151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</a:rPr>
              <a:t>Вып</a:t>
            </a:r>
            <a:r>
              <a:rPr lang="ru-RU" sz="36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а</a:t>
            </a:r>
            <a:r>
              <a:rPr lang="ru-RU" sz="36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</a:rPr>
              <a:t>л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</a:rPr>
              <a:t> </a:t>
            </a:r>
            <a:r>
              <a:rPr lang="ru-RU" sz="36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</a:rPr>
              <a:t>снег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</a:rPr>
              <a:t>.</a:t>
            </a:r>
          </a:p>
          <a:p>
            <a:r>
              <a:rPr lang="ru-RU" sz="3600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  <a:effectLst/>
              </a:rPr>
              <a:t>Упал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  <a:effectLst/>
              </a:rPr>
              <a:t> </a:t>
            </a:r>
            <a:r>
              <a:rPr lang="ru-RU" sz="3600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  <a:effectLst/>
              </a:rPr>
              <a:t>м</a:t>
            </a:r>
            <a:r>
              <a:rPr lang="ru-RU" sz="3600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о</a:t>
            </a:r>
            <a:r>
              <a:rPr lang="ru-RU" sz="3600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  <a:effectLst/>
              </a:rPr>
              <a:t>ро</a:t>
            </a:r>
            <a:r>
              <a:rPr lang="ru-RU" sz="3600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  <a:effectLst/>
              </a:rPr>
              <a:t>.</a:t>
            </a:r>
          </a:p>
          <a:p>
            <a:r>
              <a:rPr lang="ru-RU" sz="36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</a:rPr>
              <a:t>Кошка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</a:rPr>
              <a:t> 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</a:rPr>
              <a:t>снег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о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</a:rPr>
              <a:t>м </a:t>
            </a:r>
            <a:r>
              <a:rPr lang="ru-RU" sz="36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</a:rPr>
              <a:t>моет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</a:rPr>
              <a:t> но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36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28728" y="2285992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500166" y="2857496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86248" y="3429000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А почему одной чертой ты подчеркнул слово </a:t>
            </a:r>
            <a:r>
              <a:rPr lang="ru-RU" b="1" dirty="0">
                <a:solidFill>
                  <a:srgbClr val="FF0000"/>
                </a:solidFill>
              </a:rPr>
              <a:t>кошка</a:t>
            </a:r>
            <a:r>
              <a:rPr lang="ru-RU" b="1" dirty="0">
                <a:solidFill>
                  <a:srgbClr val="7030A0"/>
                </a:solidFill>
              </a:rPr>
              <a:t>, а не </a:t>
            </a:r>
            <a:r>
              <a:rPr lang="ru-RU" b="1" dirty="0">
                <a:solidFill>
                  <a:srgbClr val="FF0000"/>
                </a:solidFill>
              </a:rPr>
              <a:t>нос</a:t>
            </a:r>
            <a:r>
              <a:rPr lang="ru-RU" b="1" dirty="0">
                <a:solidFill>
                  <a:srgbClr val="7030A0"/>
                </a:solidFill>
              </a:rPr>
              <a:t>? Оно ведь отвечает на вопрос что? Разве оно не подлежащее</a:t>
            </a:r>
            <a:r>
              <a:rPr lang="ru-RU" b="1" dirty="0">
                <a:solidFill>
                  <a:srgbClr val="FF0000"/>
                </a:solidFill>
              </a:rPr>
              <a:t>? Как быть, если два слова отвечают на вопрос что?</a:t>
            </a:r>
          </a:p>
        </p:txBody>
      </p:sp>
      <p:pic>
        <p:nvPicPr>
          <p:cNvPr id="5" name="Рисунок 4" descr="DSC0165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69640" y="4143380"/>
            <a:ext cx="2648355" cy="2372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Помни!</a:t>
            </a:r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09600" y="1268413"/>
            <a:ext cx="7924800" cy="4751387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33CC"/>
                </a:solidFill>
              </a:rPr>
              <a:t>Слово </a:t>
            </a:r>
            <a:r>
              <a:rPr lang="ru-RU" sz="3600" b="1" dirty="0">
                <a:solidFill>
                  <a:srgbClr val="7030A0"/>
                </a:solidFill>
              </a:rPr>
              <a:t>в </a:t>
            </a:r>
            <a:r>
              <a:rPr lang="ru-RU" sz="3600" b="1" dirty="0" err="1">
                <a:solidFill>
                  <a:srgbClr val="7030A0"/>
                </a:solidFill>
              </a:rPr>
              <a:t>вин.пад</a:t>
            </a:r>
            <a:r>
              <a:rPr lang="ru-RU" sz="3600" b="1" dirty="0">
                <a:solidFill>
                  <a:srgbClr val="7030A0"/>
                </a:solidFill>
              </a:rPr>
              <a:t>. </a:t>
            </a:r>
            <a:r>
              <a:rPr lang="ru-RU" sz="3600" dirty="0">
                <a:solidFill>
                  <a:srgbClr val="0033CC"/>
                </a:solidFill>
              </a:rPr>
              <a:t>часто хочет выдать себя за подлежащее! Чтобы не попасть в его ловушку, используй совет:</a:t>
            </a:r>
          </a:p>
          <a:p>
            <a:pPr>
              <a:buFont typeface="Wingdings" pitchFamily="2" charset="2"/>
              <a:buNone/>
            </a:pPr>
            <a:r>
              <a:rPr lang="ru-RU" sz="3600" b="1" dirty="0">
                <a:solidFill>
                  <a:srgbClr val="7030A0"/>
                </a:solidFill>
              </a:rPr>
              <a:t>   Кто? Что?            </a:t>
            </a:r>
            <a:r>
              <a:rPr lang="ru-RU" sz="3600" b="1" dirty="0" smtClean="0">
                <a:solidFill>
                  <a:srgbClr val="7030A0"/>
                </a:solidFill>
              </a:rPr>
              <a:t>          </a:t>
            </a:r>
            <a:r>
              <a:rPr lang="ru-RU" sz="3600" b="1" dirty="0">
                <a:solidFill>
                  <a:srgbClr val="7030A0"/>
                </a:solidFill>
              </a:rPr>
              <a:t>Кого? Что?</a:t>
            </a:r>
          </a:p>
          <a:p>
            <a:pPr>
              <a:buFont typeface="Wingdings" pitchFamily="2" charset="2"/>
              <a:buNone/>
            </a:pPr>
            <a:endParaRPr lang="ru-RU" sz="3600" dirty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None/>
            </a:pPr>
            <a:endParaRPr lang="ru-RU" sz="3600" dirty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3600" dirty="0">
                <a:solidFill>
                  <a:srgbClr val="0033CC"/>
                </a:solidFill>
              </a:rPr>
              <a:t>      Им.п.                      </a:t>
            </a:r>
            <a:r>
              <a:rPr lang="ru-RU" sz="3600" dirty="0" smtClean="0">
                <a:solidFill>
                  <a:srgbClr val="0033CC"/>
                </a:solidFill>
              </a:rPr>
              <a:t>        </a:t>
            </a:r>
            <a:r>
              <a:rPr lang="ru-RU" sz="3600" dirty="0" err="1">
                <a:solidFill>
                  <a:srgbClr val="0033CC"/>
                </a:solidFill>
              </a:rPr>
              <a:t>Вин.п</a:t>
            </a:r>
            <a:r>
              <a:rPr lang="ru-RU" sz="3600" dirty="0">
                <a:solidFill>
                  <a:srgbClr val="0033CC"/>
                </a:solidFill>
              </a:rPr>
              <a:t>.     </a:t>
            </a:r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 rot="5400000">
            <a:off x="1585119" y="4472781"/>
            <a:ext cx="503238" cy="288925"/>
          </a:xfrm>
          <a:prstGeom prst="rightArrow">
            <a:avLst>
              <a:gd name="adj1" fmla="val 50000"/>
              <a:gd name="adj2" fmla="val 43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 rot="5400000">
            <a:off x="5892017" y="4474368"/>
            <a:ext cx="503238" cy="285752"/>
          </a:xfrm>
          <a:prstGeom prst="rightArrow">
            <a:avLst>
              <a:gd name="adj1" fmla="val 50000"/>
              <a:gd name="adj2" fmla="val 43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6" grpId="0" build="p"/>
      <p:bldP spid="19471" grpId="0" animBg="1"/>
      <p:bldP spid="1947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143116"/>
            <a:ext cx="78581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C7DA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Ура! Мы открыли новый секрет предложения.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6C7DA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785926"/>
            <a:ext cx="74295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</a:p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работу.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Ажурная красота зимних кружев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482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1285860"/>
            <a:ext cx="5788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8100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Отгадай загадки</a:t>
            </a:r>
            <a:endParaRPr lang="ru-RU" sz="5400" b="1" cap="none" spc="0" dirty="0">
              <a:ln w="38100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physics.uni-altai.ru/images/potw/09/8.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142985"/>
            <a:ext cx="842968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Кто-то к дому подходил и нигде не наследил! 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 Но забавные картины появились на окне: 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 Пьют медведи чай с малиной, едут зайцы на коне, 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 Кто же он, что ночь не спал и на стеклах рисовал?</a:t>
            </a:r>
            <a:endParaRPr lang="ru-RU" sz="2800" b="1" cap="all" spc="0" dirty="0">
              <a:ln/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physics.uni-altai.ru/images/potw/09/8.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11486" y="1142984"/>
            <a:ext cx="48894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  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1142984"/>
            <a:ext cx="5000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1214421"/>
            <a:ext cx="4286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 descr="http://2.bp.blogspot.com/-qiqxQ32ffgs/TvxukzL4MXI/AAAAAAAAAak/Nl5CHPT3IlY/s1600/d8220869ed6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86974" y="3429000"/>
            <a:ext cx="15240000" cy="15182851"/>
          </a:xfrm>
          <a:prstGeom prst="rect">
            <a:avLst/>
          </a:prstGeom>
          <a:noFill/>
        </p:spPr>
      </p:pic>
      <p:pic>
        <p:nvPicPr>
          <p:cNvPr id="26638" name="Picture 14" descr="30 Vector Snowflakes S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8726" y="0"/>
            <a:ext cx="11930114" cy="894758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1357298"/>
            <a:ext cx="8952172" cy="4318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solidFill>
                  <a:srgbClr val="0033CC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С неба падают зимою</a:t>
            </a:r>
            <a:br>
              <a:rPr lang="ru-RU" sz="5400" dirty="0">
                <a:solidFill>
                  <a:srgbClr val="0033CC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ru-RU" sz="5400" dirty="0">
                <a:solidFill>
                  <a:srgbClr val="0033CC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И кружатся над землёю</a:t>
            </a:r>
            <a:br>
              <a:rPr lang="ru-RU" sz="5400" dirty="0">
                <a:solidFill>
                  <a:srgbClr val="0033CC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ru-RU" sz="5400" dirty="0">
                <a:solidFill>
                  <a:srgbClr val="0033CC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Лёгкие пушинки,</a:t>
            </a:r>
            <a:br>
              <a:rPr lang="ru-RU" sz="5400" dirty="0">
                <a:solidFill>
                  <a:srgbClr val="0033CC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ru-RU" sz="5400" dirty="0">
                <a:solidFill>
                  <a:srgbClr val="0033CC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Белые ...</a:t>
            </a:r>
            <a:br>
              <a:rPr lang="ru-RU" sz="5400" dirty="0">
                <a:solidFill>
                  <a:srgbClr val="0033CC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33CC"/>
              </a:solidFill>
              <a:effectLst>
                <a:glow rad="101600">
                  <a:schemeClr val="accent4">
                    <a:alpha val="6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asik.ru/images/788/sh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61554" y="2857496"/>
            <a:ext cx="42107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сн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жинки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2857496"/>
            <a:ext cx="500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Елецкие кружева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571481"/>
            <a:ext cx="7286676" cy="5078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>
                  <a:solidFill>
                    <a:srgbClr val="002060"/>
                  </a:solidFill>
                </a:ln>
                <a:solidFill>
                  <a:srgbClr val="800080"/>
                </a:solidFill>
              </a:rPr>
              <a:t>В белом бархате деревня -</a:t>
            </a:r>
            <a:br>
              <a:rPr lang="ru-RU" sz="5400" b="1" dirty="0">
                <a:ln>
                  <a:solidFill>
                    <a:srgbClr val="002060"/>
                  </a:solidFill>
                </a:ln>
                <a:solidFill>
                  <a:srgbClr val="800080"/>
                </a:solidFill>
              </a:rPr>
            </a:br>
            <a:r>
              <a:rPr lang="ru-RU" sz="5400" b="1" dirty="0">
                <a:ln>
                  <a:solidFill>
                    <a:srgbClr val="002060"/>
                  </a:solidFill>
                </a:ln>
                <a:solidFill>
                  <a:srgbClr val="800080"/>
                </a:solidFill>
              </a:rPr>
              <a:t>И заборы, и деревья.</a:t>
            </a:r>
            <a:br>
              <a:rPr lang="ru-RU" sz="5400" b="1" dirty="0">
                <a:ln>
                  <a:solidFill>
                    <a:srgbClr val="002060"/>
                  </a:solidFill>
                </a:ln>
                <a:solidFill>
                  <a:srgbClr val="800080"/>
                </a:solidFill>
              </a:rPr>
            </a:br>
            <a:r>
              <a:rPr lang="ru-RU" sz="5400" b="1" dirty="0">
                <a:ln>
                  <a:solidFill>
                    <a:srgbClr val="002060"/>
                  </a:solidFill>
                </a:ln>
                <a:solidFill>
                  <a:srgbClr val="800080"/>
                </a:solidFill>
              </a:rPr>
              <a:t>А как ветер нападёт,</a:t>
            </a:r>
            <a:br>
              <a:rPr lang="ru-RU" sz="5400" b="1" dirty="0">
                <a:ln>
                  <a:solidFill>
                    <a:srgbClr val="002060"/>
                  </a:solidFill>
                </a:ln>
                <a:solidFill>
                  <a:srgbClr val="800080"/>
                </a:solidFill>
              </a:rPr>
            </a:br>
            <a:r>
              <a:rPr lang="ru-RU" sz="5400" b="1" dirty="0">
                <a:ln>
                  <a:solidFill>
                    <a:srgbClr val="002060"/>
                  </a:solidFill>
                </a:ln>
                <a:solidFill>
                  <a:srgbClr val="800080"/>
                </a:solidFill>
              </a:rPr>
              <a:t>Этот бархат опадёт</a:t>
            </a:r>
            <a:r>
              <a:rPr lang="ru-RU" sz="5400" b="1" dirty="0" smtClean="0">
                <a:ln>
                  <a:solidFill>
                    <a:srgbClr val="002060"/>
                  </a:solidFill>
                </a:ln>
                <a:solidFill>
                  <a:srgbClr val="800080"/>
                </a:solidFill>
              </a:rPr>
              <a:t>.</a:t>
            </a:r>
            <a:r>
              <a:rPr lang="ru-RU" sz="5400" b="1" dirty="0">
                <a:solidFill>
                  <a:srgbClr val="800080"/>
                </a:solidFill>
              </a:rPr>
              <a:t/>
            </a:r>
            <a:br>
              <a:rPr lang="ru-RU" sz="5400" b="1" dirty="0">
                <a:solidFill>
                  <a:srgbClr val="800080"/>
                </a:solidFill>
              </a:rPr>
            </a:br>
            <a:endParaRPr lang="ru-RU" sz="5400" b="1" cap="all" spc="0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Елецкие кружева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571481"/>
            <a:ext cx="72866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solidFill>
                  <a:srgbClr val="00B0F0"/>
                </a:solidFill>
              </a:rPr>
              <a:t/>
            </a:r>
            <a:br>
              <a:rPr lang="ru-RU" sz="5400" b="1" dirty="0">
                <a:solidFill>
                  <a:srgbClr val="00B0F0"/>
                </a:solidFill>
              </a:rPr>
            </a:br>
            <a:endParaRPr lang="ru-RU" sz="54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61555" y="642918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6C7DA"/>
                </a:solidFill>
              </a:rPr>
              <a:t>ин 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6C7DA"/>
                </a:solidFill>
              </a:rPr>
              <a:t>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6C7DA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H="1" flipV="1">
            <a:off x="4572000" y="652213"/>
            <a:ext cx="428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290</Words>
  <Application>Microsoft Office PowerPoint</Application>
  <PresentationFormat>Экран (4:3)</PresentationFormat>
  <Paragraphs>58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Вывод :</vt:lpstr>
      <vt:lpstr>Слайд 22</vt:lpstr>
      <vt:lpstr>Слайд 23</vt:lpstr>
      <vt:lpstr>Слайд 24</vt:lpstr>
      <vt:lpstr>Слайд 25</vt:lpstr>
      <vt:lpstr>Слайд 26</vt:lpstr>
      <vt:lpstr>Помни!</vt:lpstr>
      <vt:lpstr>Слайд 28</vt:lpstr>
      <vt:lpstr>Слайд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Ramzy</dc:creator>
  <cp:lastModifiedBy>Tata</cp:lastModifiedBy>
  <cp:revision>49</cp:revision>
  <dcterms:created xsi:type="dcterms:W3CDTF">2012-01-29T09:11:59Z</dcterms:created>
  <dcterms:modified xsi:type="dcterms:W3CDTF">2012-05-17T19:54:18Z</dcterms:modified>
</cp:coreProperties>
</file>