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8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F048-DFE4-4104-8757-F0FE8F8DCB58}" type="datetimeFigureOut">
              <a:rPr lang="uk-UA" smtClean="0"/>
              <a:pPr/>
              <a:t>26.12.2011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7CC959F-A8BF-497E-ABB7-24C894C9A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F048-DFE4-4104-8757-F0FE8F8DCB58}" type="datetimeFigureOut">
              <a:rPr lang="uk-UA" smtClean="0"/>
              <a:pPr/>
              <a:t>26.12.2011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959F-A8BF-497E-ABB7-24C894C9A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F048-DFE4-4104-8757-F0FE8F8DCB58}" type="datetimeFigureOut">
              <a:rPr lang="uk-UA" smtClean="0"/>
              <a:pPr/>
              <a:t>26.12.2011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959F-A8BF-497E-ABB7-24C894C9A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F048-DFE4-4104-8757-F0FE8F8DCB58}" type="datetimeFigureOut">
              <a:rPr lang="uk-UA" smtClean="0"/>
              <a:pPr/>
              <a:t>26.12.2011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7CC959F-A8BF-497E-ABB7-24C894C9A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F048-DFE4-4104-8757-F0FE8F8DCB58}" type="datetimeFigureOut">
              <a:rPr lang="uk-UA" smtClean="0"/>
              <a:pPr/>
              <a:t>26.12.2011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959F-A8BF-497E-ABB7-24C894C9A0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F048-DFE4-4104-8757-F0FE8F8DCB58}" type="datetimeFigureOut">
              <a:rPr lang="uk-UA" smtClean="0"/>
              <a:pPr/>
              <a:t>26.12.2011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959F-A8BF-497E-ABB7-24C894C9A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F048-DFE4-4104-8757-F0FE8F8DCB58}" type="datetimeFigureOut">
              <a:rPr lang="uk-UA" smtClean="0"/>
              <a:pPr/>
              <a:t>26.12.2011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7CC959F-A8BF-497E-ABB7-24C894C9A0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F048-DFE4-4104-8757-F0FE8F8DCB58}" type="datetimeFigureOut">
              <a:rPr lang="uk-UA" smtClean="0"/>
              <a:pPr/>
              <a:t>26.12.2011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959F-A8BF-497E-ABB7-24C894C9A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F048-DFE4-4104-8757-F0FE8F8DCB58}" type="datetimeFigureOut">
              <a:rPr lang="uk-UA" smtClean="0"/>
              <a:pPr/>
              <a:t>26.12.2011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959F-A8BF-497E-ABB7-24C894C9A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F048-DFE4-4104-8757-F0FE8F8DCB58}" type="datetimeFigureOut">
              <a:rPr lang="uk-UA" smtClean="0"/>
              <a:pPr/>
              <a:t>26.12.2011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959F-A8BF-497E-ABB7-24C894C9A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F048-DFE4-4104-8757-F0FE8F8DCB58}" type="datetimeFigureOut">
              <a:rPr lang="uk-UA" smtClean="0"/>
              <a:pPr/>
              <a:t>26.12.2011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C959F-A8BF-497E-ABB7-24C894C9A0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C18F048-DFE4-4104-8757-F0FE8F8DCB58}" type="datetimeFigureOut">
              <a:rPr lang="uk-UA" smtClean="0"/>
              <a:pPr/>
              <a:t>26.12.2011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7CC959F-A8BF-497E-ABB7-24C894C9A0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4643446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/>
              <a:t>Самозарождение жизни</a:t>
            </a: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72132" y="1340768"/>
            <a:ext cx="2786082" cy="2088232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dirty="0" smtClean="0"/>
              <a:t>Подготовил </a:t>
            </a:r>
          </a:p>
          <a:p>
            <a:pPr algn="ctr"/>
            <a:r>
              <a:rPr lang="ru-RU" b="1" dirty="0" smtClean="0"/>
              <a:t>ученик 11класса</a:t>
            </a:r>
          </a:p>
          <a:p>
            <a:pPr algn="ctr"/>
            <a:r>
              <a:rPr lang="ru-RU" b="1" dirty="0" smtClean="0"/>
              <a:t>Демьяновской ОШ</a:t>
            </a:r>
          </a:p>
          <a:p>
            <a:pPr algn="ctr"/>
            <a:r>
              <a:rPr lang="ru-RU" b="1" dirty="0" smtClean="0"/>
              <a:t>Подколзин </a:t>
            </a:r>
            <a:r>
              <a:rPr lang="ru-RU" b="1" dirty="0" smtClean="0"/>
              <a:t>Дмитрий</a:t>
            </a:r>
          </a:p>
          <a:p>
            <a:pPr algn="ctr"/>
            <a:r>
              <a:rPr lang="ru-RU" b="1" dirty="0" smtClean="0"/>
              <a:t>консультант</a:t>
            </a:r>
          </a:p>
          <a:p>
            <a:pPr algn="ctr"/>
            <a:r>
              <a:rPr lang="ru-RU" b="1" dirty="0" smtClean="0"/>
              <a:t>учитель биологии</a:t>
            </a:r>
          </a:p>
          <a:p>
            <a:pPr algn="ctr"/>
            <a:r>
              <a:rPr lang="ru-RU" b="1" dirty="0" smtClean="0"/>
              <a:t>Лихачева Ирина Евгеньевна</a:t>
            </a:r>
          </a:p>
          <a:p>
            <a:pPr algn="ctr"/>
            <a:endParaRPr lang="ru-RU" dirty="0" smtClean="0"/>
          </a:p>
        </p:txBody>
      </p:sp>
      <p:pic>
        <p:nvPicPr>
          <p:cNvPr id="4" name="Picture 3" descr="Группа 'Самозарождение мышей'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928670"/>
            <a:ext cx="4143404" cy="2862597"/>
          </a:xfrm>
          <a:prstGeom prst="rect">
            <a:avLst/>
          </a:prstGeom>
          <a:noFill/>
          <a:ln w="9525">
            <a:solidFill>
              <a:schemeClr val="bg2">
                <a:lumMod val="50000"/>
              </a:schemeClr>
            </a:solidFill>
            <a:miter lim="800000"/>
            <a:headEnd/>
            <a:tailEnd/>
          </a:ln>
        </p:spPr>
      </p:pic>
      <p:sp>
        <p:nvSpPr>
          <p:cNvPr id="5" name="Рамка 4"/>
          <p:cNvSpPr/>
          <p:nvPr/>
        </p:nvSpPr>
        <p:spPr>
          <a:xfrm>
            <a:off x="5214942" y="928670"/>
            <a:ext cx="3500462" cy="2857520"/>
          </a:xfrm>
          <a:prstGeom prst="frame">
            <a:avLst>
              <a:gd name="adj1" fmla="val 138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88224" y="6021288"/>
            <a:ext cx="23580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239-597-010</a:t>
            </a:r>
            <a:endParaRPr lang="uk-UA" sz="10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Лихачева Ирина Евгеньевна</a:t>
            </a:r>
            <a:endParaRPr lang="uk-UA" sz="10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с. Демьяновка, Першотравневый р.,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Донецкая обл., Украина</a:t>
            </a:r>
            <a:endParaRPr lang="ru-RU" sz="1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5491336" cy="838200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Вывод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155632" cy="4525963"/>
          </a:xfrm>
          <a:prstGeom prst="flowChartMultidocumen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47500" lnSpcReduction="20000"/>
          </a:bodyPr>
          <a:lstStyle/>
          <a:p>
            <a:pPr indent="450000">
              <a:buNone/>
            </a:pPr>
            <a:r>
              <a:rPr lang="ru-RU" b="1" dirty="0" smtClean="0"/>
              <a:t>Это было в 1862 г. Спор, длившийся сотни лет, окончился победой теории биогенеза. </a:t>
            </a:r>
          </a:p>
          <a:p>
            <a:pPr indent="450000">
              <a:buNone/>
            </a:pPr>
            <a:endParaRPr lang="ru-RU" b="1" dirty="0" smtClean="0"/>
          </a:p>
          <a:p>
            <a:pPr indent="450000">
              <a:buNone/>
            </a:pPr>
            <a:r>
              <a:rPr lang="ru-RU" b="1" dirty="0" smtClean="0"/>
              <a:t>Однако победа теории биогенеза привела к другой проблеме. Для возникновения одного живого существа нужен другой живой организм.</a:t>
            </a:r>
          </a:p>
          <a:p>
            <a:pPr indent="450000">
              <a:buNone/>
            </a:pPr>
            <a:endParaRPr lang="ru-RU" b="1" dirty="0" smtClean="0"/>
          </a:p>
          <a:p>
            <a:pPr indent="450000">
              <a:buNone/>
            </a:pPr>
            <a:r>
              <a:rPr lang="ru-RU" b="1" dirty="0" smtClean="0"/>
              <a:t>Откуда взялся первый живой организм? Иными словами, как и когда впервые возникла жизнь на Земле?</a:t>
            </a:r>
          </a:p>
          <a:p>
            <a:pPr indent="450000">
              <a:buNone/>
            </a:pPr>
            <a:endParaRPr lang="ru-RU" b="1" dirty="0" smtClean="0"/>
          </a:p>
          <a:p>
            <a:pPr indent="450000">
              <a:buNone/>
            </a:pPr>
            <a:r>
              <a:rPr lang="ru-RU" b="1" dirty="0" smtClean="0"/>
              <a:t>В теориях возникновения жизни на Земле, о которых вам, ребята, расскажут позже, есть много «белых пятен».</a:t>
            </a:r>
          </a:p>
          <a:p>
            <a:pPr indent="450000">
              <a:buNone/>
            </a:pPr>
            <a:endParaRPr lang="ru-RU" b="1" dirty="0" smtClean="0"/>
          </a:p>
          <a:p>
            <a:pPr indent="450000">
              <a:buNone/>
            </a:pPr>
            <a:r>
              <a:rPr lang="ru-RU" b="1" dirty="0" smtClean="0"/>
              <a:t>Хочется надеяться, что кто-нибудь из вас справится хотя бы с одной из этих проблем, и его имя войдет в историю науки. </a:t>
            </a:r>
            <a:endParaRPr lang="uk-UA" b="1" dirty="0" smtClean="0"/>
          </a:p>
          <a:p>
            <a:endParaRPr lang="ru-RU" b="1" dirty="0"/>
          </a:p>
        </p:txBody>
      </p:sp>
      <p:pic>
        <p:nvPicPr>
          <p:cNvPr id="4" name="Picture 4" descr="0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588224" y="116632"/>
            <a:ext cx="1440160" cy="1464916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640960" cy="838200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Источники информации</a:t>
            </a:r>
            <a:endParaRPr lang="ru-RU" sz="4000" b="1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395536" y="2209800"/>
            <a:ext cx="576064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95536" y="2204864"/>
            <a:ext cx="8280920" cy="3168352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sz="2200" dirty="0" smtClean="0"/>
              <a:t>Горелов А.А., «Концепции современного естествознания». М.: «Центр», 1998 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200" dirty="0" smtClean="0"/>
              <a:t>Карпенков С.Х. «Концепции современного естествознания». М.:, «Высшая   школа», 2000 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200" dirty="0" smtClean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Яблоков А.В., Юсуфов А.Г. Эволюционное учение. М.: «Высшая школа», 1981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 smtClean="0"/>
              <a:t>CD Master soft </a:t>
            </a:r>
            <a:r>
              <a:rPr lang="uk-UA" sz="2200" dirty="0" smtClean="0"/>
              <a:t>«</a:t>
            </a:r>
            <a:r>
              <a:rPr lang="ru-RU" sz="2200" dirty="0" smtClean="0"/>
              <a:t>Энциклопедия для школьника</a:t>
            </a:r>
            <a:r>
              <a:rPr lang="uk-UA" sz="2200" dirty="0" smtClean="0"/>
              <a:t>»,</a:t>
            </a:r>
            <a:r>
              <a:rPr lang="ru-RU" sz="2200" dirty="0" smtClean="0"/>
              <a:t> 2005.</a:t>
            </a:r>
            <a:endParaRPr lang="uk-UA" sz="2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200" dirty="0" smtClean="0"/>
              <a:t>CD </a:t>
            </a:r>
            <a:r>
              <a:rPr lang="uk-UA" sz="2200" dirty="0" smtClean="0"/>
              <a:t>«</a:t>
            </a:r>
            <a:r>
              <a:rPr lang="ru-RU" sz="2200" dirty="0" smtClean="0"/>
              <a:t>Универсальная школьная энциклопедия Т1, Т2</a:t>
            </a:r>
            <a:r>
              <a:rPr lang="uk-UA" sz="2200" dirty="0" smtClean="0"/>
              <a:t>»,</a:t>
            </a:r>
            <a:r>
              <a:rPr lang="ru-RU" sz="2200" dirty="0" smtClean="0"/>
              <a:t> 2006.</a:t>
            </a:r>
            <a:endParaRPr lang="uk-UA" sz="2200" dirty="0" smtClean="0"/>
          </a:p>
          <a:p>
            <a:pPr marL="514350" lvl="0" indent="-514350">
              <a:buFont typeface="+mj-lt"/>
              <a:buAutoNum type="arabicPeriod"/>
            </a:pPr>
            <a:endParaRPr lang="uk-UA" sz="2200" dirty="0" smtClean="0">
              <a:solidFill>
                <a:schemeClr val="tx1"/>
              </a:solidFill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8" name="Picture 35" descr="42"/>
          <p:cNvPicPr>
            <a:picLocks noChangeAspect="1" noChangeArrowheads="1" noCrop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>
          <a:xfrm>
            <a:off x="6372200" y="332656"/>
            <a:ext cx="2520256" cy="1416596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нутый угол 4"/>
          <p:cNvSpPr/>
          <p:nvPr/>
        </p:nvSpPr>
        <p:spPr>
          <a:xfrm>
            <a:off x="5072066" y="1357298"/>
            <a:ext cx="3643338" cy="5000660"/>
          </a:xfrm>
          <a:prstGeom prst="foldedCorner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85728"/>
            <a:ext cx="8829676" cy="1009672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Самопроизвольное </a:t>
            </a:r>
            <a:r>
              <a:rPr lang="ru-RU" sz="4000" dirty="0" smtClean="0"/>
              <a:t> </a:t>
            </a:r>
            <a:r>
              <a:rPr lang="ru-RU" sz="4000" b="1" dirty="0" smtClean="0"/>
              <a:t>зарождение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143504" y="1500174"/>
            <a:ext cx="3429024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Эта теория была распространена в Древнем Китае, Вавилоне и Древнем Египте в качестве альтернативы креационизму, с которым она сосуществовала.</a:t>
            </a:r>
            <a:endParaRPr lang="ru-RU" dirty="0"/>
          </a:p>
        </p:txBody>
      </p:sp>
      <p:pic>
        <p:nvPicPr>
          <p:cNvPr id="1028" name="Picture 4" descr="C:\Users\Водолей\Pictures\knig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285860"/>
            <a:ext cx="3786214" cy="50025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Вертикальный свиток 10"/>
          <p:cNvSpPr/>
          <p:nvPr/>
        </p:nvSpPr>
        <p:spPr>
          <a:xfrm>
            <a:off x="3857620" y="1214422"/>
            <a:ext cx="5000660" cy="5000660"/>
          </a:xfrm>
          <a:prstGeom prst="vertic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686800" cy="838200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Взгляды Аристотеля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0" y="1857364"/>
            <a:ext cx="3571900" cy="428628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b="1" dirty="0" smtClean="0"/>
              <a:t>Аристотель</a:t>
            </a:r>
            <a:r>
              <a:rPr lang="ru-RU" dirty="0" smtClean="0"/>
              <a:t> </a:t>
            </a:r>
          </a:p>
          <a:p>
            <a:pPr marL="0" indent="0" algn="ctr">
              <a:buNone/>
            </a:pPr>
            <a:r>
              <a:rPr lang="ru-RU" dirty="0" smtClean="0"/>
              <a:t>(384—322 гг. до н. э.), </a:t>
            </a:r>
          </a:p>
          <a:p>
            <a:pPr marL="0" indent="0" algn="ctr">
              <a:buNone/>
            </a:pPr>
            <a:r>
              <a:rPr lang="ru-RU" dirty="0" smtClean="0"/>
              <a:t>которого часто провозглашают основателем биологии, придерживался теории спонтанного зарождения жизни. </a:t>
            </a:r>
          </a:p>
          <a:p>
            <a:pPr marL="0" indent="0" algn="ctr">
              <a:buNone/>
            </a:pPr>
            <a:r>
              <a:rPr lang="ru-RU" dirty="0" smtClean="0"/>
              <a:t>Согласно этой гипотезе, определённые «частицы» вещества содержат некое «активное начало», которое при подходящих условиях может создать живой организм.</a:t>
            </a:r>
            <a:endParaRPr lang="ru-RU" dirty="0"/>
          </a:p>
        </p:txBody>
      </p:sp>
      <p:pic>
        <p:nvPicPr>
          <p:cNvPr id="1026" name="Picture 2" descr="Аристотель Стагири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643050"/>
            <a:ext cx="3120728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14282" y="5857892"/>
            <a:ext cx="35719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"/>
                <a:cs typeface="Arial" pitchFamily="34" charset="0"/>
              </a:rPr>
              <a:t>Аристотель Стагирит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нутый угол 7"/>
          <p:cNvSpPr/>
          <p:nvPr/>
        </p:nvSpPr>
        <p:spPr>
          <a:xfrm>
            <a:off x="4572000" y="1285860"/>
            <a:ext cx="4214842" cy="5357850"/>
          </a:xfrm>
          <a:prstGeom prst="foldedCorner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686800" cy="838200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Эксперимент Ван Гельмонта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14876" y="1357298"/>
            <a:ext cx="3786214" cy="4525963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dirty="0" smtClean="0"/>
              <a:t>Ван Гельмонт </a:t>
            </a:r>
          </a:p>
          <a:p>
            <a:pPr marL="0" indent="0" algn="ctr">
              <a:buNone/>
            </a:pPr>
            <a:r>
              <a:rPr lang="ru-RU" dirty="0" smtClean="0"/>
              <a:t> (1579—1644), </a:t>
            </a:r>
          </a:p>
          <a:p>
            <a:pPr marL="0" indent="0" algn="ctr">
              <a:buNone/>
            </a:pPr>
            <a:r>
              <a:rPr lang="ru-RU" dirty="0" smtClean="0"/>
              <a:t>голландский врач и натурфилософ, описал эксперимент, в котором он за три недели якобы создал мышей. Для этого нужны были грязная рубашка, темный шкаф и горсть пшеницы. Активным началом в процессе зарождения мыши Ван Гельмонт считал человеческий пот.  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6386" name="Picture 2" descr="C:\Users\Водолей\Pictures\происхождение жизни\Жан Баптист ван Гельмон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357298"/>
            <a:ext cx="3357586" cy="453274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71472" y="6000768"/>
            <a:ext cx="32861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Ван Гельмонт </a:t>
            </a:r>
            <a:endParaRPr lang="ru-RU" sz="2400" b="1" dirty="0"/>
          </a:p>
        </p:txBody>
      </p:sp>
      <p:pic>
        <p:nvPicPr>
          <p:cNvPr id="16387" name="Picture 3" descr="C:\Users\Водолей\Pictures\происхождение жизни\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5143512"/>
            <a:ext cx="1795467" cy="13503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357166"/>
            <a:ext cx="8848756" cy="838200"/>
          </a:xfrm>
        </p:spPr>
        <p:txBody>
          <a:bodyPr>
            <a:noAutofit/>
          </a:bodyPr>
          <a:lstStyle/>
          <a:p>
            <a:r>
              <a:rPr lang="ru-RU" sz="2600" b="1" dirty="0" smtClean="0"/>
              <a:t>Почему нет самозарождения в закрытой коробке ?</a:t>
            </a:r>
            <a:endParaRPr lang="ru-RU" sz="2600" b="1" dirty="0"/>
          </a:p>
        </p:txBody>
      </p:sp>
      <p:pic>
        <p:nvPicPr>
          <p:cNvPr id="17410" name="Picture 2" descr="Эксперимент Ван Гельмонта с возникновением мышей путем самозарождения из грязных рубашек: 1–опыт; 2–контрольный опыт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67544" y="1124744"/>
            <a:ext cx="8358246" cy="5034107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39552" y="6165305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/>
              <a:t>Эксперимент Ван Гельмонта с возникновением мышей путем самозарождения из грязных рубашек: 1–опыт; 2–контрольный опыт</a:t>
            </a:r>
            <a:endParaRPr lang="uk-UA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нутый угол 5"/>
          <p:cNvSpPr/>
          <p:nvPr/>
        </p:nvSpPr>
        <p:spPr>
          <a:xfrm>
            <a:off x="4357686" y="1357298"/>
            <a:ext cx="4286280" cy="5286412"/>
          </a:xfrm>
          <a:prstGeom prst="foldedCorner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686800" cy="838200"/>
          </a:xfrm>
        </p:spPr>
        <p:txBody>
          <a:bodyPr>
            <a:noAutofit/>
          </a:bodyPr>
          <a:lstStyle/>
          <a:p>
            <a:r>
              <a:rPr lang="ru-RU" sz="4000" b="1" i="1" dirty="0" smtClean="0"/>
              <a:t>Эксперимент Реди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00562" y="1500174"/>
            <a:ext cx="3919534" cy="4500593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b="1" dirty="0" smtClean="0"/>
              <a:t>Ф. Реди</a:t>
            </a:r>
          </a:p>
          <a:p>
            <a:pPr marL="0" indent="0" algn="ctr">
              <a:buNone/>
            </a:pPr>
            <a:r>
              <a:rPr lang="ru-RU" dirty="0" smtClean="0"/>
              <a:t> (1626—1697),</a:t>
            </a:r>
          </a:p>
          <a:p>
            <a:pPr marL="0" indent="0" algn="ctr">
              <a:buNone/>
            </a:pPr>
            <a:r>
              <a:rPr lang="ru-RU" dirty="0" smtClean="0"/>
              <a:t>В 1688 году итальянский биолог и врач Франческо Реди подошёл к проблеме возникновения жизни более строго и подверг сомнению теорию спонтанного зарождения. Реди установил, что маленькие белые червячки, появляющиеся на гниющем мясе, — это личинки мух. Проведя ряд экспериментов, он получил данные, подтверждающие мысль о том, что жизнь может возникнуть только из предшествующей жизни.</a:t>
            </a:r>
          </a:p>
          <a:p>
            <a:endParaRPr lang="ru-RU" dirty="0"/>
          </a:p>
        </p:txBody>
      </p:sp>
      <p:pic>
        <p:nvPicPr>
          <p:cNvPr id="18434" name="Picture 2" descr="C:\Users\Водолей\Pictures\происхождение жизни\Франческо Реди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500174"/>
            <a:ext cx="3357586" cy="438164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71472" y="6000768"/>
            <a:ext cx="26659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Франческо Реди </a:t>
            </a:r>
            <a:endParaRPr lang="ru-RU" sz="2400" b="1" dirty="0"/>
          </a:p>
        </p:txBody>
      </p:sp>
      <p:pic>
        <p:nvPicPr>
          <p:cNvPr id="18435" name="Picture 3" descr="C:\Users\Водолей\Pictures\происхождение жизни\275px-Musca.domestica.fema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274" y="5643578"/>
            <a:ext cx="1182084" cy="7858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Эксперимент Реди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57158" y="1428736"/>
            <a:ext cx="8429684" cy="5072098"/>
          </a:xfrm>
          <a:prstGeom prst="rect">
            <a:avLst/>
          </a:prstGeom>
          <a:noFill/>
          <a:ln w="19050">
            <a:solidFill>
              <a:schemeClr val="bg2">
                <a:lumMod val="50000"/>
              </a:schemeClr>
            </a:solidFill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42852"/>
            <a:ext cx="8429684" cy="1239815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b="1" dirty="0" smtClean="0"/>
              <a:t>Это был блестящий эксперимент. Реди доказал невозможность самозарождения мух. Его данные подтверждали мысль о том, что «жизнь может возникнуть только из предшествующей жизни»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нутый угол 5"/>
          <p:cNvSpPr/>
          <p:nvPr/>
        </p:nvSpPr>
        <p:spPr>
          <a:xfrm>
            <a:off x="4643438" y="1357298"/>
            <a:ext cx="4286280" cy="5286412"/>
          </a:xfrm>
          <a:prstGeom prst="foldedCorner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931224" cy="838200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Опыты Луи Пастера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43438" y="1357298"/>
            <a:ext cx="4214842" cy="5089548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b="1" dirty="0" smtClean="0"/>
              <a:t>Луи Пастер</a:t>
            </a:r>
          </a:p>
          <a:p>
            <a:pPr marL="0" indent="0" algn="ctr">
              <a:buNone/>
            </a:pPr>
            <a:r>
              <a:rPr lang="ru-RU" dirty="0" smtClean="0"/>
              <a:t>В 1860 году проблемой происхождения жизни занялся французский химик. Своими опытами он доказал, что бактерии вездесущи и что неживые материалы легко могут быть заражены живыми существами, если их не стерилизовать должным образом. Пастер присоединил к S-образной трубке запаянную колбу со свободным концом. Споры микроорганизмов оседали на изогнутой трубке и не могли проникнуть в питательную среду. Хорошо прокипяченная питательная среда оставалась стерильной, в ней не обнаруживалось зарождения жизни, несмотря на то, что доступ воздуха был обеспечен.</a:t>
            </a:r>
          </a:p>
          <a:p>
            <a:pPr marL="0" indent="0" algn="ctr"/>
            <a:endParaRPr lang="ru-RU" dirty="0"/>
          </a:p>
        </p:txBody>
      </p:sp>
      <p:pic>
        <p:nvPicPr>
          <p:cNvPr id="20482" name="Picture 2" descr="C:\Users\Водолей\Pictures\происхождение жизни\Луи Пастер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643050"/>
            <a:ext cx="3476010" cy="41434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71472" y="6000768"/>
            <a:ext cx="30718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Луи Пастер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dirty="0" smtClean="0"/>
              <a:t>опроверг теорию спонтанного зарождения</a:t>
            </a:r>
            <a:endParaRPr lang="ru-RU" sz="3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357802"/>
            <a:ext cx="8634442" cy="135734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i="1" dirty="0" smtClean="0"/>
              <a:t>Эксперимент Пастера с колбами с изогнутыми горлышками. Цифрами обозначена последовательность постановки опыта</a:t>
            </a:r>
            <a:endParaRPr lang="uk-UA" b="1" i="1" dirty="0" smtClean="0"/>
          </a:p>
          <a:p>
            <a:endParaRPr lang="ru-RU" dirty="0"/>
          </a:p>
        </p:txBody>
      </p:sp>
      <p:pic>
        <p:nvPicPr>
          <p:cNvPr id="21506" name="Picture 2" descr="Эксперимент Пастера с колбами с изогнутыми горлышками. Цифрами обозначена последовательность постановки опыта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2844" y="1500174"/>
            <a:ext cx="8788618" cy="3714776"/>
          </a:xfrm>
          <a:prstGeom prst="rect">
            <a:avLst/>
          </a:prstGeom>
          <a:noFill/>
          <a:ln w="19050">
            <a:solidFill>
              <a:schemeClr val="bg2">
                <a:lumMod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618</TotalTime>
  <Words>491</Words>
  <Application>Microsoft Office PowerPoint</Application>
  <PresentationFormat>Экран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Самозарождение жизни </vt:lpstr>
      <vt:lpstr>Самопроизвольное  зарождение</vt:lpstr>
      <vt:lpstr>Взгляды Аристотеля</vt:lpstr>
      <vt:lpstr>Эксперимент Ван Гельмонта</vt:lpstr>
      <vt:lpstr>Почему нет самозарождения в закрытой коробке ?</vt:lpstr>
      <vt:lpstr>Эксперимент Реди</vt:lpstr>
      <vt:lpstr>Слайд 7</vt:lpstr>
      <vt:lpstr>Опыты Луи Пастера</vt:lpstr>
      <vt:lpstr>опроверг теорию спонтанного зарождения</vt:lpstr>
      <vt:lpstr>Вывод</vt:lpstr>
      <vt:lpstr>Источники информации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Самозарождение жизни </dc:title>
  <dc:creator>Водолей</dc:creator>
  <cp:lastModifiedBy>Водолей</cp:lastModifiedBy>
  <cp:revision>68</cp:revision>
  <dcterms:created xsi:type="dcterms:W3CDTF">2011-11-13T18:59:10Z</dcterms:created>
  <dcterms:modified xsi:type="dcterms:W3CDTF">2011-12-26T20:58:57Z</dcterms:modified>
</cp:coreProperties>
</file>