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69" r:id="rId3"/>
    <p:sldId id="270" r:id="rId4"/>
    <p:sldId id="271" r:id="rId5"/>
    <p:sldId id="262" r:id="rId6"/>
    <p:sldId id="263" r:id="rId7"/>
    <p:sldId id="257" r:id="rId8"/>
    <p:sldId id="267" r:id="rId9"/>
    <p:sldId id="259" r:id="rId10"/>
    <p:sldId id="268" r:id="rId11"/>
    <p:sldId id="261" r:id="rId12"/>
    <p:sldId id="264" r:id="rId13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A3449-C782-4B8E-89D2-BBF8E1D097E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B7DC7-F64A-4DEB-B044-1D689B3BB8F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B20FE-45A0-498C-A6D6-3E5069877DE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A4C27-60A3-4591-8150-ECBEBBCCBDA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0F588-1889-403B-B767-84D9D9567BA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E60A1-BEC2-41F9-98B6-9A580A7554B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671A-7097-4C31-A5B7-0499BDE02F4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FB50C-A863-4CC7-8EA1-8384435C2CC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CB906-0314-4779-97F5-522F803C32D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B5850-07DD-461F-A192-521EC36DA50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AB335-7FBF-44E4-80A9-0692E2DD367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3D4B8DD-321A-443F-B576-1A399943368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8" r:id="rId2"/>
    <p:sldLayoutId id="2147483707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8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ru.wikipedia.org/wiki/%D0%A4%D0%B0%D0%B9%D0%BB:Aleksandr_Oparin_and_Andrei_Kursanov_in_enzymology_laboratory_1938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Происхождения </a:t>
            </a:r>
            <a:r>
              <a:rPr lang="ru-RU" sz="4400" dirty="0"/>
              <a:t>жизни на </a:t>
            </a:r>
            <a:r>
              <a:rPr lang="ru-RU" sz="4400" dirty="0" smtClean="0"/>
              <a:t>Земле. Гипотеза биохимической эволюции </a:t>
            </a:r>
            <a:endParaRPr lang="uk-UA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8024" y="3356992"/>
            <a:ext cx="3744913" cy="2232372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Подготовил ученик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11 класса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Демьяновской ОШ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Чёрный </a:t>
            </a:r>
            <a:r>
              <a:rPr lang="ru-RU" sz="1800" b="1" dirty="0" smtClean="0"/>
              <a:t>Виктор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консультант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учитель биологии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1800" b="1" dirty="0" smtClean="0"/>
              <a:t>Лихачева Ирина Евгеньевна</a:t>
            </a:r>
          </a:p>
          <a:p>
            <a:pPr marR="0" algn="ctr" eaLnBrk="1" hangingPunct="1">
              <a:lnSpc>
                <a:spcPct val="90000"/>
              </a:lnSpc>
            </a:pPr>
            <a:endParaRPr lang="uk-UA" sz="2400" b="1" dirty="0" smtClean="0"/>
          </a:p>
        </p:txBody>
      </p:sp>
      <p:pic>
        <p:nvPicPr>
          <p:cNvPr id="77829" name="Picture 5" descr="C:\Users\Водолей\Pictures\происхождение жизни\p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501008"/>
            <a:ext cx="2692400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588224" y="5949280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239-597-010</a:t>
            </a:r>
            <a:endParaRPr lang="uk-UA" sz="1000" dirty="0" smtClean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sz="1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Лихачева Ирина Евгеньевна</a:t>
            </a:r>
            <a:endParaRPr lang="uk-UA" sz="1000" dirty="0" smtClean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с. Демьяновка, Першотравневый р., </a:t>
            </a:r>
          </a:p>
          <a:p>
            <a:pPr lvl="0" eaLnBrk="0" hangingPunct="0"/>
            <a:r>
              <a:rPr lang="ru-RU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Донецкая обл., Украина</a:t>
            </a:r>
            <a:endParaRPr lang="ru-RU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395536" y="692696"/>
            <a:ext cx="8569077" cy="5911311"/>
            <a:chOff x="179388" y="260350"/>
            <a:chExt cx="8785225" cy="634366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79388" y="260350"/>
              <a:ext cx="8785225" cy="5761038"/>
              <a:chOff x="1341" y="594"/>
              <a:chExt cx="9900" cy="7200"/>
            </a:xfrm>
          </p:grpSpPr>
          <p:sp>
            <p:nvSpPr>
              <p:cNvPr id="10" name="Text Box 5"/>
              <p:cNvSpPr txBox="1">
                <a:spLocks noChangeArrowheads="1"/>
              </p:cNvSpPr>
              <p:nvPr/>
            </p:nvSpPr>
            <p:spPr bwMode="auto">
              <a:xfrm>
                <a:off x="2061" y="594"/>
                <a:ext cx="7560" cy="720"/>
              </a:xfrm>
              <a:prstGeom prst="rect">
                <a:avLst/>
              </a:prstGeom>
              <a:gradFill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5400000" scaled="0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2000" dirty="0">
                    <a:solidFill>
                      <a:schemeClr val="tx2">
                        <a:lumMod val="75000"/>
                      </a:schemeClr>
                    </a:solidFill>
                  </a:rPr>
                  <a:t>Коацерватная капля = сгусток органических веществ</a:t>
                </a:r>
              </a:p>
            </p:txBody>
          </p:sp>
          <p:sp>
            <p:nvSpPr>
              <p:cNvPr id="11" name="Line 6"/>
              <p:cNvSpPr>
                <a:spLocks noChangeShapeType="1"/>
              </p:cNvSpPr>
              <p:nvPr/>
            </p:nvSpPr>
            <p:spPr bwMode="auto">
              <a:xfrm>
                <a:off x="5841" y="1314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3501" y="1854"/>
                <a:ext cx="4860" cy="72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27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2000" dirty="0">
                    <a:solidFill>
                      <a:schemeClr val="tx2">
                        <a:lumMod val="75000"/>
                      </a:schemeClr>
                    </a:solidFill>
                  </a:rPr>
                  <a:t>Характерные для неё процессы</a:t>
                </a:r>
              </a:p>
            </p:txBody>
          </p:sp>
          <p:sp>
            <p:nvSpPr>
              <p:cNvPr id="13" name="Line 8"/>
              <p:cNvSpPr>
                <a:spLocks noChangeShapeType="1"/>
              </p:cNvSpPr>
              <p:nvPr/>
            </p:nvSpPr>
            <p:spPr bwMode="auto">
              <a:xfrm flipH="1">
                <a:off x="2061" y="2214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auto">
              <a:xfrm>
                <a:off x="2061" y="2214"/>
                <a:ext cx="0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1341" y="2934"/>
                <a:ext cx="2520" cy="279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27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 dirty="0">
                    <a:solidFill>
                      <a:schemeClr val="tx2">
                        <a:lumMod val="75000"/>
                      </a:schemeClr>
                    </a:solidFill>
                  </a:rPr>
                  <a:t>Распад одной капли на две или несколько более мелких</a:t>
                </a:r>
              </a:p>
              <a:p>
                <a:pPr algn="ctr"/>
                <a:r>
                  <a:rPr lang="ru-RU" sz="1600" dirty="0">
                    <a:solidFill>
                      <a:schemeClr val="tx2">
                        <a:lumMod val="75000"/>
                      </a:schemeClr>
                    </a:solidFill>
                  </a:rPr>
                  <a:t>(напоминает деление клетки у живого организма)</a:t>
                </a:r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auto">
              <a:xfrm>
                <a:off x="8361" y="2214"/>
                <a:ext cx="16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12"/>
              <p:cNvSpPr>
                <a:spLocks noChangeShapeType="1"/>
              </p:cNvSpPr>
              <p:nvPr/>
            </p:nvSpPr>
            <p:spPr bwMode="auto">
              <a:xfrm>
                <a:off x="9981" y="2214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Text Box 13"/>
              <p:cNvSpPr txBox="1">
                <a:spLocks noChangeArrowheads="1"/>
              </p:cNvSpPr>
              <p:nvPr/>
            </p:nvSpPr>
            <p:spPr bwMode="auto">
              <a:xfrm>
                <a:off x="8541" y="2754"/>
                <a:ext cx="2700" cy="270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</a:rPr>
                  <a:t>Увеличение размеров капли (напоминает процесс роста у живого организма)</a:t>
                </a:r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>
                <a:off x="5841" y="2574"/>
                <a:ext cx="0" cy="3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15"/>
              <p:cNvSpPr>
                <a:spLocks noChangeShapeType="1"/>
              </p:cNvSpPr>
              <p:nvPr/>
            </p:nvSpPr>
            <p:spPr bwMode="auto">
              <a:xfrm>
                <a:off x="2601" y="5814"/>
                <a:ext cx="6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2601" y="581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17"/>
              <p:cNvSpPr>
                <a:spLocks noChangeShapeType="1"/>
              </p:cNvSpPr>
              <p:nvPr/>
            </p:nvSpPr>
            <p:spPr bwMode="auto">
              <a:xfrm>
                <a:off x="9081" y="581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Text Box 18"/>
              <p:cNvSpPr txBox="1">
                <a:spLocks noChangeArrowheads="1"/>
              </p:cNvSpPr>
              <p:nvPr/>
            </p:nvSpPr>
            <p:spPr bwMode="auto">
              <a:xfrm>
                <a:off x="1701" y="6174"/>
                <a:ext cx="2160" cy="144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</a:rPr>
                  <a:t>Поглощение веществ из внешней среды</a:t>
                </a:r>
              </a:p>
            </p:txBody>
          </p:sp>
          <p:sp>
            <p:nvSpPr>
              <p:cNvPr id="24" name="Text Box 19"/>
              <p:cNvSpPr txBox="1">
                <a:spLocks noChangeArrowheads="1"/>
              </p:cNvSpPr>
              <p:nvPr/>
            </p:nvSpPr>
            <p:spPr bwMode="auto">
              <a:xfrm>
                <a:off x="4761" y="6174"/>
                <a:ext cx="2520" cy="162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</a:rPr>
                  <a:t>Синтез и распад (расщепление) молекул веществ внутри капли</a:t>
                </a:r>
              </a:p>
            </p:txBody>
          </p:sp>
          <p:sp>
            <p:nvSpPr>
              <p:cNvPr id="25" name="Text Box 20"/>
              <p:cNvSpPr txBox="1">
                <a:spLocks noChangeArrowheads="1"/>
              </p:cNvSpPr>
              <p:nvPr/>
            </p:nvSpPr>
            <p:spPr bwMode="auto">
              <a:xfrm>
                <a:off x="8001" y="6174"/>
                <a:ext cx="2520" cy="1620"/>
              </a:xfrm>
              <a:prstGeom prst="rect">
                <a:avLst/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</a:rPr>
                  <a:t>Выделение веществ во внешнюю среду</a:t>
                </a:r>
              </a:p>
            </p:txBody>
          </p:sp>
        </p:grpSp>
        <p:sp>
          <p:nvSpPr>
            <p:cNvPr id="9" name="Text Box 21"/>
            <p:cNvSpPr txBox="1">
              <a:spLocks noChangeArrowheads="1"/>
            </p:cNvSpPr>
            <p:nvPr/>
          </p:nvSpPr>
          <p:spPr bwMode="auto">
            <a:xfrm>
              <a:off x="474685" y="6237301"/>
              <a:ext cx="8138324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Напоминают процесс обмена веществ у живого организма</a:t>
              </a:r>
            </a:p>
          </p:txBody>
        </p:sp>
      </p:grp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564904"/>
            <a:ext cx="2267744" cy="18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03648" y="620688"/>
            <a:ext cx="4690864" cy="1143000"/>
          </a:xfrm>
        </p:spPr>
        <p:txBody>
          <a:bodyPr/>
          <a:lstStyle/>
          <a:p>
            <a:pPr algn="ctr"/>
            <a:r>
              <a:rPr lang="ru-RU" sz="7200" b="1" dirty="0" smtClean="0"/>
              <a:t>Вывод</a:t>
            </a:r>
            <a:endParaRPr lang="ru-RU" sz="7200" b="1" dirty="0"/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prstGeom prst="flowChartMultidocument">
            <a:avLst/>
          </a:prstGeom>
          <a:gradFill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2400" dirty="0" smtClean="0"/>
              <a:t>Многие из теорий, которые прозвучали сегодня используют почти одни и те же данные, но делают упор на разные аспекты. Научные теории могут быть сверхфантастическими, с одной стороны, сверхскептическими – с другой. Теологические соображения тоже могут найти себе место в этих рамка в зависимости от религиозных взглядов их авторов. </a:t>
            </a:r>
            <a:endParaRPr lang="uk-UA" sz="2400" dirty="0" smtClean="0"/>
          </a:p>
        </p:txBody>
      </p:sp>
      <p:pic>
        <p:nvPicPr>
          <p:cNvPr id="12292" name="Picture 5" descr="j02346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764704"/>
            <a:ext cx="14668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6923112" cy="114300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Источники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/>
              <a:t>А.И.Опарин «Жизнь, её природа, происхождение и развитие» М. 1960 г.</a:t>
            </a:r>
          </a:p>
          <a:p>
            <a:pPr marL="514350" lvl="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/>
              <a:t>Поннамперума С. «Происхождение жизни», М., «Мир», 1977 </a:t>
            </a:r>
          </a:p>
          <a:p>
            <a:pPr marL="514350" lvl="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CD </a:t>
            </a:r>
            <a:r>
              <a:rPr lang="ru-RU" dirty="0" smtClean="0"/>
              <a:t>«Энциклопедия Кольера. Мир вокруг нас», 1999.</a:t>
            </a:r>
          </a:p>
          <a:p>
            <a:pPr marL="514350" lvl="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Windows DVD </a:t>
            </a:r>
            <a:r>
              <a:rPr lang="uk-UA" dirty="0" smtClean="0"/>
              <a:t>«</a:t>
            </a:r>
            <a:r>
              <a:rPr lang="ru-RU" dirty="0" smtClean="0"/>
              <a:t>Большая энциклопедия Кирилла и Мефодия</a:t>
            </a:r>
            <a:r>
              <a:rPr lang="uk-UA" dirty="0" smtClean="0"/>
              <a:t>»,</a:t>
            </a:r>
            <a:r>
              <a:rPr lang="ru-RU" dirty="0" smtClean="0"/>
              <a:t> 2006.</a:t>
            </a:r>
            <a:endParaRPr lang="uk-UA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/>
              <a:t>Гипотезы происхождения жизни на земле .: Режим доступа. - http://ru.wikipedia.org/wiki  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2400" dirty="0" smtClean="0"/>
              <a:t>О.Л. Полозова  «Я иду на урок»</a:t>
            </a:r>
            <a:r>
              <a:rPr lang="ru-RU" dirty="0" smtClean="0"/>
              <a:t> .: Режим доступа. -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dirty="0" smtClean="0"/>
              <a:t>http://top.list.ru/jump?from=20470</a:t>
            </a:r>
            <a:endParaRPr lang="uk-UA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dirty="0"/>
          </a:p>
        </p:txBody>
      </p:sp>
      <p:pic>
        <p:nvPicPr>
          <p:cNvPr id="4" name="Рисунок 3" descr="5955c33850074e668d5cdff92ff9b61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35758" y="764704"/>
            <a:ext cx="1427738" cy="13227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одолей\Pictures\Холдейн, Джон Бёрдон Сандерсон.jpg"/>
          <p:cNvPicPr>
            <a:picLocks noChangeAspect="1" noChangeArrowheads="1"/>
          </p:cNvPicPr>
          <p:nvPr/>
        </p:nvPicPr>
        <p:blipFill>
          <a:blip r:embed="rId2" cstate="print"/>
          <a:srcRect b="22566"/>
          <a:stretch>
            <a:fillRect/>
          </a:stretch>
        </p:blipFill>
        <p:spPr bwMode="auto">
          <a:xfrm>
            <a:off x="5220072" y="1196752"/>
            <a:ext cx="2880320" cy="3600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35918"/>
          </a:xfrm>
        </p:spPr>
        <p:txBody>
          <a:bodyPr/>
          <a:lstStyle/>
          <a:p>
            <a:r>
              <a:rPr lang="ru-RU" dirty="0" smtClean="0"/>
              <a:t>Теория Опарина — Холдейна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445224"/>
            <a:ext cx="8928992" cy="11521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dirty="0" smtClean="0"/>
              <a:t>В 1924 г. биохимиком А. И. Опариным, а позднее (1929) английским ученым Дж. Холдейном была сформулировала гипотеза, рассматривающая жизнь как результат длительной эволюции углеродных соединений.  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869160"/>
            <a:ext cx="3960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/>
              <a:t>Холдейн, Джон Бёрдон Сандерсон</a:t>
            </a:r>
            <a:endParaRPr lang="uk-UA" sz="1600" b="1" dirty="0"/>
          </a:p>
        </p:txBody>
      </p:sp>
      <p:pic>
        <p:nvPicPr>
          <p:cNvPr id="5" name="Picture 2" descr="C:\Users\Водолей\Pictures\происхождение жизни\opar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96752"/>
            <a:ext cx="2520280" cy="352010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Прямоугольник 6"/>
          <p:cNvSpPr/>
          <p:nvPr/>
        </p:nvSpPr>
        <p:spPr>
          <a:xfrm>
            <a:off x="395536" y="4869160"/>
            <a:ext cx="3709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/>
              <a:t>Александр Иванович Опарин</a:t>
            </a:r>
            <a:endParaRPr lang="uk-U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779934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Гипотеза А. И. Опарина</a:t>
            </a:r>
            <a:endParaRPr lang="uk-UA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716016" y="1556792"/>
            <a:ext cx="3970784" cy="4968552"/>
          </a:xfrm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800" dirty="0" smtClean="0"/>
              <a:t> А. И. Опарин высказал мнение что атмосфера первичной Земли была не такой как сейчас.</a:t>
            </a:r>
          </a:p>
          <a:p>
            <a:pPr marL="0" indent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800" dirty="0" smtClean="0"/>
              <a:t> Он полагал, что органические вещества, возможно углеводороды, могли возникнуть в океане из более простых соединений. </a:t>
            </a:r>
          </a:p>
          <a:p>
            <a:pPr marL="0" indent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800" dirty="0" smtClean="0"/>
              <a:t>Энергию для реакции синтеза, вероятно, давала интенсивная солнечная радиация и большая наэлектрелизованость атмосферы вследствие постоянных разрядов молнии.</a:t>
            </a:r>
          </a:p>
          <a:p>
            <a:pPr marL="0" indent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800" dirty="0" smtClean="0"/>
              <a:t>По мнению Опарина разнообразие находившихся в океанах простых соединений накопилось и под действием энергии превратилась в </a:t>
            </a:r>
            <a:r>
              <a:rPr lang="ru-RU" sz="1800" i="1" dirty="0" smtClean="0"/>
              <a:t>«первичный бульон»</a:t>
            </a:r>
            <a:r>
              <a:rPr lang="ru-RU" sz="1800" dirty="0" smtClean="0"/>
              <a:t>, в котором могла возникнуть жизнь.    </a:t>
            </a:r>
            <a:endParaRPr lang="uk-UA" sz="1800" dirty="0" smtClean="0"/>
          </a:p>
        </p:txBody>
      </p:sp>
      <p:pic>
        <p:nvPicPr>
          <p:cNvPr id="10244" name="Picture 4" descr="Опарин А 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3170238" cy="35274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27584" y="5589240"/>
            <a:ext cx="3095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/>
              <a:t>Александр Иванович Опарин</a:t>
            </a:r>
            <a:endParaRPr lang="uk-U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08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Первичный бульон</a:t>
            </a:r>
            <a:endParaRPr lang="ru-RU" dirty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932363" y="1628775"/>
            <a:ext cx="3970337" cy="43894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1800" dirty="0" smtClean="0"/>
              <a:t>Опарин предположил, что в условиях первобытной Земли органические вещества возникали из простейших соединений — аммиака, метана, водорода и воды. Энергия, необходимая для подобных превращений, могла быть получена или от ультрафиолетового излучения, или от частых грозовых электрических разрядов — молний. Возможно, эти органические вещества постепенно накапливались в Древнем океане, образуя </a:t>
            </a:r>
            <a:r>
              <a:rPr lang="ru-RU" sz="1800" b="1" i="1" dirty="0" smtClean="0"/>
              <a:t>первичный бульон</a:t>
            </a:r>
            <a:r>
              <a:rPr lang="ru-RU" sz="1800" dirty="0" smtClean="0"/>
              <a:t>, в котором и зародилась жизнь.   </a:t>
            </a:r>
            <a:br>
              <a:rPr lang="ru-RU" sz="1800" dirty="0" smtClean="0"/>
            </a:br>
            <a:endParaRPr lang="ru-RU" sz="1800" dirty="0" smtClean="0"/>
          </a:p>
        </p:txBody>
      </p:sp>
      <p:pic>
        <p:nvPicPr>
          <p:cNvPr id="4" name="Рисунок 3" descr="Происхождение жизни - непостижимая тайн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4320480" cy="4608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191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i="1" dirty="0" smtClean="0"/>
              <a:t>Коацерватные капли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4716016" y="1340769"/>
            <a:ext cx="3888432" cy="4680520"/>
          </a:xfr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r>
              <a:rPr lang="ru-RU" sz="2000" dirty="0" smtClean="0"/>
              <a:t>Опарин допустил, что в растворах высокомолекулярных соединений могут самопроизвольно образовываться зоны повышенной концентрации, которые относительно отделены от внешней среды и могут поддерживать обмен с ней. Он назвал их </a:t>
            </a:r>
            <a:r>
              <a:rPr lang="ru-RU" sz="2000" b="1" i="1" dirty="0" smtClean="0"/>
              <a:t>Коацерватные капли</a:t>
            </a:r>
            <a:r>
              <a:rPr lang="ru-RU" sz="2000" dirty="0" smtClean="0"/>
              <a:t>, или просто </a:t>
            </a:r>
            <a:r>
              <a:rPr lang="ru-RU" sz="2000" b="1" dirty="0" smtClean="0"/>
              <a:t>коацерваты</a:t>
            </a:r>
            <a:r>
              <a:rPr lang="ru-RU" sz="20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000" dirty="0"/>
          </a:p>
        </p:txBody>
      </p:sp>
      <p:pic>
        <p:nvPicPr>
          <p:cNvPr id="13" name="Рисунок 12" descr="http://upload.wikimedia.org/wikipedia/commons/thumb/f/f4/Aleksandr_Oparin_and_Andrei_Kursanov_in_enzymology_laboratory_1938.jpg/220px-Aleksandr_Oparin_and_Andrei_Kursanov_in_enzymology_laboratory_1938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340768"/>
            <a:ext cx="3384376" cy="46805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755650" y="6092825"/>
            <a:ext cx="3240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rPr>
              <a:t>Александр Опарин (справа) в лаборатории</a:t>
            </a:r>
            <a:endParaRPr lang="ru-RU" sz="16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792162"/>
          </a:xfrm>
        </p:spPr>
        <p:txBody>
          <a:bodyPr/>
          <a:lstStyle/>
          <a:p>
            <a:pPr algn="ctr" eaLnBrk="1" hangingPunct="1"/>
            <a:r>
              <a:rPr lang="ru-RU" sz="2200" b="1" dirty="0" smtClean="0"/>
              <a:t>Согласно теории Опарина процесс, приведший к возникновению жизни на Земле, может быть разделён на три этапа:</a:t>
            </a:r>
            <a:endParaRPr lang="ru-RU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851275" y="1557338"/>
            <a:ext cx="4033838" cy="93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24300" y="3429000"/>
            <a:ext cx="3960813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4300" y="5373688"/>
            <a:ext cx="4032250" cy="93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4" name="Rectangle 1"/>
          <p:cNvSpPr>
            <a:spLocks noChangeArrowheads="1"/>
          </p:cNvSpPr>
          <p:nvPr/>
        </p:nvSpPr>
        <p:spPr bwMode="auto">
          <a:xfrm rot="10800000" flipV="1">
            <a:off x="4284663" y="1439863"/>
            <a:ext cx="2735262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uk-UA">
              <a:latin typeface="Arial" charset="0"/>
            </a:endParaRPr>
          </a:p>
          <a:p>
            <a:pPr algn="ctr" eaLnBrk="0" hangingPunct="0"/>
            <a:r>
              <a:rPr lang="ru-RU" sz="2000">
                <a:latin typeface="Calibri" pitchFamily="34" charset="0"/>
                <a:cs typeface="Times New Roman" pitchFamily="18" charset="0"/>
              </a:rPr>
              <a:t>Возникновение органических веществ</a:t>
            </a:r>
            <a:endParaRPr lang="ru-RU" sz="2000"/>
          </a:p>
          <a:p>
            <a:pPr eaLnBrk="0" hangingPunct="0"/>
            <a:endParaRPr lang="uk-UA">
              <a:latin typeface="Arial" charset="0"/>
            </a:endParaRP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4211638" y="3433763"/>
            <a:ext cx="33845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uk-UA">
              <a:latin typeface="Arial" charset="0"/>
            </a:endParaRPr>
          </a:p>
          <a:p>
            <a:pPr algn="ctr" eaLnBrk="0" hangingPunct="0"/>
            <a:r>
              <a:rPr lang="ru-RU" sz="2000">
                <a:latin typeface="Calibri" pitchFamily="34" charset="0"/>
                <a:cs typeface="Times New Roman" pitchFamily="18" charset="0"/>
              </a:rPr>
              <a:t>Возникновение белков</a:t>
            </a:r>
            <a:endParaRPr lang="ru-RU" sz="2000"/>
          </a:p>
          <a:p>
            <a:pPr eaLnBrk="0" hangingPunct="0"/>
            <a:endParaRPr lang="uk-UA">
              <a:latin typeface="Arial" charset="0"/>
            </a:endParaRPr>
          </a:p>
        </p:txBody>
      </p:sp>
      <p:sp>
        <p:nvSpPr>
          <p:cNvPr id="7176" name="Rectangle 3"/>
          <p:cNvSpPr>
            <a:spLocks noChangeArrowheads="1"/>
          </p:cNvSpPr>
          <p:nvPr/>
        </p:nvSpPr>
        <p:spPr bwMode="auto">
          <a:xfrm rot="10800000" flipV="1">
            <a:off x="4067175" y="5313363"/>
            <a:ext cx="3673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uk-UA">
              <a:latin typeface="Arial" charset="0"/>
            </a:endParaRPr>
          </a:p>
          <a:p>
            <a:pPr algn="ctr" eaLnBrk="0" hangingPunct="0"/>
            <a:r>
              <a:rPr lang="ru-RU" sz="2000">
                <a:latin typeface="Calibri" pitchFamily="34" charset="0"/>
                <a:cs typeface="Times New Roman" pitchFamily="18" charset="0"/>
              </a:rPr>
              <a:t>Возникновение белковых тел</a:t>
            </a:r>
            <a:endParaRPr lang="ru-RU" sz="2000"/>
          </a:p>
          <a:p>
            <a:pPr eaLnBrk="0" hangingPunct="0"/>
            <a:endParaRPr lang="uk-UA">
              <a:latin typeface="Arial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5580063" y="2565400"/>
            <a:ext cx="576262" cy="7921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651500" y="4437063"/>
            <a:ext cx="576263" cy="86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179" name="Picture 4" descr="C:\Users\Водолей\Pictures\происхождение жизни\коацерва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557338"/>
            <a:ext cx="2087563" cy="469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11188" y="6308725"/>
            <a:ext cx="23939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chemeClr val="tx2"/>
                </a:solidFill>
                <a:latin typeface="+mj-lt"/>
              </a:rPr>
              <a:t>Коацерватные капли</a:t>
            </a:r>
            <a:endParaRPr lang="ru-RU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110104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5671010" cy="3744416"/>
          </a:xfrm>
          <a:prstGeom prst="roundRect">
            <a:avLst>
              <a:gd name="adj" fmla="val 385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/>
          <a:lstStyle/>
          <a:p>
            <a:pPr algn="ctr" eaLnBrk="1" hangingPunct="1"/>
            <a:r>
              <a:rPr lang="ru-RU" sz="4000" dirty="0" smtClean="0"/>
              <a:t>Условия для зарождения жизни</a:t>
            </a:r>
            <a:endParaRPr lang="uk-UA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012160" y="1124744"/>
            <a:ext cx="2963119" cy="5472608"/>
          </a:xfrm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800" dirty="0" smtClean="0"/>
              <a:t>По мнению учёных в далёком прошлом состояние Земли очень отличалась от современного: </a:t>
            </a:r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800" dirty="0" smtClean="0">
                <a:cs typeface="Tahoma" pitchFamily="34" charset="0"/>
              </a:rPr>
              <a:t>t</a:t>
            </a:r>
            <a:r>
              <a:rPr lang="ru-RU" sz="1800" dirty="0" smtClean="0">
                <a:cs typeface="Tahoma" pitchFamily="34" charset="0"/>
              </a:rPr>
              <a:t> 4000-8000</a:t>
            </a:r>
            <a:r>
              <a:rPr lang="en-US" sz="1800" dirty="0" smtClean="0">
                <a:cs typeface="Tahoma" pitchFamily="34" charset="0"/>
              </a:rPr>
              <a:t>°</a:t>
            </a:r>
            <a:r>
              <a:rPr lang="ru-RU" sz="1800" dirty="0" smtClean="0">
                <a:cs typeface="Tahoma" pitchFamily="34" charset="0"/>
              </a:rPr>
              <a:t>С, и по мере остывания углерод и тугоплавкие металлы конденсировались, образуя земную кору. На голой поверхности планеты постоянно извергались вулканы, происходили землетрясения. Вследствие этого формировалась современная поверхность планеты и её атмосфера. Отсутствие в атмосфере кислорода было, вероятно, необходимым условием для возникновением жизни</a:t>
            </a:r>
            <a:r>
              <a:rPr lang="ru-RU" sz="2000" dirty="0" smtClean="0">
                <a:cs typeface="Tahoma" pitchFamily="34" charset="0"/>
              </a:rPr>
              <a:t>.     </a:t>
            </a:r>
            <a:endParaRPr lang="en-US" sz="2000" dirty="0" smtClean="0"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5517232"/>
            <a:ext cx="460851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/>
                </a:solidFill>
                <a:latin typeface="+mj-lt"/>
              </a:rPr>
              <a:t>Вид первобытной Земли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Водолей\Pictures\Миллер, Стэнли Лло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2899378" cy="4032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971600" y="5013176"/>
            <a:ext cx="2956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Миллер, Стэнли Ллойд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5085184"/>
            <a:ext cx="2879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Гарольд Клейтон Юри</a:t>
            </a:r>
            <a:endParaRPr lang="ru-RU" b="1" dirty="0"/>
          </a:p>
        </p:txBody>
      </p:sp>
      <p:pic>
        <p:nvPicPr>
          <p:cNvPr id="2051" name="Picture 3" descr="C:\Users\Водолей\Pictures\Гарольд Клейтон Юр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859482"/>
            <a:ext cx="3155780" cy="41536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251520" y="5661248"/>
            <a:ext cx="871296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+mn-lt"/>
              </a:rPr>
              <a:t>Ученые экспериментально </a:t>
            </a:r>
            <a:r>
              <a:rPr lang="pl-PL" dirty="0" smtClean="0">
                <a:latin typeface="+mn-lt"/>
              </a:rPr>
              <a:t> доказал</a:t>
            </a:r>
            <a:r>
              <a:rPr lang="ru-RU" dirty="0" smtClean="0">
                <a:latin typeface="+mn-lt"/>
              </a:rPr>
              <a:t>и</a:t>
            </a:r>
            <a:r>
              <a:rPr lang="pl-PL" dirty="0" smtClean="0">
                <a:latin typeface="+mn-lt"/>
              </a:rPr>
              <a:t>, что в результате применения ультрафиолетовых лучей можно искуственно синтезировать</a:t>
            </a:r>
            <a:r>
              <a:rPr lang="ru-RU" dirty="0" smtClean="0">
                <a:latin typeface="+mn-lt"/>
              </a:rPr>
              <a:t> </a:t>
            </a:r>
            <a:r>
              <a:rPr lang="pl-PL" dirty="0" smtClean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не только аминокислоты, но и другие биохимические вещества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/>
              <a:t>Эксперимент </a:t>
            </a:r>
            <a:r>
              <a:rPr lang="ru-RU" dirty="0" smtClean="0"/>
              <a:t> Миллера - Юри </a:t>
            </a:r>
            <a:endParaRPr lang="uk-UA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932363" y="1412777"/>
            <a:ext cx="3898900" cy="4824512"/>
          </a:xfr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273050" algn="ctr"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ru-RU" sz="2000" dirty="0" smtClean="0"/>
              <a:t>Проверил теорию Опарина Стэнли Миллер в 1953 году в эксперименте  Миллера - Юри . Он поместил смесь H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O, NH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, CH</a:t>
            </a:r>
            <a:r>
              <a:rPr lang="ru-RU" sz="2000" baseline="-25000" dirty="0" smtClean="0"/>
              <a:t>4</a:t>
            </a:r>
            <a:r>
              <a:rPr lang="ru-RU" sz="2000" dirty="0" smtClean="0"/>
              <a:t>, CO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, CO в замкнутый сосуд и стал пропускать через неё электрические разряды (при температуре 80°С). Оказалось, что образуются аминокислоты. Позднее в разных условиях были получены другие сахара и нуклеотиды. Он сделал вывод, что эволюция может произойти    из раствора  </a:t>
            </a:r>
            <a:r>
              <a:rPr lang="ru-RU" sz="2000" b="1" i="1" dirty="0" smtClean="0"/>
              <a:t>коацерватов. </a:t>
            </a:r>
          </a:p>
        </p:txBody>
      </p:sp>
      <p:pic>
        <p:nvPicPr>
          <p:cNvPr id="11268" name="Picture 4" descr="Прибор С Милле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41438"/>
            <a:ext cx="4103687" cy="456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50825" y="5876925"/>
            <a:ext cx="4681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/>
                </a:solidFill>
                <a:latin typeface="+mj-lt"/>
              </a:rPr>
              <a:t>Установка С. Миллера, с помощью которой он доказал теорию Опарина</a:t>
            </a:r>
            <a:endParaRPr lang="uk-UA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625</TotalTime>
  <Words>673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Происхождения жизни на Земле. Гипотеза биохимической эволюции </vt:lpstr>
      <vt:lpstr>Теория Опарина — Холдейна</vt:lpstr>
      <vt:lpstr>Гипотеза А. И. Опарина</vt:lpstr>
      <vt:lpstr>Первичный бульон</vt:lpstr>
      <vt:lpstr>Коацерватные капли</vt:lpstr>
      <vt:lpstr>Согласно теории Опарина процесс, приведший к возникновению жизни на Земле, может быть разделён на три этапа:</vt:lpstr>
      <vt:lpstr>Условия для зарождения жизни</vt:lpstr>
      <vt:lpstr>Слайд 8</vt:lpstr>
      <vt:lpstr>Эксперимент  Миллера - Юри </vt:lpstr>
      <vt:lpstr>Слайд 10</vt:lpstr>
      <vt:lpstr>Вывод</vt:lpstr>
      <vt:lpstr>Источники информации</vt:lpstr>
    </vt:vector>
  </TitlesOfParts>
  <Company>Мінстерство освіти і науки України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Гипотеза Опарина о происхождения жизни на Земле</dc:title>
  <dc:creator>user</dc:creator>
  <cp:lastModifiedBy>Водолей</cp:lastModifiedBy>
  <cp:revision>58</cp:revision>
  <cp:lastPrinted>1601-01-01T00:00:00Z</cp:lastPrinted>
  <dcterms:created xsi:type="dcterms:W3CDTF">2010-03-16T09:36:38Z</dcterms:created>
  <dcterms:modified xsi:type="dcterms:W3CDTF">2011-12-26T21:02:13Z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