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87" r:id="rId3"/>
    <p:sldId id="257" r:id="rId4"/>
    <p:sldId id="256" r:id="rId5"/>
    <p:sldId id="288" r:id="rId6"/>
    <p:sldId id="259" r:id="rId7"/>
    <p:sldId id="271" r:id="rId8"/>
    <p:sldId id="272" r:id="rId9"/>
    <p:sldId id="273" r:id="rId10"/>
    <p:sldId id="274" r:id="rId11"/>
    <p:sldId id="261" r:id="rId12"/>
    <p:sldId id="275" r:id="rId13"/>
    <p:sldId id="276" r:id="rId14"/>
    <p:sldId id="277" r:id="rId15"/>
    <p:sldId id="278" r:id="rId16"/>
    <p:sldId id="280" r:id="rId17"/>
    <p:sldId id="279" r:id="rId18"/>
    <p:sldId id="281" r:id="rId19"/>
    <p:sldId id="282" r:id="rId20"/>
    <p:sldId id="283" r:id="rId21"/>
    <p:sldId id="284" r:id="rId22"/>
    <p:sldId id="285" r:id="rId23"/>
    <p:sldId id="267" r:id="rId24"/>
    <p:sldId id="264" r:id="rId25"/>
    <p:sldId id="265" r:id="rId26"/>
    <p:sldId id="266" r:id="rId27"/>
    <p:sldId id="268" r:id="rId28"/>
    <p:sldId id="289" r:id="rId29"/>
    <p:sldId id="263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1CE"/>
    <a:srgbClr val="C7E6A4"/>
    <a:srgbClr val="E5F3D5"/>
    <a:srgbClr val="F4F7FA"/>
    <a:srgbClr val="F1D97F"/>
    <a:srgbClr val="FFFDE5"/>
    <a:srgbClr val="F5E3A1"/>
    <a:srgbClr val="FFFAB3"/>
    <a:srgbClr val="ECC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20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1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9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91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91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8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29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0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85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7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2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2DCD7-C064-40A5-907B-7594840DC54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191F-6EA4-4282-8FC0-A2B83120A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4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y-content.apkpro.ru/ru/lesson/c15587f2-7b0b-4669-b6d1-7f0302727d3b?backUrl=%2Fru%2Fcatalog%2F20%2F06%3Fclass%3D06%26term%3D%25D0%25BC%25D0%25BE%25D0%25B4%25D0%25B5%25D0%25BB%25D0%25B8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emy-content.apkpro.ru/ru/lesson/c15587f2-7b0b-4669-b6d1-7f0302727d3b?backUrl=%2Fru%2Fcatalog%2F20%2F06%3Fclass%3D06%26term%3D%25D0%25BC%25D0%25BE%25D0%25B4%25D0%25B5%25D0%25BB%25D0%25B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FB598D3-6090-5C97-FCAE-38ED13A6F1B2}"/>
              </a:ext>
            </a:extLst>
          </p:cNvPr>
          <p:cNvSpPr/>
          <p:nvPr/>
        </p:nvSpPr>
        <p:spPr>
          <a:xfrm>
            <a:off x="152400" y="104611"/>
            <a:ext cx="11887200" cy="6682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341E9-C6EB-ECDD-2006-A858A47D0DF5}"/>
              </a:ext>
            </a:extLst>
          </p:cNvPr>
          <p:cNvSpPr txBox="1"/>
          <p:nvPr/>
        </p:nvSpPr>
        <p:spPr>
          <a:xfrm>
            <a:off x="3729703" y="261587"/>
            <a:ext cx="818827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Рассмотрите иллюстрацию, прокомментируете, что на ней изображено?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51FB7-1682-2FBA-6578-5A4A3900C183}"/>
              </a:ext>
            </a:extLst>
          </p:cNvPr>
          <p:cNvSpPr txBox="1"/>
          <p:nvPr/>
        </p:nvSpPr>
        <p:spPr>
          <a:xfrm>
            <a:off x="3729703" y="3902084"/>
            <a:ext cx="8188278" cy="523220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Ответ на вопрос: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DE569-45C2-F84A-5572-2F6E2661AE16}"/>
              </a:ext>
            </a:extLst>
          </p:cNvPr>
          <p:cNvSpPr txBox="1"/>
          <p:nvPr/>
        </p:nvSpPr>
        <p:spPr>
          <a:xfrm>
            <a:off x="3729703" y="1372670"/>
            <a:ext cx="818827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Что такое «глобус»? С какой целью его  создал человек 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488F9-D1E1-9F0C-BB27-83FBF171A22B}"/>
              </a:ext>
            </a:extLst>
          </p:cNvPr>
          <p:cNvSpPr txBox="1"/>
          <p:nvPr/>
        </p:nvSpPr>
        <p:spPr>
          <a:xfrm>
            <a:off x="246435" y="4559968"/>
            <a:ext cx="11671546" cy="2092881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Globus переводится с латинского языка как «шар». Он представляет собой самую </a:t>
            </a: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точную трёхмерную модель Земли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на которой градусная сетка, меридианы, объекты и расстояния между ними изображены (почти) без искажений — чего нельзя сказать о географической карте.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2537A-ED93-D328-42E9-09E170C6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9" y="261588"/>
            <a:ext cx="3385697" cy="4163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58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830331-BAF8-2420-9685-13361CF71DBF}"/>
              </a:ext>
            </a:extLst>
          </p:cNvPr>
          <p:cNvSpPr/>
          <p:nvPr/>
        </p:nvSpPr>
        <p:spPr>
          <a:xfrm>
            <a:off x="104931" y="123824"/>
            <a:ext cx="11969118" cy="660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615C7-E046-3C42-814D-04460BEA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55836"/>
            <a:ext cx="11687175" cy="763339"/>
          </a:xfrm>
          <a:solidFill>
            <a:srgbClr val="F1D97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МОДЕЛИ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9F868-FB2A-892B-FB08-194297058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20469" r="2690" b="4429"/>
          <a:stretch/>
        </p:blipFill>
        <p:spPr>
          <a:xfrm>
            <a:off x="495300" y="1123404"/>
            <a:ext cx="5184744" cy="2300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8A6F0C-E0A2-B6C4-5F6F-D25E4A98E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1162904"/>
            <a:ext cx="4676775" cy="5423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7FFE0B-CA6E-1D61-FFC6-4B078485A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14" y="3612874"/>
            <a:ext cx="3969620" cy="29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C48A5E-4ED1-35C6-1D4B-97755B2C5284}"/>
              </a:ext>
            </a:extLst>
          </p:cNvPr>
          <p:cNvSpPr/>
          <p:nvPr/>
        </p:nvSpPr>
        <p:spPr>
          <a:xfrm>
            <a:off x="116732" y="136187"/>
            <a:ext cx="11887200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64095-279C-8D2B-993E-3AF8F9FF80A5}"/>
              </a:ext>
            </a:extLst>
          </p:cNvPr>
          <p:cNvSpPr txBox="1"/>
          <p:nvPr/>
        </p:nvSpPr>
        <p:spPr>
          <a:xfrm>
            <a:off x="248055" y="219316"/>
            <a:ext cx="11624553" cy="584775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СОЗДАЮТ КОГДА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A022-084C-4DC6-5BCD-25A04992FAAC}"/>
              </a:ext>
            </a:extLst>
          </p:cNvPr>
          <p:cNvSpPr txBox="1"/>
          <p:nvPr/>
        </p:nvSpPr>
        <p:spPr>
          <a:xfrm>
            <a:off x="248055" y="978720"/>
            <a:ext cx="8248683" cy="5401479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изучаемый объект слишком большой или маленький (модель вселенной, модель строения атома);</a:t>
            </a:r>
            <a:b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процесс протекает слишком быстро или медленно (модель двигателя внутреннего сгорания, модель изменения земной поверхности);</a:t>
            </a:r>
            <a:b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исследование является опасным для окружающей среды (модель атомного взрыва);</a:t>
            </a:r>
            <a:b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может произойти разрушение самого объекта (модель здания, вертолета);</a:t>
            </a:r>
            <a:b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реальный объект очень дорогой (макет города, производства).</a:t>
            </a:r>
            <a:endParaRPr lang="ru-RU" sz="2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3DD27-E71B-292A-EAD4-5749CEC58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062" y="967800"/>
            <a:ext cx="3244546" cy="5412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7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C48A5E-4ED1-35C6-1D4B-97755B2C5284}"/>
              </a:ext>
            </a:extLst>
          </p:cNvPr>
          <p:cNvSpPr/>
          <p:nvPr/>
        </p:nvSpPr>
        <p:spPr>
          <a:xfrm>
            <a:off x="133350" y="136187"/>
            <a:ext cx="11870582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D0023-2B2A-7045-17B4-B8C56C38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1437"/>
            <a:ext cx="11544300" cy="955388"/>
          </a:xfrm>
          <a:solidFill>
            <a:srgbClr val="F1D97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ВАЖНОСТЬ ПРОЦЕССА МОДЕЛИРОВАНИЯ ДЛЯ ЧЕЛОВЕЧЕСТВА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1B1F75-9AB3-07EF-A992-D753ABBE2066}"/>
              </a:ext>
            </a:extLst>
          </p:cNvPr>
          <p:cNvSpPr txBox="1">
            <a:spLocks/>
          </p:cNvSpPr>
          <p:nvPr/>
        </p:nvSpPr>
        <p:spPr>
          <a:xfrm>
            <a:off x="314325" y="1442075"/>
            <a:ext cx="11544300" cy="5101599"/>
          </a:xfrm>
          <a:prstGeom prst="rect">
            <a:avLst/>
          </a:prstGeom>
          <a:solidFill>
            <a:srgbClr val="E5F3D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спрогнозировать, как пройдет сложнейшая операция по пересадке сразу нескольких внутренних органов – простая задача для компьютерных программ;</a:t>
            </a:r>
          </a:p>
          <a:p>
            <a:pPr marL="571500" indent="-571500" algn="ctr">
              <a:buFontTx/>
              <a:buChar char="-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оценить, как изменится парниковый эффект от посадки 1000 деревьев или остановки 1 завода – достаточно построить информационную модель и внести нужные параметры</a:t>
            </a:r>
          </a:p>
        </p:txBody>
      </p:sp>
    </p:spTree>
    <p:extLst>
      <p:ext uri="{BB962C8B-B14F-4D97-AF65-F5344CB8AC3E}">
        <p14:creationId xmlns:p14="http://schemas.microsoft.com/office/powerpoint/2010/main" val="25886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E6F41-BDBB-F99D-661C-95818EB0F6FF}"/>
              </a:ext>
            </a:extLst>
          </p:cNvPr>
          <p:cNvSpPr txBox="1"/>
          <p:nvPr/>
        </p:nvSpPr>
        <p:spPr>
          <a:xfrm>
            <a:off x="1286756" y="574631"/>
            <a:ext cx="6777873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Географическая карта – это модель: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3E5ADB-C762-C698-18F3-C35AA09F6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2" y="1496603"/>
            <a:ext cx="6777873" cy="46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E6F41-BDBB-F99D-661C-95818EB0F6FF}"/>
              </a:ext>
            </a:extLst>
          </p:cNvPr>
          <p:cNvSpPr txBox="1"/>
          <p:nvPr/>
        </p:nvSpPr>
        <p:spPr>
          <a:xfrm>
            <a:off x="1211610" y="955631"/>
            <a:ext cx="6777873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Географическая карта – это модель: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3E5ADB-C762-C698-18F3-C35AA09F6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3" y="1649003"/>
            <a:ext cx="6777873" cy="46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E6F41-BDBB-F99D-661C-95818EB0F6FF}"/>
              </a:ext>
            </a:extLst>
          </p:cNvPr>
          <p:cNvSpPr txBox="1"/>
          <p:nvPr/>
        </p:nvSpPr>
        <p:spPr>
          <a:xfrm>
            <a:off x="1371258" y="955630"/>
            <a:ext cx="609845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 человека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12406-0FF6-62FE-6867-B91F84396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4261" r="15300" b="6804"/>
          <a:stretch/>
        </p:blipFill>
        <p:spPr>
          <a:xfrm>
            <a:off x="7384874" y="379428"/>
            <a:ext cx="3525626" cy="60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E6F41-BDBB-F99D-661C-95818EB0F6FF}"/>
              </a:ext>
            </a:extLst>
          </p:cNvPr>
          <p:cNvSpPr txBox="1"/>
          <p:nvPr/>
        </p:nvSpPr>
        <p:spPr>
          <a:xfrm>
            <a:off x="1371258" y="955630"/>
            <a:ext cx="609845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 человека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12406-0FF6-62FE-6867-B91F84396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4261" r="15300" b="6804"/>
          <a:stretch/>
        </p:blipFill>
        <p:spPr>
          <a:xfrm>
            <a:off x="7384874" y="379428"/>
            <a:ext cx="3525626" cy="60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EDAEBC-4A73-E452-EC19-B264790AFEFB}"/>
              </a:ext>
            </a:extLst>
          </p:cNvPr>
          <p:cNvSpPr txBox="1"/>
          <p:nvPr/>
        </p:nvSpPr>
        <p:spPr>
          <a:xfrm>
            <a:off x="796223" y="866196"/>
            <a:ext cx="8875678" cy="2791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Миниатюра старинного города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9A73F-3DCB-D8A6-6AC4-0F8D0511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55" y="1689414"/>
            <a:ext cx="8171371" cy="43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EDAEBC-4A73-E452-EC19-B264790AFEFB}"/>
              </a:ext>
            </a:extLst>
          </p:cNvPr>
          <p:cNvSpPr txBox="1"/>
          <p:nvPr/>
        </p:nvSpPr>
        <p:spPr>
          <a:xfrm>
            <a:off x="796223" y="866196"/>
            <a:ext cx="8875678" cy="2791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Миниатюра старинного города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9A73F-3DCB-D8A6-6AC4-0F8D0511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55" y="1689414"/>
            <a:ext cx="8171371" cy="43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5C89BE-7EA2-FAD6-6FC1-C3E42963E88F}"/>
              </a:ext>
            </a:extLst>
          </p:cNvPr>
          <p:cNvSpPr txBox="1"/>
          <p:nvPr/>
        </p:nvSpPr>
        <p:spPr>
          <a:xfrm>
            <a:off x="1031893" y="914017"/>
            <a:ext cx="1091186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модель глобального потепления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9BF37-74C0-4855-7382-98E9BA39B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51" y="1723939"/>
            <a:ext cx="7374904" cy="44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8341E9-C6EB-ECDD-2006-A858A47D0DF5}"/>
              </a:ext>
            </a:extLst>
          </p:cNvPr>
          <p:cNvSpPr txBox="1"/>
          <p:nvPr/>
        </p:nvSpPr>
        <p:spPr>
          <a:xfrm>
            <a:off x="354323" y="521172"/>
            <a:ext cx="11408186" cy="2776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2" y="553895"/>
            <a:ext cx="9035874" cy="271076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A31A45F-F0C6-BD03-D5BE-C6C7B0F7A5B2}"/>
              </a:ext>
            </a:extLst>
          </p:cNvPr>
          <p:cNvSpPr txBox="1">
            <a:spLocks/>
          </p:cNvSpPr>
          <p:nvPr/>
        </p:nvSpPr>
        <p:spPr>
          <a:xfrm>
            <a:off x="354323" y="3586701"/>
            <a:ext cx="11408186" cy="2883372"/>
          </a:xfrm>
          <a:prstGeom prst="rect">
            <a:avLst/>
          </a:prstGeom>
          <a:solidFill>
            <a:srgbClr val="C7E6A4">
              <a:alpha val="49804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i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83" y="3642120"/>
            <a:ext cx="9241780" cy="27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3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5C89BE-7EA2-FAD6-6FC1-C3E42963E88F}"/>
              </a:ext>
            </a:extLst>
          </p:cNvPr>
          <p:cNvSpPr txBox="1"/>
          <p:nvPr/>
        </p:nvSpPr>
        <p:spPr>
          <a:xfrm>
            <a:off x="1031893" y="914017"/>
            <a:ext cx="1091186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модель глобального потепления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9BF37-74C0-4855-7382-98E9BA39B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51" y="1723939"/>
            <a:ext cx="7374904" cy="44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6769C9-18E7-7044-9313-6BE9209EC752}"/>
              </a:ext>
            </a:extLst>
          </p:cNvPr>
          <p:cNvSpPr txBox="1"/>
          <p:nvPr/>
        </p:nvSpPr>
        <p:spPr>
          <a:xfrm>
            <a:off x="1079027" y="845382"/>
            <a:ext cx="955440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 распространения пожаров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1BD36-F971-E74B-B142-B566995D0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1568776"/>
            <a:ext cx="4759358" cy="47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6769C9-18E7-7044-9313-6BE9209EC752}"/>
              </a:ext>
            </a:extLst>
          </p:cNvPr>
          <p:cNvSpPr txBox="1"/>
          <p:nvPr/>
        </p:nvSpPr>
        <p:spPr>
          <a:xfrm>
            <a:off x="1079027" y="845382"/>
            <a:ext cx="9554408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 распространения пожаров – это модель: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1BD36-F971-E74B-B142-B566995D0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1568776"/>
            <a:ext cx="4759358" cy="47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63D435-7075-E803-D6FC-2B4B44A78971}"/>
              </a:ext>
            </a:extLst>
          </p:cNvPr>
          <p:cNvSpPr/>
          <p:nvPr/>
        </p:nvSpPr>
        <p:spPr>
          <a:xfrm>
            <a:off x="116732" y="123825"/>
            <a:ext cx="11951443" cy="6610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44852-4E96-2B53-76C6-D01C10BBC4DD}"/>
              </a:ext>
            </a:extLst>
          </p:cNvPr>
          <p:cNvSpPr txBox="1"/>
          <p:nvPr/>
        </p:nvSpPr>
        <p:spPr>
          <a:xfrm>
            <a:off x="266700" y="1506152"/>
            <a:ext cx="11658600" cy="5078313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ЗАДАЧА: выполнить эскиз несложного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технического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Ознакомься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 основными элементами 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 технического устройства.</a:t>
            </a:r>
          </a:p>
          <a:p>
            <a:pPr marL="742950" indent="-742950">
              <a:buAutoNum type="arabicPeriod" startAt="2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Определи назначение и функции технического  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 устройства.</a:t>
            </a:r>
          </a:p>
          <a:p>
            <a:pPr marL="742950" indent="-742950">
              <a:buAutoNum type="arabicPeriod" startAt="3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Выполни эскиз технического устройства с учетом 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 его особенностей.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B535A-07FB-142C-6D41-424B0A1DB718}"/>
              </a:ext>
            </a:extLst>
          </p:cNvPr>
          <p:cNvSpPr txBox="1"/>
          <p:nvPr/>
        </p:nvSpPr>
        <p:spPr>
          <a:xfrm>
            <a:off x="266700" y="245602"/>
            <a:ext cx="11658600" cy="1138773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РАБОТА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«Выполнение эскиза модели технического устройства»</a:t>
            </a:r>
          </a:p>
        </p:txBody>
      </p:sp>
    </p:spTree>
    <p:extLst>
      <p:ext uri="{BB962C8B-B14F-4D97-AF65-F5344CB8AC3E}">
        <p14:creationId xmlns:p14="http://schemas.microsoft.com/office/powerpoint/2010/main" val="1291704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292236-59B1-C03A-DEC7-05DFC1741351}"/>
              </a:ext>
            </a:extLst>
          </p:cNvPr>
          <p:cNvSpPr/>
          <p:nvPr/>
        </p:nvSpPr>
        <p:spPr>
          <a:xfrm>
            <a:off x="152399" y="158462"/>
            <a:ext cx="11887200" cy="6594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станок для плазменной резки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D2E1-E378-DE9E-1282-A87E7BD25369}"/>
              </a:ext>
            </a:extLst>
          </p:cNvPr>
          <p:cNvSpPr txBox="1"/>
          <p:nvPr/>
        </p:nvSpPr>
        <p:spPr>
          <a:xfrm>
            <a:off x="266699" y="249815"/>
            <a:ext cx="116586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ТЕХНИЧЕСКОЕ УСТРОЙСТВО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33CCB-F7FA-F283-8402-396171553650}"/>
              </a:ext>
            </a:extLst>
          </p:cNvPr>
          <p:cNvSpPr txBox="1"/>
          <p:nvPr/>
        </p:nvSpPr>
        <p:spPr>
          <a:xfrm>
            <a:off x="266698" y="957464"/>
            <a:ext cx="11658601" cy="830997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устройства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это все оборудование, машины, механизмы и аппаратура, которые используются на производственных объектах и в быту.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9C64F-670C-8B29-4335-75DE4CE49B58}"/>
              </a:ext>
            </a:extLst>
          </p:cNvPr>
          <p:cNvSpPr txBox="1"/>
          <p:nvPr/>
        </p:nvSpPr>
        <p:spPr>
          <a:xfrm>
            <a:off x="266698" y="1911335"/>
            <a:ext cx="8747090" cy="4493538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Функциональность: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Каждое устройство имеет определенное назначение и функции.</a:t>
            </a: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Конструкция: 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устройства  состоят из различных компонентов и деталей, которые взаимодействуют между собой, для выполнения определенных задач.</a:t>
            </a: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энергии: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устройства используют различные источники  энергии: электрическую, механическую, солнечную, биоэнергию. Преобразует энергию в другой вид энергии (электрическую в механику, например, швейная машина)</a:t>
            </a: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Управление: 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Устройствами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может быть ручным или автоматическим.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EE859B-7C4A-FF44-FBF5-318CF7903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94" y="1911335"/>
            <a:ext cx="2797205" cy="1887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2A608-A507-B555-D73F-786C18531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091" y="4247037"/>
            <a:ext cx="2797205" cy="1765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D5BFF-EE4B-C58E-22BC-B6AC46B805B6}"/>
              </a:ext>
            </a:extLst>
          </p:cNvPr>
          <p:cNvSpPr txBox="1"/>
          <p:nvPr/>
        </p:nvSpPr>
        <p:spPr>
          <a:xfrm>
            <a:off x="9128092" y="6078308"/>
            <a:ext cx="279720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Производственный станок для плазменной резки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CAD33-3A47-57A3-F796-27DCEBEC9BC0}"/>
              </a:ext>
            </a:extLst>
          </p:cNvPr>
          <p:cNvSpPr txBox="1"/>
          <p:nvPr/>
        </p:nvSpPr>
        <p:spPr>
          <a:xfrm>
            <a:off x="9128091" y="3846097"/>
            <a:ext cx="27972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Кофемолка бытовая</a:t>
            </a:r>
          </a:p>
        </p:txBody>
      </p:sp>
    </p:spTree>
    <p:extLst>
      <p:ext uri="{BB962C8B-B14F-4D97-AF65-F5344CB8AC3E}">
        <p14:creationId xmlns:p14="http://schemas.microsoft.com/office/powerpoint/2010/main" val="14232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91F782-9378-3841-2588-33697C113631}"/>
              </a:ext>
            </a:extLst>
          </p:cNvPr>
          <p:cNvSpPr/>
          <p:nvPr/>
        </p:nvSpPr>
        <p:spPr>
          <a:xfrm>
            <a:off x="116732" y="145428"/>
            <a:ext cx="11922868" cy="66094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50A98-54B0-3AC8-B0F4-22FBBF50BD6B}"/>
              </a:ext>
            </a:extLst>
          </p:cNvPr>
          <p:cNvSpPr txBox="1"/>
          <p:nvPr/>
        </p:nvSpPr>
        <p:spPr>
          <a:xfrm>
            <a:off x="267875" y="251396"/>
            <a:ext cx="1162058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ЭСКИЗ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9BD9B-2561-DB12-CE32-E9C208F58D7C}"/>
              </a:ext>
            </a:extLst>
          </p:cNvPr>
          <p:cNvSpPr txBox="1"/>
          <p:nvPr/>
        </p:nvSpPr>
        <p:spPr>
          <a:xfrm>
            <a:off x="4257371" y="2409698"/>
            <a:ext cx="7631084" cy="3600986"/>
          </a:xfrm>
          <a:prstGeom prst="rect">
            <a:avLst/>
          </a:prstGeom>
          <a:solidFill>
            <a:srgbClr val="E5F3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каких целей выполняют эскизы: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благодаря эскизу легче выразить идею общими формами и выявить возможные недочеты;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используется как быстрый способ графической демонстрации изображения, идеи или принципа;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</a:rPr>
              <a:t> выполняются при конструировании нового изделия, доработке конструкции опытного образца изделия, поломке детали в процессе эксплуатации</a:t>
            </a:r>
            <a:r>
              <a:rPr lang="ru-RU" sz="2000" dirty="0">
                <a:latin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DB8EA-DF36-E816-E90D-229F3E8B18D5}"/>
              </a:ext>
            </a:extLst>
          </p:cNvPr>
          <p:cNvSpPr txBox="1"/>
          <p:nvPr/>
        </p:nvSpPr>
        <p:spPr>
          <a:xfrm>
            <a:off x="267875" y="961215"/>
            <a:ext cx="11620580" cy="1323439"/>
          </a:xfrm>
          <a:prstGeom prst="rect">
            <a:avLst/>
          </a:prstGeom>
          <a:solidFill>
            <a:srgbClr val="FFFDE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effectLst/>
                <a:latin typeface="Arial" panose="020B0604020202020204" pitchFamily="34" charset="0"/>
              </a:rPr>
              <a:t>Эски́з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 (фр. </a:t>
            </a:r>
            <a:r>
              <a:rPr lang="ru-RU" sz="2000" b="0" i="0" dirty="0" err="1">
                <a:effectLst/>
                <a:latin typeface="Arial" panose="020B0604020202020204" pitchFamily="34" charset="0"/>
              </a:rPr>
              <a:t>esquisse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) </a:t>
            </a:r>
            <a:r>
              <a:rPr lang="ru-RU" sz="2000" b="0" i="0" dirty="0" smtClean="0">
                <a:effectLst/>
                <a:latin typeface="Arial" panose="020B0604020202020204" pitchFamily="34" charset="0"/>
              </a:rPr>
              <a:t>- 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рисунок, предварительный набросок, фиксирующий замысел художественного произведения, сооружения, механизма или отдельной его части.</a:t>
            </a:r>
          </a:p>
          <a:p>
            <a:pPr algn="just"/>
            <a:r>
              <a:rPr lang="ru-RU" sz="2000" b="1" dirty="0">
                <a:effectLst/>
                <a:latin typeface="Arial" panose="020B0604020202020204" pitchFamily="34" charset="0"/>
              </a:rPr>
              <a:t>В конструкторской документации: эскиз </a:t>
            </a:r>
            <a:r>
              <a:rPr lang="ru-RU" sz="2000" dirty="0" smtClean="0">
                <a:effectLst/>
                <a:latin typeface="Arial" panose="020B0604020202020204" pitchFamily="34" charset="0"/>
              </a:rPr>
              <a:t>- чертеж</a:t>
            </a:r>
            <a:r>
              <a:rPr lang="ru-RU" sz="2000" dirty="0">
                <a:effectLst/>
                <a:latin typeface="Arial" panose="020B0604020202020204" pitchFamily="34" charset="0"/>
              </a:rPr>
              <a:t>, 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выполненный от руки в глазомерном масштабе</a:t>
            </a:r>
            <a:r>
              <a:rPr lang="ru-RU" sz="2000" dirty="0">
                <a:latin typeface="Arial" panose="020B0604020202020204" pitchFamily="34" charset="0"/>
              </a:rPr>
              <a:t>,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 с соблюдением пропорций изображаемо­го предмета.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5AAAE-13B3-B78E-ED4B-53E7155C0C40}"/>
              </a:ext>
            </a:extLst>
          </p:cNvPr>
          <p:cNvSpPr txBox="1"/>
          <p:nvPr/>
        </p:nvSpPr>
        <p:spPr>
          <a:xfrm>
            <a:off x="4257372" y="6198136"/>
            <a:ext cx="7631083" cy="369332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ru-RU" b="0" i="0" dirty="0">
                <a:effectLst/>
                <a:latin typeface="Arial" panose="020B0604020202020204" pitchFamily="34" charset="0"/>
              </a:rPr>
              <a:t>Эскиз удобнее выполнять на бумаге в клетку карандашом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22D6F2-28F5-1A17-0613-72B8B504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2" y="4659603"/>
            <a:ext cx="3838354" cy="1892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CCCB4B-C938-D90A-C686-8789967DE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6" y="2443183"/>
            <a:ext cx="3838354" cy="2013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9171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53E62C-33BA-BBAD-7754-E81465804C65}"/>
              </a:ext>
            </a:extLst>
          </p:cNvPr>
          <p:cNvSpPr/>
          <p:nvPr/>
        </p:nvSpPr>
        <p:spPr>
          <a:xfrm>
            <a:off x="100644" y="102753"/>
            <a:ext cx="11984675" cy="6638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91A36-9844-C53B-B8D5-9F06B03E95E0}"/>
              </a:ext>
            </a:extLst>
          </p:cNvPr>
          <p:cNvSpPr txBox="1"/>
          <p:nvPr/>
        </p:nvSpPr>
        <p:spPr>
          <a:xfrm>
            <a:off x="306189" y="226039"/>
            <a:ext cx="11564273" cy="584775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Эскиз модели несложного технического устройства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1E10C-5CB5-F08F-A630-58AD4EDA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14" y="1446977"/>
            <a:ext cx="2948689" cy="1975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72488-E6C3-AC6A-973E-66A99908BDD0}"/>
              </a:ext>
            </a:extLst>
          </p:cNvPr>
          <p:cNvSpPr txBox="1"/>
          <p:nvPr/>
        </p:nvSpPr>
        <p:spPr>
          <a:xfrm>
            <a:off x="306188" y="767924"/>
            <a:ext cx="1163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правильно выполнить эскиз, нужно проанализировать из каких геометрических фигур состоит предмет. </a:t>
            </a:r>
            <a:endParaRPr lang="ru-RU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311245" y="1315799"/>
            <a:ext cx="3563472" cy="2225049"/>
            <a:chOff x="7777909" y="1516221"/>
            <a:chExt cx="3696841" cy="2308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2FE7F9-C672-6F4D-0EEB-953B77CC977F}"/>
                </a:ext>
              </a:extLst>
            </p:cNvPr>
            <p:cNvSpPr txBox="1"/>
            <p:nvPr/>
          </p:nvSpPr>
          <p:spPr>
            <a:xfrm>
              <a:off x="7777909" y="1516221"/>
              <a:ext cx="3696841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Шаг 1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8544413" y="2049548"/>
              <a:ext cx="2619983" cy="1247019"/>
              <a:chOff x="8544413" y="2049548"/>
              <a:chExt cx="2619983" cy="1247019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4A17CA4A-150D-3C0F-DBF3-96E0DE80C16A}"/>
                  </a:ext>
                </a:extLst>
              </p:cNvPr>
              <p:cNvSpPr/>
              <p:nvPr/>
            </p:nvSpPr>
            <p:spPr>
              <a:xfrm>
                <a:off x="8544413" y="2382167"/>
                <a:ext cx="914400" cy="914400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CC08A110-0A53-AB55-43B4-96A799BBA691}"/>
                  </a:ext>
                </a:extLst>
              </p:cNvPr>
              <p:cNvSpPr/>
              <p:nvPr/>
            </p:nvSpPr>
            <p:spPr>
              <a:xfrm>
                <a:off x="10249996" y="2380196"/>
                <a:ext cx="914400" cy="914400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59461CBD-E145-9F58-DB03-0768D2575790}"/>
                  </a:ext>
                </a:extLst>
              </p:cNvPr>
              <p:cNvSpPr/>
              <p:nvPr/>
            </p:nvSpPr>
            <p:spPr>
              <a:xfrm>
                <a:off x="9042541" y="2049548"/>
                <a:ext cx="350195" cy="778213"/>
              </a:xfrm>
              <a:custGeom>
                <a:avLst/>
                <a:gdLst>
                  <a:gd name="connsiteX0" fmla="*/ 0 w 350195"/>
                  <a:gd name="connsiteY0" fmla="*/ 778213 h 778213"/>
                  <a:gd name="connsiteX1" fmla="*/ 311285 w 350195"/>
                  <a:gd name="connsiteY1" fmla="*/ 0 h 778213"/>
                  <a:gd name="connsiteX2" fmla="*/ 311285 w 350195"/>
                  <a:gd name="connsiteY2" fmla="*/ 0 h 778213"/>
                  <a:gd name="connsiteX3" fmla="*/ 350195 w 350195"/>
                  <a:gd name="connsiteY3" fmla="*/ 19456 h 778213"/>
                  <a:gd name="connsiteX4" fmla="*/ 311285 w 350195"/>
                  <a:gd name="connsiteY4" fmla="*/ 0 h 7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95" h="778213">
                    <a:moveTo>
                      <a:pt x="0" y="778213"/>
                    </a:moveTo>
                    <a:lnTo>
                      <a:pt x="311285" y="0"/>
                    </a:lnTo>
                    <a:lnTo>
                      <a:pt x="311285" y="0"/>
                    </a:lnTo>
                    <a:lnTo>
                      <a:pt x="350195" y="19456"/>
                    </a:lnTo>
                    <a:lnTo>
                      <a:pt x="311285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B4D52284-B260-934C-8DF5-9BFFD57B794A}"/>
                  </a:ext>
                </a:extLst>
              </p:cNvPr>
              <p:cNvSpPr/>
              <p:nvPr/>
            </p:nvSpPr>
            <p:spPr>
              <a:xfrm flipH="1">
                <a:off x="10383738" y="2066563"/>
                <a:ext cx="220779" cy="778213"/>
              </a:xfrm>
              <a:custGeom>
                <a:avLst/>
                <a:gdLst>
                  <a:gd name="connsiteX0" fmla="*/ 0 w 350195"/>
                  <a:gd name="connsiteY0" fmla="*/ 778213 h 778213"/>
                  <a:gd name="connsiteX1" fmla="*/ 311285 w 350195"/>
                  <a:gd name="connsiteY1" fmla="*/ 0 h 778213"/>
                  <a:gd name="connsiteX2" fmla="*/ 311285 w 350195"/>
                  <a:gd name="connsiteY2" fmla="*/ 0 h 778213"/>
                  <a:gd name="connsiteX3" fmla="*/ 350195 w 350195"/>
                  <a:gd name="connsiteY3" fmla="*/ 19456 h 778213"/>
                  <a:gd name="connsiteX4" fmla="*/ 311285 w 350195"/>
                  <a:gd name="connsiteY4" fmla="*/ 0 h 7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95" h="778213">
                    <a:moveTo>
                      <a:pt x="0" y="778213"/>
                    </a:moveTo>
                    <a:lnTo>
                      <a:pt x="311285" y="0"/>
                    </a:lnTo>
                    <a:lnTo>
                      <a:pt x="311285" y="0"/>
                    </a:lnTo>
                    <a:lnTo>
                      <a:pt x="350195" y="19456"/>
                    </a:lnTo>
                    <a:lnTo>
                      <a:pt x="311285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8188970" y="1315799"/>
            <a:ext cx="3564883" cy="2225929"/>
            <a:chOff x="7857850" y="4273577"/>
            <a:chExt cx="3696841" cy="23083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16A215-6EE0-C75C-C176-A0B01F43F639}"/>
                </a:ext>
              </a:extLst>
            </p:cNvPr>
            <p:cNvSpPr txBox="1"/>
            <p:nvPr/>
          </p:nvSpPr>
          <p:spPr>
            <a:xfrm>
              <a:off x="7857850" y="4273577"/>
              <a:ext cx="3696841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Шаг 2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8303238" y="4745384"/>
              <a:ext cx="3040859" cy="1416128"/>
              <a:chOff x="8303238" y="4745384"/>
              <a:chExt cx="3040859" cy="1416128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A1940B06-4CAC-C7D0-C6A4-98C95A3058D7}"/>
                  </a:ext>
                </a:extLst>
              </p:cNvPr>
              <p:cNvSpPr/>
              <p:nvPr/>
            </p:nvSpPr>
            <p:spPr>
              <a:xfrm>
                <a:off x="8303238" y="5247112"/>
                <a:ext cx="914400" cy="914400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F8CE861F-C874-9F2F-C1B4-BEBCAB198A49}"/>
                  </a:ext>
                </a:extLst>
              </p:cNvPr>
              <p:cNvSpPr/>
              <p:nvPr/>
            </p:nvSpPr>
            <p:spPr>
              <a:xfrm>
                <a:off x="10429697" y="5247112"/>
                <a:ext cx="914400" cy="914400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D59BBF40-FDE3-BB7D-2EC3-1633A5EAB787}"/>
                  </a:ext>
                </a:extLst>
              </p:cNvPr>
              <p:cNvSpPr/>
              <p:nvPr/>
            </p:nvSpPr>
            <p:spPr>
              <a:xfrm>
                <a:off x="8804127" y="4745384"/>
                <a:ext cx="413511" cy="914400"/>
              </a:xfrm>
              <a:custGeom>
                <a:avLst/>
                <a:gdLst>
                  <a:gd name="connsiteX0" fmla="*/ 0 w 350195"/>
                  <a:gd name="connsiteY0" fmla="*/ 778213 h 778213"/>
                  <a:gd name="connsiteX1" fmla="*/ 311285 w 350195"/>
                  <a:gd name="connsiteY1" fmla="*/ 0 h 778213"/>
                  <a:gd name="connsiteX2" fmla="*/ 311285 w 350195"/>
                  <a:gd name="connsiteY2" fmla="*/ 0 h 778213"/>
                  <a:gd name="connsiteX3" fmla="*/ 350195 w 350195"/>
                  <a:gd name="connsiteY3" fmla="*/ 19456 h 778213"/>
                  <a:gd name="connsiteX4" fmla="*/ 311285 w 350195"/>
                  <a:gd name="connsiteY4" fmla="*/ 0 h 7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95" h="778213">
                    <a:moveTo>
                      <a:pt x="0" y="778213"/>
                    </a:moveTo>
                    <a:lnTo>
                      <a:pt x="311285" y="0"/>
                    </a:lnTo>
                    <a:lnTo>
                      <a:pt x="311285" y="0"/>
                    </a:lnTo>
                    <a:lnTo>
                      <a:pt x="350195" y="19456"/>
                    </a:lnTo>
                    <a:lnTo>
                      <a:pt x="311285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295C929E-7420-1824-FAD8-15850D57EA5F}"/>
                  </a:ext>
                </a:extLst>
              </p:cNvPr>
              <p:cNvSpPr/>
              <p:nvPr/>
            </p:nvSpPr>
            <p:spPr>
              <a:xfrm flipH="1">
                <a:off x="10604516" y="4926099"/>
                <a:ext cx="297945" cy="733685"/>
              </a:xfrm>
              <a:custGeom>
                <a:avLst/>
                <a:gdLst>
                  <a:gd name="connsiteX0" fmla="*/ 0 w 350195"/>
                  <a:gd name="connsiteY0" fmla="*/ 778213 h 778213"/>
                  <a:gd name="connsiteX1" fmla="*/ 311285 w 350195"/>
                  <a:gd name="connsiteY1" fmla="*/ 0 h 778213"/>
                  <a:gd name="connsiteX2" fmla="*/ 311285 w 350195"/>
                  <a:gd name="connsiteY2" fmla="*/ 0 h 778213"/>
                  <a:gd name="connsiteX3" fmla="*/ 350195 w 350195"/>
                  <a:gd name="connsiteY3" fmla="*/ 19456 h 778213"/>
                  <a:gd name="connsiteX4" fmla="*/ 311285 w 350195"/>
                  <a:gd name="connsiteY4" fmla="*/ 0 h 77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95" h="778213">
                    <a:moveTo>
                      <a:pt x="0" y="778213"/>
                    </a:moveTo>
                    <a:lnTo>
                      <a:pt x="311285" y="0"/>
                    </a:lnTo>
                    <a:lnTo>
                      <a:pt x="311285" y="0"/>
                    </a:lnTo>
                    <a:lnTo>
                      <a:pt x="350195" y="19456"/>
                    </a:lnTo>
                    <a:lnTo>
                      <a:pt x="311285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37B3B3E1-B9CA-5046-364A-67CA9FBC8EAD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9116947" y="4926099"/>
                <a:ext cx="15206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9B8C8B35-6F80-2412-1110-367D809F1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58895" y="5659784"/>
                <a:ext cx="104356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Группа 24"/>
          <p:cNvGrpSpPr/>
          <p:nvPr/>
        </p:nvGrpSpPr>
        <p:grpSpPr>
          <a:xfrm>
            <a:off x="427552" y="3740814"/>
            <a:ext cx="3601999" cy="2117313"/>
            <a:chOff x="7786254" y="1373005"/>
            <a:chExt cx="3926949" cy="2308324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A17CA4A-150D-3C0F-DBF3-96E0DE80C16A}"/>
                </a:ext>
              </a:extLst>
            </p:cNvPr>
            <p:cNvSpPr/>
            <p:nvPr/>
          </p:nvSpPr>
          <p:spPr>
            <a:xfrm>
              <a:off x="8341341" y="2311881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CC08A110-0A53-AB55-43B4-96A799BBA691}"/>
                </a:ext>
              </a:extLst>
            </p:cNvPr>
            <p:cNvSpPr/>
            <p:nvPr/>
          </p:nvSpPr>
          <p:spPr>
            <a:xfrm>
              <a:off x="10429697" y="2431336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: фигура 9">
              <a:extLst>
                <a:ext uri="{FF2B5EF4-FFF2-40B4-BE49-F238E27FC236}">
                  <a16:creationId xmlns:a16="http://schemas.microsoft.com/office/drawing/2014/main" id="{59461CBD-E145-9F58-DB03-0768D2575790}"/>
                </a:ext>
              </a:extLst>
            </p:cNvPr>
            <p:cNvSpPr/>
            <p:nvPr/>
          </p:nvSpPr>
          <p:spPr>
            <a:xfrm>
              <a:off x="8804127" y="1780063"/>
              <a:ext cx="413511" cy="970183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: фигура 10">
              <a:extLst>
                <a:ext uri="{FF2B5EF4-FFF2-40B4-BE49-F238E27FC236}">
                  <a16:creationId xmlns:a16="http://schemas.microsoft.com/office/drawing/2014/main" id="{B4D52284-B260-934C-8DF5-9BFFD57B794A}"/>
                </a:ext>
              </a:extLst>
            </p:cNvPr>
            <p:cNvSpPr/>
            <p:nvPr/>
          </p:nvSpPr>
          <p:spPr>
            <a:xfrm flipH="1">
              <a:off x="10429696" y="2115184"/>
              <a:ext cx="472763" cy="773346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E5019B6-3928-7030-4AE1-9542B0040257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9086969" y="2056218"/>
              <a:ext cx="1395255" cy="58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5083DF5-EE1F-1C67-FBF3-9028561C4A2E}"/>
                </a:ext>
              </a:extLst>
            </p:cNvPr>
            <p:cNvCxnSpPr>
              <a:cxnSpLocks/>
            </p:cNvCxnSpPr>
            <p:nvPr/>
          </p:nvCxnSpPr>
          <p:spPr>
            <a:xfrm>
              <a:off x="9748299" y="2888535"/>
              <a:ext cx="11541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625F57-5668-C77A-3702-1A60D14AD383}"/>
                </a:ext>
              </a:extLst>
            </p:cNvPr>
            <p:cNvSpPr txBox="1"/>
            <p:nvPr/>
          </p:nvSpPr>
          <p:spPr>
            <a:xfrm>
              <a:off x="7786254" y="1373005"/>
              <a:ext cx="3926949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Шаг 3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FB933A4D-C468-8086-103A-87FB35C538D9}"/>
                </a:ext>
              </a:extLst>
            </p:cNvPr>
            <p:cNvCxnSpPr>
              <a:cxnSpLocks/>
            </p:cNvCxnSpPr>
            <p:nvPr/>
          </p:nvCxnSpPr>
          <p:spPr>
            <a:xfrm>
              <a:off x="9179910" y="2203211"/>
              <a:ext cx="475131" cy="5427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051C770D-8BEE-BE78-47E6-4925530EE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2361" y="1845153"/>
              <a:ext cx="544519" cy="7817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FB33470F-029C-D113-4FB1-EC2FAEF5DEF6}"/>
                </a:ext>
              </a:extLst>
            </p:cNvPr>
            <p:cNvCxnSpPr>
              <a:cxnSpLocks/>
            </p:cNvCxnSpPr>
            <p:nvPr/>
          </p:nvCxnSpPr>
          <p:spPr>
            <a:xfrm>
              <a:off x="9386772" y="2198973"/>
              <a:ext cx="394946" cy="4279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0671F382-F3E5-26E7-5716-7D7565174F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8524" y="1837649"/>
              <a:ext cx="448604" cy="59368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4293091" y="3751042"/>
            <a:ext cx="3604171" cy="2118589"/>
            <a:chOff x="7786254" y="4018803"/>
            <a:chExt cx="3926950" cy="23083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16A215-6EE0-C75C-C176-A0B01F43F639}"/>
                </a:ext>
              </a:extLst>
            </p:cNvPr>
            <p:cNvSpPr txBox="1"/>
            <p:nvPr/>
          </p:nvSpPr>
          <p:spPr>
            <a:xfrm>
              <a:off x="7786254" y="4018803"/>
              <a:ext cx="3926950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Шаг 4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A1940B06-4CAC-C7D0-C6A4-98C95A3058D7}"/>
                </a:ext>
              </a:extLst>
            </p:cNvPr>
            <p:cNvSpPr/>
            <p:nvPr/>
          </p:nvSpPr>
          <p:spPr>
            <a:xfrm>
              <a:off x="8303238" y="5247112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F8CE861F-C874-9F2F-C1B4-BEBCAB198A49}"/>
                </a:ext>
              </a:extLst>
            </p:cNvPr>
            <p:cNvSpPr/>
            <p:nvPr/>
          </p:nvSpPr>
          <p:spPr>
            <a:xfrm>
              <a:off x="10372104" y="5247112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: фигура 15">
              <a:extLst>
                <a:ext uri="{FF2B5EF4-FFF2-40B4-BE49-F238E27FC236}">
                  <a16:creationId xmlns:a16="http://schemas.microsoft.com/office/drawing/2014/main" id="{D59BBF40-FDE3-BB7D-2EC3-1633A5EAB787}"/>
                </a:ext>
              </a:extLst>
            </p:cNvPr>
            <p:cNvSpPr/>
            <p:nvPr/>
          </p:nvSpPr>
          <p:spPr>
            <a:xfrm>
              <a:off x="8757631" y="4612639"/>
              <a:ext cx="506732" cy="1110603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: фигура 16">
              <a:extLst>
                <a:ext uri="{FF2B5EF4-FFF2-40B4-BE49-F238E27FC236}">
                  <a16:creationId xmlns:a16="http://schemas.microsoft.com/office/drawing/2014/main" id="{295C929E-7420-1824-FAD8-15850D57EA5F}"/>
                </a:ext>
              </a:extLst>
            </p:cNvPr>
            <p:cNvSpPr/>
            <p:nvPr/>
          </p:nvSpPr>
          <p:spPr>
            <a:xfrm flipH="1">
              <a:off x="10247472" y="4957499"/>
              <a:ext cx="506888" cy="733677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37B3B3E1-B9CA-5046-364A-67CA9FBC8EAD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9103573" y="4939202"/>
              <a:ext cx="1200219" cy="18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07A1A9CD-B92A-7DD9-00D2-241D71CF8305}"/>
                </a:ext>
              </a:extLst>
            </p:cNvPr>
            <p:cNvCxnSpPr>
              <a:cxnSpLocks/>
            </p:cNvCxnSpPr>
            <p:nvPr/>
          </p:nvCxnSpPr>
          <p:spPr>
            <a:xfrm>
              <a:off x="9877284" y="5697453"/>
              <a:ext cx="8770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8C45F7B8-C24B-FD5B-0566-9465202E7D53}"/>
                </a:ext>
              </a:extLst>
            </p:cNvPr>
            <p:cNvCxnSpPr>
              <a:cxnSpLocks/>
            </p:cNvCxnSpPr>
            <p:nvPr/>
          </p:nvCxnSpPr>
          <p:spPr>
            <a:xfrm>
              <a:off x="9103573" y="4957499"/>
              <a:ext cx="797957" cy="747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F79EA49A-E8E3-324B-F4B0-025B34852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1530" y="4851175"/>
              <a:ext cx="470574" cy="8400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Равнобедренный треугольник 47">
              <a:extLst>
                <a:ext uri="{FF2B5EF4-FFF2-40B4-BE49-F238E27FC236}">
                  <a16:creationId xmlns:a16="http://schemas.microsoft.com/office/drawing/2014/main" id="{D0617254-AA9B-E3B2-2A27-85AED1CB4A72}"/>
                </a:ext>
              </a:extLst>
            </p:cNvPr>
            <p:cNvSpPr/>
            <p:nvPr/>
          </p:nvSpPr>
          <p:spPr>
            <a:xfrm>
              <a:off x="10144617" y="4667886"/>
              <a:ext cx="424056" cy="236451"/>
            </a:xfrm>
            <a:prstGeom prst="triangl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: фигура 79">
              <a:extLst>
                <a:ext uri="{FF2B5EF4-FFF2-40B4-BE49-F238E27FC236}">
                  <a16:creationId xmlns:a16="http://schemas.microsoft.com/office/drawing/2014/main" id="{1A3DE70F-2C46-0BA1-13EC-256172B5B7E7}"/>
                </a:ext>
              </a:extLst>
            </p:cNvPr>
            <p:cNvSpPr/>
            <p:nvPr/>
          </p:nvSpPr>
          <p:spPr>
            <a:xfrm rot="2876350">
              <a:off x="9133220" y="4483440"/>
              <a:ext cx="359150" cy="208930"/>
            </a:xfrm>
            <a:custGeom>
              <a:avLst/>
              <a:gdLst>
                <a:gd name="connsiteX0" fmla="*/ 8312 w 598516"/>
                <a:gd name="connsiteY0" fmla="*/ 74815 h 197361"/>
                <a:gd name="connsiteX1" fmla="*/ 0 w 598516"/>
                <a:gd name="connsiteY1" fmla="*/ 133004 h 197361"/>
                <a:gd name="connsiteX2" fmla="*/ 8312 w 598516"/>
                <a:gd name="connsiteY2" fmla="*/ 141316 h 197361"/>
                <a:gd name="connsiteX3" fmla="*/ 41563 w 598516"/>
                <a:gd name="connsiteY3" fmla="*/ 149629 h 197361"/>
                <a:gd name="connsiteX4" fmla="*/ 216131 w 598516"/>
                <a:gd name="connsiteY4" fmla="*/ 191193 h 197361"/>
                <a:gd name="connsiteX5" fmla="*/ 598516 w 598516"/>
                <a:gd name="connsiteY5" fmla="*/ 0 h 197361"/>
                <a:gd name="connsiteX6" fmla="*/ 581891 w 598516"/>
                <a:gd name="connsiteY6" fmla="*/ 8313 h 197361"/>
                <a:gd name="connsiteX7" fmla="*/ 581891 w 598516"/>
                <a:gd name="connsiteY7" fmla="*/ 8313 h 19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8516" h="197361">
                  <a:moveTo>
                    <a:pt x="8312" y="74815"/>
                  </a:moveTo>
                  <a:cubicBezTo>
                    <a:pt x="4156" y="98368"/>
                    <a:pt x="0" y="121921"/>
                    <a:pt x="0" y="133004"/>
                  </a:cubicBezTo>
                  <a:cubicBezTo>
                    <a:pt x="0" y="144087"/>
                    <a:pt x="1385" y="138545"/>
                    <a:pt x="8312" y="141316"/>
                  </a:cubicBezTo>
                  <a:cubicBezTo>
                    <a:pt x="15239" y="144087"/>
                    <a:pt x="41563" y="149629"/>
                    <a:pt x="41563" y="149629"/>
                  </a:cubicBezTo>
                  <a:cubicBezTo>
                    <a:pt x="76200" y="157942"/>
                    <a:pt x="123306" y="216131"/>
                    <a:pt x="216131" y="191193"/>
                  </a:cubicBezTo>
                  <a:cubicBezTo>
                    <a:pt x="308956" y="166255"/>
                    <a:pt x="598516" y="0"/>
                    <a:pt x="598516" y="0"/>
                  </a:cubicBezTo>
                  <a:lnTo>
                    <a:pt x="581891" y="8313"/>
                  </a:lnTo>
                  <a:lnTo>
                    <a:pt x="581891" y="8313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Дуга 49">
              <a:extLst>
                <a:ext uri="{FF2B5EF4-FFF2-40B4-BE49-F238E27FC236}">
                  <a16:creationId xmlns:a16="http://schemas.microsoft.com/office/drawing/2014/main" id="{2BBE8DDD-19DD-6F84-C1F3-DB7864052B30}"/>
                </a:ext>
              </a:extLst>
            </p:cNvPr>
            <p:cNvSpPr/>
            <p:nvPr/>
          </p:nvSpPr>
          <p:spPr>
            <a:xfrm rot="10800000">
              <a:off x="9874750" y="5507709"/>
              <a:ext cx="133167" cy="328274"/>
            </a:xfrm>
            <a:prstGeom prst="arc">
              <a:avLst>
                <a:gd name="adj1" fmla="val 16296230"/>
                <a:gd name="adj2" fmla="val 55994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FC1CD29F-BBBE-7B20-DC1D-A9279E5C72DB}"/>
                </a:ext>
              </a:extLst>
            </p:cNvPr>
            <p:cNvSpPr/>
            <p:nvPr/>
          </p:nvSpPr>
          <p:spPr>
            <a:xfrm>
              <a:off x="9881218" y="5434367"/>
              <a:ext cx="73505" cy="970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A0A97E90-55E0-AA82-6C6C-E121DD5B6EC9}"/>
                </a:ext>
              </a:extLst>
            </p:cNvPr>
            <p:cNvSpPr/>
            <p:nvPr/>
          </p:nvSpPr>
          <p:spPr>
            <a:xfrm>
              <a:off x="9917970" y="5812263"/>
              <a:ext cx="73505" cy="970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A8CBD78D-F090-D594-F0CD-E85208B0F931}"/>
                </a:ext>
              </a:extLst>
            </p:cNvPr>
            <p:cNvSpPr/>
            <p:nvPr/>
          </p:nvSpPr>
          <p:spPr>
            <a:xfrm>
              <a:off x="9846592" y="5634293"/>
              <a:ext cx="914400" cy="11376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C95E377B-391A-E7B8-1FF3-61403AED3D3A}"/>
                </a:ext>
              </a:extLst>
            </p:cNvPr>
            <p:cNvSpPr/>
            <p:nvPr/>
          </p:nvSpPr>
          <p:spPr>
            <a:xfrm>
              <a:off x="9820772" y="5634293"/>
              <a:ext cx="142917" cy="130225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156541" y="3740814"/>
            <a:ext cx="3713921" cy="2128817"/>
            <a:chOff x="7716982" y="4013778"/>
            <a:chExt cx="4027088" cy="230832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516A215-6EE0-C75C-C176-A0B01F43F639}"/>
                </a:ext>
              </a:extLst>
            </p:cNvPr>
            <p:cNvSpPr txBox="1"/>
            <p:nvPr/>
          </p:nvSpPr>
          <p:spPr>
            <a:xfrm>
              <a:off x="7716982" y="4013778"/>
              <a:ext cx="4027088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Шаг 5-6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A1940B06-4CAC-C7D0-C6A4-98C95A3058D7}"/>
                </a:ext>
              </a:extLst>
            </p:cNvPr>
            <p:cNvSpPr/>
            <p:nvPr/>
          </p:nvSpPr>
          <p:spPr>
            <a:xfrm>
              <a:off x="8303238" y="5247112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F8CE861F-C874-9F2F-C1B4-BEBCAB198A49}"/>
                </a:ext>
              </a:extLst>
            </p:cNvPr>
            <p:cNvSpPr/>
            <p:nvPr/>
          </p:nvSpPr>
          <p:spPr>
            <a:xfrm>
              <a:off x="10372104" y="5247112"/>
              <a:ext cx="914400" cy="914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: фигура 15">
              <a:extLst>
                <a:ext uri="{FF2B5EF4-FFF2-40B4-BE49-F238E27FC236}">
                  <a16:creationId xmlns:a16="http://schemas.microsoft.com/office/drawing/2014/main" id="{D59BBF40-FDE3-BB7D-2EC3-1633A5EAB787}"/>
                </a:ext>
              </a:extLst>
            </p:cNvPr>
            <p:cNvSpPr/>
            <p:nvPr/>
          </p:nvSpPr>
          <p:spPr>
            <a:xfrm>
              <a:off x="8757631" y="4612639"/>
              <a:ext cx="506732" cy="1110603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: фигура 16">
              <a:extLst>
                <a:ext uri="{FF2B5EF4-FFF2-40B4-BE49-F238E27FC236}">
                  <a16:creationId xmlns:a16="http://schemas.microsoft.com/office/drawing/2014/main" id="{295C929E-7420-1824-FAD8-15850D57EA5F}"/>
                </a:ext>
              </a:extLst>
            </p:cNvPr>
            <p:cNvSpPr/>
            <p:nvPr/>
          </p:nvSpPr>
          <p:spPr>
            <a:xfrm flipH="1">
              <a:off x="10247472" y="4957499"/>
              <a:ext cx="550384" cy="746813"/>
            </a:xfrm>
            <a:custGeom>
              <a:avLst/>
              <a:gdLst>
                <a:gd name="connsiteX0" fmla="*/ 0 w 350195"/>
                <a:gd name="connsiteY0" fmla="*/ 778213 h 778213"/>
                <a:gd name="connsiteX1" fmla="*/ 311285 w 350195"/>
                <a:gd name="connsiteY1" fmla="*/ 0 h 778213"/>
                <a:gd name="connsiteX2" fmla="*/ 311285 w 350195"/>
                <a:gd name="connsiteY2" fmla="*/ 0 h 778213"/>
                <a:gd name="connsiteX3" fmla="*/ 350195 w 350195"/>
                <a:gd name="connsiteY3" fmla="*/ 19456 h 778213"/>
                <a:gd name="connsiteX4" fmla="*/ 311285 w 350195"/>
                <a:gd name="connsiteY4" fmla="*/ 0 h 77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95" h="778213">
                  <a:moveTo>
                    <a:pt x="0" y="778213"/>
                  </a:moveTo>
                  <a:lnTo>
                    <a:pt x="311285" y="0"/>
                  </a:lnTo>
                  <a:lnTo>
                    <a:pt x="311285" y="0"/>
                  </a:lnTo>
                  <a:lnTo>
                    <a:pt x="350195" y="19456"/>
                  </a:lnTo>
                  <a:lnTo>
                    <a:pt x="311285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37B3B3E1-B9CA-5046-364A-67CA9FBC8EAD}"/>
                </a:ext>
              </a:extLst>
            </p:cNvPr>
            <p:cNvCxnSpPr>
              <a:cxnSpLocks/>
              <a:endCxn id="60" idx="1"/>
            </p:cNvCxnSpPr>
            <p:nvPr/>
          </p:nvCxnSpPr>
          <p:spPr>
            <a:xfrm>
              <a:off x="9103573" y="4939202"/>
              <a:ext cx="1205052" cy="18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07A1A9CD-B92A-7DD9-00D2-241D71CF8305}"/>
                </a:ext>
              </a:extLst>
            </p:cNvPr>
            <p:cNvCxnSpPr>
              <a:cxnSpLocks/>
            </p:cNvCxnSpPr>
            <p:nvPr/>
          </p:nvCxnSpPr>
          <p:spPr>
            <a:xfrm>
              <a:off x="9877284" y="5697453"/>
              <a:ext cx="918038" cy="14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8C45F7B8-C24B-FD5B-0566-9465202E7D53}"/>
                </a:ext>
              </a:extLst>
            </p:cNvPr>
            <p:cNvCxnSpPr>
              <a:cxnSpLocks/>
            </p:cNvCxnSpPr>
            <p:nvPr/>
          </p:nvCxnSpPr>
          <p:spPr>
            <a:xfrm>
              <a:off x="9103573" y="4957499"/>
              <a:ext cx="797957" cy="7474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F79EA49A-E8E3-324B-F4B0-025B34852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1530" y="4851175"/>
              <a:ext cx="470574" cy="8400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Равнобедренный треугольник 64">
              <a:extLst>
                <a:ext uri="{FF2B5EF4-FFF2-40B4-BE49-F238E27FC236}">
                  <a16:creationId xmlns:a16="http://schemas.microsoft.com/office/drawing/2014/main" id="{D0617254-AA9B-E3B2-2A27-85AED1CB4A72}"/>
                </a:ext>
              </a:extLst>
            </p:cNvPr>
            <p:cNvSpPr/>
            <p:nvPr/>
          </p:nvSpPr>
          <p:spPr>
            <a:xfrm>
              <a:off x="10144617" y="4667886"/>
              <a:ext cx="424056" cy="236451"/>
            </a:xfrm>
            <a:prstGeom prst="triangl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олилиния: фигура 79">
              <a:extLst>
                <a:ext uri="{FF2B5EF4-FFF2-40B4-BE49-F238E27FC236}">
                  <a16:creationId xmlns:a16="http://schemas.microsoft.com/office/drawing/2014/main" id="{1A3DE70F-2C46-0BA1-13EC-256172B5B7E7}"/>
                </a:ext>
              </a:extLst>
            </p:cNvPr>
            <p:cNvSpPr/>
            <p:nvPr/>
          </p:nvSpPr>
          <p:spPr>
            <a:xfrm rot="2876350">
              <a:off x="9133220" y="4483440"/>
              <a:ext cx="359150" cy="208930"/>
            </a:xfrm>
            <a:custGeom>
              <a:avLst/>
              <a:gdLst>
                <a:gd name="connsiteX0" fmla="*/ 8312 w 598516"/>
                <a:gd name="connsiteY0" fmla="*/ 74815 h 197361"/>
                <a:gd name="connsiteX1" fmla="*/ 0 w 598516"/>
                <a:gd name="connsiteY1" fmla="*/ 133004 h 197361"/>
                <a:gd name="connsiteX2" fmla="*/ 8312 w 598516"/>
                <a:gd name="connsiteY2" fmla="*/ 141316 h 197361"/>
                <a:gd name="connsiteX3" fmla="*/ 41563 w 598516"/>
                <a:gd name="connsiteY3" fmla="*/ 149629 h 197361"/>
                <a:gd name="connsiteX4" fmla="*/ 216131 w 598516"/>
                <a:gd name="connsiteY4" fmla="*/ 191193 h 197361"/>
                <a:gd name="connsiteX5" fmla="*/ 598516 w 598516"/>
                <a:gd name="connsiteY5" fmla="*/ 0 h 197361"/>
                <a:gd name="connsiteX6" fmla="*/ 581891 w 598516"/>
                <a:gd name="connsiteY6" fmla="*/ 8313 h 197361"/>
                <a:gd name="connsiteX7" fmla="*/ 581891 w 598516"/>
                <a:gd name="connsiteY7" fmla="*/ 8313 h 19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8516" h="197361">
                  <a:moveTo>
                    <a:pt x="8312" y="74815"/>
                  </a:moveTo>
                  <a:cubicBezTo>
                    <a:pt x="4156" y="98368"/>
                    <a:pt x="0" y="121921"/>
                    <a:pt x="0" y="133004"/>
                  </a:cubicBezTo>
                  <a:cubicBezTo>
                    <a:pt x="0" y="144087"/>
                    <a:pt x="1385" y="138545"/>
                    <a:pt x="8312" y="141316"/>
                  </a:cubicBezTo>
                  <a:cubicBezTo>
                    <a:pt x="15239" y="144087"/>
                    <a:pt x="41563" y="149629"/>
                    <a:pt x="41563" y="149629"/>
                  </a:cubicBezTo>
                  <a:cubicBezTo>
                    <a:pt x="76200" y="157942"/>
                    <a:pt x="123306" y="216131"/>
                    <a:pt x="216131" y="191193"/>
                  </a:cubicBezTo>
                  <a:cubicBezTo>
                    <a:pt x="308956" y="166255"/>
                    <a:pt x="598516" y="0"/>
                    <a:pt x="598516" y="0"/>
                  </a:cubicBezTo>
                  <a:lnTo>
                    <a:pt x="581891" y="8313"/>
                  </a:lnTo>
                  <a:lnTo>
                    <a:pt x="581891" y="8313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Дуга 66">
              <a:extLst>
                <a:ext uri="{FF2B5EF4-FFF2-40B4-BE49-F238E27FC236}">
                  <a16:creationId xmlns:a16="http://schemas.microsoft.com/office/drawing/2014/main" id="{2BBE8DDD-19DD-6F84-C1F3-DB7864052B30}"/>
                </a:ext>
              </a:extLst>
            </p:cNvPr>
            <p:cNvSpPr/>
            <p:nvPr/>
          </p:nvSpPr>
          <p:spPr>
            <a:xfrm rot="10800000">
              <a:off x="9874750" y="5507709"/>
              <a:ext cx="133167" cy="328274"/>
            </a:xfrm>
            <a:prstGeom prst="arc">
              <a:avLst>
                <a:gd name="adj1" fmla="val 16296230"/>
                <a:gd name="adj2" fmla="val 55994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FC1CD29F-BBBE-7B20-DC1D-A9279E5C72DB}"/>
                </a:ext>
              </a:extLst>
            </p:cNvPr>
            <p:cNvSpPr/>
            <p:nvPr/>
          </p:nvSpPr>
          <p:spPr>
            <a:xfrm>
              <a:off x="9881218" y="5434367"/>
              <a:ext cx="73505" cy="970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A0A97E90-55E0-AA82-6C6C-E121DD5B6EC9}"/>
                </a:ext>
              </a:extLst>
            </p:cNvPr>
            <p:cNvSpPr/>
            <p:nvPr/>
          </p:nvSpPr>
          <p:spPr>
            <a:xfrm>
              <a:off x="9917970" y="5812263"/>
              <a:ext cx="73505" cy="970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5EBA2561-0084-D979-6FAF-6BBEDC178783}"/>
                </a:ext>
              </a:extLst>
            </p:cNvPr>
            <p:cNvCxnSpPr>
              <a:stCxn id="57" idx="0"/>
              <a:endCxn id="59" idx="0"/>
            </p:cNvCxnSpPr>
            <p:nvPr/>
          </p:nvCxnSpPr>
          <p:spPr>
            <a:xfrm flipH="1">
              <a:off x="8757631" y="5247112"/>
              <a:ext cx="2807" cy="444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ACEBE7BF-AA68-32FC-FDD8-525E8FEF4967}"/>
                </a:ext>
              </a:extLst>
            </p:cNvPr>
            <p:cNvCxnSpPr>
              <a:cxnSpLocks/>
              <a:stCxn id="57" idx="7"/>
            </p:cNvCxnSpPr>
            <p:nvPr/>
          </p:nvCxnSpPr>
          <p:spPr>
            <a:xfrm flipH="1">
              <a:off x="8766906" y="5381023"/>
              <a:ext cx="316821" cy="339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277CD174-0266-C1B1-7787-C01A9FB6C2F1}"/>
                </a:ext>
              </a:extLst>
            </p:cNvPr>
            <p:cNvCxnSpPr>
              <a:cxnSpLocks/>
            </p:cNvCxnSpPr>
            <p:nvPr/>
          </p:nvCxnSpPr>
          <p:spPr>
            <a:xfrm>
              <a:off x="8540118" y="5324337"/>
              <a:ext cx="219810" cy="409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DA802091-75AF-6428-F3F4-5EE3EA688CE1}"/>
                </a:ext>
              </a:extLst>
            </p:cNvPr>
            <p:cNvCxnSpPr>
              <a:cxnSpLocks/>
            </p:cNvCxnSpPr>
            <p:nvPr/>
          </p:nvCxnSpPr>
          <p:spPr>
            <a:xfrm>
              <a:off x="8384650" y="5515551"/>
              <a:ext cx="359041" cy="204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E2652B96-49A8-70A7-4039-E67E0B88D58A}"/>
                </a:ext>
              </a:extLst>
            </p:cNvPr>
            <p:cNvCxnSpPr>
              <a:cxnSpLocks/>
              <a:stCxn id="57" idx="6"/>
            </p:cNvCxnSpPr>
            <p:nvPr/>
          </p:nvCxnSpPr>
          <p:spPr>
            <a:xfrm flipH="1">
              <a:off x="8819299" y="5704312"/>
              <a:ext cx="398339" cy="160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93E11593-2A13-D133-A49A-05454B83C5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3102" y="5764793"/>
              <a:ext cx="264428" cy="2749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0B4E1093-1239-8A48-70B2-45A4551BC635}"/>
                </a:ext>
              </a:extLst>
            </p:cNvPr>
            <p:cNvCxnSpPr>
              <a:cxnSpLocks/>
              <a:endCxn id="57" idx="4"/>
            </p:cNvCxnSpPr>
            <p:nvPr/>
          </p:nvCxnSpPr>
          <p:spPr>
            <a:xfrm flipH="1">
              <a:off x="8760438" y="5752618"/>
              <a:ext cx="7871" cy="4088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6BAF7352-AF14-B233-346F-E05BAA6B814D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>
              <a:off x="8303238" y="5704312"/>
              <a:ext cx="434623" cy="292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F73C726A-E5DE-BCC3-7AAD-E29510C6A6B5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 flipV="1">
              <a:off x="8437149" y="5749721"/>
              <a:ext cx="309228" cy="277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E7DBA713-0586-5943-10BD-B458846C10B6}"/>
                </a:ext>
              </a:extLst>
            </p:cNvPr>
            <p:cNvCxnSpPr>
              <a:cxnSpLocks/>
              <a:stCxn id="58" idx="7"/>
            </p:cNvCxnSpPr>
            <p:nvPr/>
          </p:nvCxnSpPr>
          <p:spPr>
            <a:xfrm flipH="1">
              <a:off x="10829304" y="5381023"/>
              <a:ext cx="323289" cy="3101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A6490DD6-636F-DF0E-9AB0-A47C7B012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9304" y="5704312"/>
              <a:ext cx="475506" cy="146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B9633DA7-B99F-FE83-C637-9B7CD63CAC0A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H="1">
              <a:off x="10822102" y="5247112"/>
              <a:ext cx="7202" cy="444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92B40736-ED37-4026-6B2F-3C63F6438514}"/>
                </a:ext>
              </a:extLst>
            </p:cNvPr>
            <p:cNvCxnSpPr>
              <a:cxnSpLocks/>
              <a:stCxn id="58" idx="5"/>
            </p:cNvCxnSpPr>
            <p:nvPr/>
          </p:nvCxnSpPr>
          <p:spPr>
            <a:xfrm flipH="1" flipV="1">
              <a:off x="10826770" y="5749721"/>
              <a:ext cx="325823" cy="277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0E2A1508-3E41-8DA8-0570-7D9EF2DB1CB3}"/>
                </a:ext>
              </a:extLst>
            </p:cNvPr>
            <p:cNvCxnSpPr>
              <a:cxnSpLocks/>
              <a:endCxn id="58" idx="4"/>
            </p:cNvCxnSpPr>
            <p:nvPr/>
          </p:nvCxnSpPr>
          <p:spPr>
            <a:xfrm>
              <a:off x="10829304" y="5757397"/>
              <a:ext cx="0" cy="4041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852FF82D-8520-7132-38CE-A1ADCFD518B6}"/>
                </a:ext>
              </a:extLst>
            </p:cNvPr>
            <p:cNvCxnSpPr>
              <a:cxnSpLocks/>
              <a:endCxn id="58" idx="3"/>
            </p:cNvCxnSpPr>
            <p:nvPr/>
          </p:nvCxnSpPr>
          <p:spPr>
            <a:xfrm flipH="1">
              <a:off x="10506015" y="5749721"/>
              <a:ext cx="302449" cy="277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9C64B534-0505-E035-E39C-764A479F06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18829" y="5507709"/>
              <a:ext cx="389635" cy="1966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FEBF84F2-B516-E6C0-BE0E-737DF37D145D}"/>
                </a:ext>
              </a:extLst>
            </p:cNvPr>
            <p:cNvSpPr/>
            <p:nvPr/>
          </p:nvSpPr>
          <p:spPr>
            <a:xfrm>
              <a:off x="9820772" y="5634293"/>
              <a:ext cx="142917" cy="130225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9" name="Прямоугольник 118"/>
          <p:cNvSpPr/>
          <p:nvPr/>
        </p:nvSpPr>
        <p:spPr>
          <a:xfrm>
            <a:off x="306189" y="5864440"/>
            <a:ext cx="11472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Можно добавить дополнительные детали или аксессуары для велосипедиста: корзину, крылья, багажник, защиту цепи. Удалите все ненужные линии и добавьте тени, чтобы ваш рисунок выглядел более объемным.</a:t>
            </a:r>
          </a:p>
        </p:txBody>
      </p:sp>
    </p:spTree>
    <p:extLst>
      <p:ext uri="{BB962C8B-B14F-4D97-AF65-F5344CB8AC3E}">
        <p14:creationId xmlns:p14="http://schemas.microsoft.com/office/powerpoint/2010/main" val="3302217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DEF67B-0923-BA13-F112-09EA4C2A0971}"/>
              </a:ext>
            </a:extLst>
          </p:cNvPr>
          <p:cNvSpPr/>
          <p:nvPr/>
        </p:nvSpPr>
        <p:spPr>
          <a:xfrm>
            <a:off x="107967" y="114301"/>
            <a:ext cx="11958536" cy="662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21D59-EC45-1C64-FC02-A1F86558B200}"/>
              </a:ext>
            </a:extLst>
          </p:cNvPr>
          <p:cNvSpPr txBox="1"/>
          <p:nvPr/>
        </p:nvSpPr>
        <p:spPr>
          <a:xfrm>
            <a:off x="255351" y="1333866"/>
            <a:ext cx="11681298" cy="5262979"/>
          </a:xfrm>
          <a:prstGeom prst="rect">
            <a:avLst/>
          </a:prstGeom>
          <a:solidFill>
            <a:srgbClr val="FAF1C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1.Соответствие эскиза реальному техническому устройству.</a:t>
            </a:r>
          </a:p>
          <a:p>
            <a:pPr algn="just"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2.Аккуратность выполнения эскиза.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3.Геометрические фигуры, составляющие основу деталей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устройства, выполнены без искажений.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4.Соблюдение пропорций изображаемого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предмета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4CD4A-A835-4F08-1C8E-5F7B04AF79A7}"/>
              </a:ext>
            </a:extLst>
          </p:cNvPr>
          <p:cNvSpPr txBox="1"/>
          <p:nvPr/>
        </p:nvSpPr>
        <p:spPr>
          <a:xfrm>
            <a:off x="255351" y="259744"/>
            <a:ext cx="11681298" cy="622222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</a:t>
            </a:r>
            <a:r>
              <a:rPr lang="ru-RU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0E4363-7838-AB05-FC2B-9149302C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0" y="3735404"/>
            <a:ext cx="2918906" cy="27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3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EA4EC4-D1B5-42F8-F4E4-79472E4C8427}"/>
              </a:ext>
            </a:extLst>
          </p:cNvPr>
          <p:cNvSpPr/>
          <p:nvPr/>
        </p:nvSpPr>
        <p:spPr>
          <a:xfrm>
            <a:off x="116731" y="136187"/>
            <a:ext cx="11932393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82" y="1445475"/>
            <a:ext cx="10909035" cy="1325563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https://academy-content.apkpro.ru/ru/lesson/c15587f2-7b0b-4669-b6d1-7f0302727d3b?backUrl=%</a:t>
            </a:r>
            <a:r>
              <a:rPr lang="en-US" sz="2000" dirty="0" smtClean="0">
                <a:hlinkClick r:id="rId2"/>
              </a:rPr>
              <a:t>2Fru%2Fcatalog%2F20%2F06%3Fclass%3D06%26term%3D%25D0%25BC%25D0%25BE%25D0%25B4%25D0%25B5%25D0%25BB%25D0%25B8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32BD346-AC4B-1B05-E5CC-00A5BDF55709}"/>
              </a:ext>
            </a:extLst>
          </p:cNvPr>
          <p:cNvSpPr txBox="1">
            <a:spLocks/>
          </p:cNvSpPr>
          <p:nvPr/>
        </p:nvSpPr>
        <p:spPr>
          <a:xfrm>
            <a:off x="255351" y="3944147"/>
            <a:ext cx="11681298" cy="266100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dirty="0"/>
              <a:t>Кто такие инженеры?</a:t>
            </a:r>
          </a:p>
          <a:p>
            <a:pPr>
              <a:lnSpc>
                <a:spcPct val="150000"/>
              </a:lnSpc>
            </a:pPr>
            <a:r>
              <a:rPr lang="ru-RU" dirty="0"/>
              <a:t>Какие задачи они решают</a:t>
            </a:r>
            <a:r>
              <a:rPr lang="ru-RU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Какие знания необходимы современному специалисту?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4CD4A-A835-4F08-1C8E-5F7B04AF79A7}"/>
              </a:ext>
            </a:extLst>
          </p:cNvPr>
          <p:cNvSpPr txBox="1"/>
          <p:nvPr/>
        </p:nvSpPr>
        <p:spPr>
          <a:xfrm>
            <a:off x="255351" y="297844"/>
            <a:ext cx="11681298" cy="622222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 ФРАГМЕНТ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41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33A5A0-86BE-6493-A13C-758252369236}"/>
              </a:ext>
            </a:extLst>
          </p:cNvPr>
          <p:cNvSpPr/>
          <p:nvPr/>
        </p:nvSpPr>
        <p:spPr>
          <a:xfrm>
            <a:off x="107967" y="133350"/>
            <a:ext cx="11958536" cy="6610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2423D-856C-0356-B929-BAC039810E85}"/>
              </a:ext>
            </a:extLst>
          </p:cNvPr>
          <p:cNvSpPr txBox="1"/>
          <p:nvPr/>
        </p:nvSpPr>
        <p:spPr>
          <a:xfrm>
            <a:off x="227693" y="228465"/>
            <a:ext cx="11707629" cy="584775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ИНЖЕНЕРНЫЕ ПРОФЕССИИ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EA8BB-BFA8-5B23-C90C-58414CDC239D}"/>
              </a:ext>
            </a:extLst>
          </p:cNvPr>
          <p:cNvSpPr txBox="1"/>
          <p:nvPr/>
        </p:nvSpPr>
        <p:spPr>
          <a:xfrm>
            <a:off x="237014" y="949194"/>
            <a:ext cx="8592038" cy="5632311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Инженер-проектировщик 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планов различных конструкций.</a:t>
            </a:r>
          </a:p>
          <a:p>
            <a:pPr algn="just"/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Инженер-конструктор -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сложных конструкций и механизмов.</a:t>
            </a:r>
          </a:p>
          <a:p>
            <a:pPr algn="just"/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Инженер-испытатель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проводит испытания  сложных  изделий, макетов, моделей по утвержденным техническим заданиям, предварительную обработку и анализ результатов испытаний.</a:t>
            </a:r>
          </a:p>
          <a:p>
            <a:pPr algn="just"/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Инженер-технолог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занимается разработкой, организацией  производственного процесса. Также может разрабатывать какую-то определённую технологию.</a:t>
            </a:r>
          </a:p>
          <a:p>
            <a:pPr algn="just"/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Инженер-энергетик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проектирование, ремонт и техобслуживание электрооборудования, обеспечение электропитания объектов и предприятий или поддержание работоспособности электростанции.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6DCB68-C072-65A9-4CDC-BBA47767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099" y="2860825"/>
            <a:ext cx="2977223" cy="1812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49694-3304-7CA3-CED2-374EE1C1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099" y="949194"/>
            <a:ext cx="2977223" cy="1775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1EE8B1-E10C-1AE6-0ACB-B5DBB3B31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099" y="4832069"/>
            <a:ext cx="2977223" cy="17529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8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A7855D-0B92-93B9-C533-7F9EE94D5449}"/>
              </a:ext>
            </a:extLst>
          </p:cNvPr>
          <p:cNvSpPr/>
          <p:nvPr/>
        </p:nvSpPr>
        <p:spPr>
          <a:xfrm>
            <a:off x="142875" y="117137"/>
            <a:ext cx="11906250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9B0E9-7D61-B3E8-002A-3AE3A583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173649" y="2276754"/>
            <a:ext cx="5703651" cy="293283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1A45F-F0C6-BD03-D5BE-C6C7B0F7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89" y="334405"/>
            <a:ext cx="11316510" cy="1868104"/>
          </a:xfrm>
          <a:solidFill>
            <a:srgbClr val="C7E6A4">
              <a:alpha val="49804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 и </a:t>
            </a:r>
            <a:r>
              <a:rPr lang="ru-RU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моделирование. </a:t>
            </a:r>
            <a:r>
              <a:rPr lang="ru-RU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Инженерные профессии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0BB393-5F9C-C4E5-8CF1-BAF6256CE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288" y="5381975"/>
            <a:ext cx="11316511" cy="1196637"/>
          </a:xfrm>
          <a:solidFill>
            <a:srgbClr val="C7E6A4">
              <a:alpha val="50000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работа </a:t>
            </a:r>
          </a:p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«Выполнение эскиза модели технического устройства»</a:t>
            </a:r>
          </a:p>
        </p:txBody>
      </p:sp>
    </p:spTree>
    <p:extLst>
      <p:ext uri="{BB962C8B-B14F-4D97-AF65-F5344CB8AC3E}">
        <p14:creationId xmlns:p14="http://schemas.microsoft.com/office/powerpoint/2010/main" val="19764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BD346-AC4B-1B05-E5CC-00A5BDF5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74" y="1426084"/>
            <a:ext cx="10155380" cy="3616971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Домашнее задание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Написать сообщение </a:t>
            </a:r>
            <a:r>
              <a:rPr lang="ru-RU" dirty="0" smtClean="0"/>
              <a:t>о</a:t>
            </a:r>
            <a:r>
              <a:rPr lang="ru-RU" dirty="0" smtClean="0"/>
              <a:t>б одной из </a:t>
            </a:r>
            <a:r>
              <a:rPr lang="ru-RU" dirty="0" smtClean="0"/>
              <a:t>инженерных профессий.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3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EA4EC4-D1B5-42F8-F4E4-79472E4C8427}"/>
              </a:ext>
            </a:extLst>
          </p:cNvPr>
          <p:cNvSpPr/>
          <p:nvPr/>
        </p:nvSpPr>
        <p:spPr>
          <a:xfrm>
            <a:off x="116732" y="136187"/>
            <a:ext cx="11887200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8790B-8AD6-9926-8BC8-079CAECFAAC3}"/>
              </a:ext>
            </a:extLst>
          </p:cNvPr>
          <p:cNvSpPr txBox="1"/>
          <p:nvPr/>
        </p:nvSpPr>
        <p:spPr>
          <a:xfrm>
            <a:off x="219074" y="1489107"/>
            <a:ext cx="11671367" cy="5078313"/>
          </a:xfrm>
          <a:prstGeom prst="rect">
            <a:avLst/>
          </a:prstGeom>
          <a:solidFill>
            <a:srgbClr val="FAF1CE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Модели и моделирование, виды моделей. Макетирование.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2.Основные свойства моделей. 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3.Техническое моделирование и конструирование. 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4.Мир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профессий. Инженерные профессии.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5.Практическая работа «Выполнение эскиза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технического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84FB4-E4C0-ACE0-67FE-B226763C8097}"/>
              </a:ext>
            </a:extLst>
          </p:cNvPr>
          <p:cNvSpPr txBox="1"/>
          <p:nvPr/>
        </p:nvSpPr>
        <p:spPr>
          <a:xfrm>
            <a:off x="219074" y="243261"/>
            <a:ext cx="11671367" cy="1138773"/>
          </a:xfrm>
          <a:prstGeom prst="rect">
            <a:avLst/>
          </a:prstGeom>
          <a:solidFill>
            <a:srgbClr val="C7E6A4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УРОКА</a:t>
            </a: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B5B14B-9454-529D-02D6-0327870D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0" y="3713939"/>
            <a:ext cx="3350367" cy="275649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0A514-D424-CADC-030E-8C0095B0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8" y="418463"/>
            <a:ext cx="783378" cy="7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EA4EC4-D1B5-42F8-F4E4-79472E4C8427}"/>
              </a:ext>
            </a:extLst>
          </p:cNvPr>
          <p:cNvSpPr/>
          <p:nvPr/>
        </p:nvSpPr>
        <p:spPr>
          <a:xfrm>
            <a:off x="116731" y="136187"/>
            <a:ext cx="11932393" cy="6614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5300" y="1394070"/>
            <a:ext cx="11161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hlinkClick r:id="rId2"/>
              </a:rPr>
              <a:t>https://academy-content.apkpro.ru/ru/lesson/c15587f2-7b0b-4669-b6d1-7f0302727d3b?backUrl=%</a:t>
            </a:r>
            <a:r>
              <a:rPr lang="ru-RU" sz="2000" dirty="0" smtClean="0">
                <a:hlinkClick r:id="rId2"/>
              </a:rPr>
              <a:t>2Fru%2Fcatalog%2F20%2F06%3Fclass%3D06%26term%3D%25D0%25BC%25D0%25BE%25D0%25B4%25D0%25B5%25D0%25BB%25D0%25B8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8790B-8AD6-9926-8BC8-079CAECFAAC3}"/>
              </a:ext>
            </a:extLst>
          </p:cNvPr>
          <p:cNvSpPr txBox="1"/>
          <p:nvPr/>
        </p:nvSpPr>
        <p:spPr>
          <a:xfrm>
            <a:off x="255351" y="3256283"/>
            <a:ext cx="11669949" cy="3323987"/>
          </a:xfrm>
          <a:prstGeom prst="rect">
            <a:avLst/>
          </a:prstGeom>
          <a:solidFill>
            <a:srgbClr val="FAF1CE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3384F"/>
                </a:solidFill>
                <a:latin typeface="Inter var"/>
              </a:rPr>
              <a:t>Что такое модели?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3384F"/>
                </a:solidFill>
                <a:latin typeface="Inter var"/>
              </a:rPr>
              <a:t>Где человек сталкивается с моделями в повседневной жизни?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3384F"/>
                </a:solidFill>
                <a:latin typeface="Inter var"/>
              </a:rPr>
              <a:t>Что такое моделирование?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3384F"/>
                </a:solidFill>
                <a:latin typeface="Inter var"/>
              </a:rPr>
              <a:t>Какие свойства есть у моделей?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3384F"/>
                </a:solidFill>
                <a:latin typeface="Inter var"/>
              </a:rPr>
              <a:t>Для чего используются модели?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4CD4A-A835-4F08-1C8E-5F7B04AF79A7}"/>
              </a:ext>
            </a:extLst>
          </p:cNvPr>
          <p:cNvSpPr txBox="1"/>
          <p:nvPr/>
        </p:nvSpPr>
        <p:spPr>
          <a:xfrm>
            <a:off x="255351" y="297844"/>
            <a:ext cx="11669949" cy="658642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 ФРАГМЕНТ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6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830331-BAF8-2420-9685-13361CF71DBF}"/>
              </a:ext>
            </a:extLst>
          </p:cNvPr>
          <p:cNvSpPr/>
          <p:nvPr/>
        </p:nvSpPr>
        <p:spPr>
          <a:xfrm>
            <a:off x="112270" y="95250"/>
            <a:ext cx="11961779" cy="6648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844DF7F-DC8E-5482-0BCF-1B5016070B5E}"/>
              </a:ext>
            </a:extLst>
          </p:cNvPr>
          <p:cNvSpPr txBox="1">
            <a:spLocks/>
          </p:cNvSpPr>
          <p:nvPr/>
        </p:nvSpPr>
        <p:spPr>
          <a:xfrm>
            <a:off x="290856" y="239205"/>
            <a:ext cx="11637278" cy="7122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И МОДЕЛИРОВАНИЕ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0C90222E-48D6-AE3F-6680-B20363598512}"/>
              </a:ext>
            </a:extLst>
          </p:cNvPr>
          <p:cNvSpPr txBox="1">
            <a:spLocks/>
          </p:cNvSpPr>
          <p:nvPr/>
        </p:nvSpPr>
        <p:spPr>
          <a:xfrm>
            <a:off x="297547" y="4019840"/>
            <a:ext cx="8078010" cy="1377945"/>
          </a:xfrm>
          <a:prstGeom prst="rect">
            <a:avLst/>
          </a:prstGeom>
          <a:solidFill>
            <a:srgbClr val="E5F3D5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ru-RU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Виды моделей: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глобус, карта; модели машинок,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самолетов;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манекен, скелет, макет человека, макет дома, жилого комплекса, древнего города; фигурка динозавра, макет вулкана и т.д.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0FF5A-62C7-36D9-FFF3-7B4F6902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472" y="1109545"/>
            <a:ext cx="1635676" cy="2114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F86523-E4D3-1A60-7159-F8627DBC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372" y="1102497"/>
            <a:ext cx="1638453" cy="2121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26FEC8-3A53-5D10-AF29-359BEA57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72" y="3471636"/>
            <a:ext cx="3406662" cy="1926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48D26FC-88CD-1C8F-79B0-53A0891FC7BC}"/>
              </a:ext>
            </a:extLst>
          </p:cNvPr>
          <p:cNvSpPr txBox="1">
            <a:spLocks/>
          </p:cNvSpPr>
          <p:nvPr/>
        </p:nvSpPr>
        <p:spPr>
          <a:xfrm>
            <a:off x="297547" y="1102497"/>
            <a:ext cx="8061675" cy="1384994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поверхностный образ, в котором отображены признаки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оригинала, имеющие ценность для данной задачи.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4690C-97AE-B5BD-5C11-58E6A0AE0A9E}"/>
              </a:ext>
            </a:extLst>
          </p:cNvPr>
          <p:cNvSpPr txBox="1"/>
          <p:nvPr/>
        </p:nvSpPr>
        <p:spPr>
          <a:xfrm>
            <a:off x="319584" y="5616792"/>
            <a:ext cx="11615241" cy="954107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Моделирование – это процесс создания модели для исследования объектов, явлений, процессов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0C90222E-48D6-AE3F-6680-B20363598512}"/>
              </a:ext>
            </a:extLst>
          </p:cNvPr>
          <p:cNvSpPr txBox="1">
            <a:spLocks/>
          </p:cNvSpPr>
          <p:nvPr/>
        </p:nvSpPr>
        <p:spPr>
          <a:xfrm>
            <a:off x="297547" y="2651109"/>
            <a:ext cx="8061675" cy="1195873"/>
          </a:xfrm>
          <a:prstGeom prst="rect">
            <a:avLst/>
          </a:prstGeom>
          <a:solidFill>
            <a:srgbClr val="E5F3D5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Исходный объект называется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оригиналом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прототипом.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830331-BAF8-2420-9685-13361CF71DBF}"/>
              </a:ext>
            </a:extLst>
          </p:cNvPr>
          <p:cNvSpPr/>
          <p:nvPr/>
        </p:nvSpPr>
        <p:spPr>
          <a:xfrm>
            <a:off x="104930" y="114300"/>
            <a:ext cx="11953719" cy="660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E1464-E7FC-90A9-0FBB-36697096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7" y="302696"/>
            <a:ext cx="11465009" cy="917874"/>
          </a:xfrm>
          <a:solidFill>
            <a:srgbClr val="F1D97F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ФУНКЦИИ МОДЕЛЕЙ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24D6B-10D8-BED9-51D9-69E92983C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4421" r="2505" b="7163"/>
          <a:stretch/>
        </p:blipFill>
        <p:spPr>
          <a:xfrm>
            <a:off x="4986574" y="3543712"/>
            <a:ext cx="3156976" cy="29441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6AF01E-B3DA-AD62-37BF-065AF6A65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7972" r="9849" b="8453"/>
          <a:stretch/>
        </p:blipFill>
        <p:spPr>
          <a:xfrm>
            <a:off x="350268" y="1448490"/>
            <a:ext cx="4305639" cy="2400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1739F7-8C68-2D9F-9E5A-E99170024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44" y="1448490"/>
            <a:ext cx="3619221" cy="2026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4292DE-9201-A10C-69B8-AEE89F2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9" y="4076711"/>
            <a:ext cx="4305638" cy="2411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370D8-FD29-0CBB-095C-B4CB5E5F7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4025" r="24516" b="4490"/>
          <a:stretch/>
        </p:blipFill>
        <p:spPr>
          <a:xfrm>
            <a:off x="8732599" y="1448490"/>
            <a:ext cx="3082678" cy="51343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7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830331-BAF8-2420-9685-13361CF71DBF}"/>
              </a:ext>
            </a:extLst>
          </p:cNvPr>
          <p:cNvSpPr/>
          <p:nvPr/>
        </p:nvSpPr>
        <p:spPr>
          <a:xfrm>
            <a:off x="104931" y="95250"/>
            <a:ext cx="11969118" cy="6667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B45572-249C-C10E-7359-6A31E87FD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8" y="3429000"/>
            <a:ext cx="5642881" cy="3038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98A779-38C5-8236-A980-5BBBD9C7F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r="2469"/>
          <a:stretch/>
        </p:blipFill>
        <p:spPr>
          <a:xfrm>
            <a:off x="6052111" y="3343703"/>
            <a:ext cx="5901764" cy="3305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92053-3846-DA18-F0FC-11948958F48E}"/>
              </a:ext>
            </a:extLst>
          </p:cNvPr>
          <p:cNvSpPr txBox="1"/>
          <p:nvPr/>
        </p:nvSpPr>
        <p:spPr>
          <a:xfrm>
            <a:off x="247649" y="258423"/>
            <a:ext cx="11706226" cy="523220"/>
          </a:xfrm>
          <a:prstGeom prst="rect">
            <a:avLst/>
          </a:prstGeom>
          <a:solidFill>
            <a:srgbClr val="C7E6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МОДЕЛЕЙ</a:t>
            </a:r>
            <a:endParaRPr lang="ru-RU" sz="28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8D26FC-88CD-1C8F-79B0-53A0891FC7BC}"/>
              </a:ext>
            </a:extLst>
          </p:cNvPr>
          <p:cNvSpPr txBox="1">
            <a:spLocks/>
          </p:cNvSpPr>
          <p:nvPr/>
        </p:nvSpPr>
        <p:spPr>
          <a:xfrm>
            <a:off x="247649" y="944815"/>
            <a:ext cx="5648326" cy="2285487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модели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реальные предметы в уменьшенном или увеличенном виде, которые воспроизводят облик объекта, его структуру, действия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48D26FC-88CD-1C8F-79B0-53A0891FC7BC}"/>
              </a:ext>
            </a:extLst>
          </p:cNvPr>
          <p:cNvSpPr txBox="1">
            <a:spLocks/>
          </p:cNvSpPr>
          <p:nvPr/>
        </p:nvSpPr>
        <p:spPr>
          <a:xfrm>
            <a:off x="6052111" y="944816"/>
            <a:ext cx="5901764" cy="2285487"/>
          </a:xfrm>
          <a:prstGeom prst="rect">
            <a:avLst/>
          </a:prstGeom>
          <a:solidFill>
            <a:srgbClr val="FAF1CE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модели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описание объекта-оригинала на языке кодирования информации –  описание словами, математический расчет, схема, чертеж, график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таблица.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681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830331-BAF8-2420-9685-13361CF71DBF}"/>
              </a:ext>
            </a:extLst>
          </p:cNvPr>
          <p:cNvSpPr/>
          <p:nvPr/>
        </p:nvSpPr>
        <p:spPr>
          <a:xfrm>
            <a:off x="104931" y="104774"/>
            <a:ext cx="11969118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615C7-E046-3C42-814D-04460BEA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47651"/>
            <a:ext cx="11725275" cy="685800"/>
          </a:xfrm>
          <a:solidFill>
            <a:srgbClr val="F1D97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НАТУРАЛЬНЫЕ МОДЕЛИ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7313E-CF1B-3855-E9E1-721A3A278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2" t="5360" r="21156" b="6255"/>
          <a:stretch/>
        </p:blipFill>
        <p:spPr>
          <a:xfrm>
            <a:off x="5970400" y="1849029"/>
            <a:ext cx="2187356" cy="4595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310A4-AC3B-CC2D-659A-24F988846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01" y="2292089"/>
            <a:ext cx="3451122" cy="3451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141AF-C1A4-316E-F8F6-DBCC3384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147" r="13514"/>
          <a:stretch/>
        </p:blipFill>
        <p:spPr>
          <a:xfrm>
            <a:off x="3799569" y="2824400"/>
            <a:ext cx="2083062" cy="2644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E600D3-8187-DBA1-5624-E64CC2325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b="10510"/>
          <a:stretch/>
        </p:blipFill>
        <p:spPr>
          <a:xfrm>
            <a:off x="301657" y="2040298"/>
            <a:ext cx="3343859" cy="2644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0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1140</TotalTime>
  <Words>881</Words>
  <Application>Microsoft Office PowerPoint</Application>
  <PresentationFormat>Широкоэкранный</PresentationFormat>
  <Paragraphs>165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Inter var</vt:lpstr>
      <vt:lpstr>Times New Roman</vt:lpstr>
      <vt:lpstr>Wingdings</vt:lpstr>
      <vt:lpstr>Office Theme</vt:lpstr>
      <vt:lpstr>Презентация PowerPoint</vt:lpstr>
      <vt:lpstr>Презентация PowerPoint</vt:lpstr>
      <vt:lpstr>Модели и моделирование. Инженерные профессии</vt:lpstr>
      <vt:lpstr>Презентация PowerPoint</vt:lpstr>
      <vt:lpstr>Презентация PowerPoint</vt:lpstr>
      <vt:lpstr>Презентация PowerPoint</vt:lpstr>
      <vt:lpstr>ФУНКЦИИ МОДЕЛЕЙ</vt:lpstr>
      <vt:lpstr>Презентация PowerPoint</vt:lpstr>
      <vt:lpstr>НАТУРАЛЬНЫЕ МОДЕЛИ</vt:lpstr>
      <vt:lpstr>ИНФОРМАЦИОННЫЕ МОДЕЛИ</vt:lpstr>
      <vt:lpstr>Презентация PowerPoint</vt:lpstr>
      <vt:lpstr>ВАЖНОСТЬ ПРОЦЕССА МОДЕЛИРОВАНИЯ ДЛЯ ЧЕЛОВЕЧЕСТВА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https://academy-content.apkpro.ru/ru/lesson/c15587f2-7b0b-4669-b6d1-7f0302727d3b?backUrl=%2Fru%2Fcatalog%2F20%2F06%3Fclass%3D06%26term%3D%25D0%25BC%25D0%25BE%25D0%25B4%25D0%25B5%25D0%25BB%25D0%25B8 </vt:lpstr>
      <vt:lpstr>Презентация PowerPoint</vt:lpstr>
      <vt:lpstr>Домашнее задание: Написать сообщение об одной из инженерных профессий.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Кузнецова</dc:creator>
  <cp:lastModifiedBy>User</cp:lastModifiedBy>
  <cp:revision>80</cp:revision>
  <dcterms:created xsi:type="dcterms:W3CDTF">2024-08-29T09:29:21Z</dcterms:created>
  <dcterms:modified xsi:type="dcterms:W3CDTF">2025-12-03T05:06:46Z</dcterms:modified>
</cp:coreProperties>
</file>