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83" r:id="rId2"/>
    <p:sldId id="285" r:id="rId3"/>
    <p:sldId id="284" r:id="rId4"/>
    <p:sldId id="274" r:id="rId5"/>
    <p:sldId id="256" r:id="rId6"/>
    <p:sldId id="257" r:id="rId7"/>
    <p:sldId id="259" r:id="rId8"/>
    <p:sldId id="260" r:id="rId9"/>
    <p:sldId id="262" r:id="rId10"/>
    <p:sldId id="264" r:id="rId11"/>
    <p:sldId id="268" r:id="rId12"/>
    <p:sldId id="266" r:id="rId13"/>
    <p:sldId id="269" r:id="rId14"/>
    <p:sldId id="275" r:id="rId15"/>
    <p:sldId id="277" r:id="rId16"/>
    <p:sldId id="270" r:id="rId17"/>
    <p:sldId id="282" r:id="rId18"/>
    <p:sldId id="271" r:id="rId19"/>
    <p:sldId id="272" r:id="rId20"/>
    <p:sldId id="276" r:id="rId21"/>
    <p:sldId id="273" r:id="rId22"/>
    <p:sldId id="280" r:id="rId23"/>
    <p:sldId id="278" r:id="rId24"/>
    <p:sldId id="279" r:id="rId25"/>
    <p:sldId id="281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2A238-765C-4734-ACC3-5AD7B8B71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6BA59-DEE6-454D-A4BB-8F67775F2A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F7C94-1DA5-430D-BC76-AF64AF568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2AF5F-BF27-4368-9C57-76BADB7C77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E5D8E-B442-48F1-8DBE-A1E7994F50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2EABC-F16D-441C-816E-C5F9A0EB39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2076D-52AD-45FF-B017-CB632BD94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A8901-D3F5-46FE-BD27-6E133B018D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8856E-4C77-48CA-B2F9-E7D4A1C5F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1452D-FE7E-4992-A639-23FB0788C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08645-5FED-46D7-B56E-12031D3B2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9356C-E2C1-4090-A7A9-BBA260576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C256E8CA-D881-443D-80AA-69E4B030F9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5.%20&#1058;&#1077;&#1087;&#1083;&#1086;&#1074;&#1099;&#1077;%20&#1103;&#1074;&#1083;&#1077;&#1085;&#1080;&#1103;%20&#1087;&#1088;&#1080;%20&#1088;&#1072;&#1089;&#1090;&#1074;&#1086;&#1088;&#1077;&#1085;&#1080;&#1080;.sw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ru-RU" sz="4000" smtClean="0">
                <a:effectLst/>
              </a:rPr>
              <a:t>Интегрированный урок по физике и химии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4000" smtClean="0">
                <a:effectLst/>
              </a:rPr>
              <a:t>Тепловые явления при растворении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mtClean="0">
              <a:effectLst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i="1" smtClean="0">
                <a:effectLst/>
              </a:rPr>
              <a:t>Подготовили: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i="1" smtClean="0">
                <a:effectLst/>
              </a:rPr>
              <a:t>учитель физики Духленкова Н. 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i="1" smtClean="0">
                <a:effectLst/>
              </a:rPr>
              <a:t>учитель химии Политова Л. М.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i="1" smtClean="0">
                <a:effectLst/>
              </a:rPr>
              <a:t>МАОУ СОШ № 72 г. Ульяновска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Скорость диффузии и температура</a:t>
            </a:r>
            <a:r>
              <a:rPr lang="ru-RU" sz="4000" dirty="0" smtClean="0"/>
              <a:t> </a:t>
            </a:r>
          </a:p>
        </p:txBody>
      </p:sp>
      <p:pic>
        <p:nvPicPr>
          <p:cNvPr id="10243" name="Picture 3" descr="08c-i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989138"/>
            <a:ext cx="87122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000" b="1" smtClean="0"/>
              <a:t>Растворение марганцовокислого калия</a:t>
            </a:r>
            <a:r>
              <a:rPr lang="ru-RU" sz="4000" smtClean="0">
                <a:effectLst/>
              </a:rPr>
              <a:t> </a:t>
            </a:r>
            <a:r>
              <a:rPr lang="ru-RU" sz="4000" b="1" smtClean="0"/>
              <a:t> в воде</a:t>
            </a:r>
          </a:p>
        </p:txBody>
      </p:sp>
      <p:pic>
        <p:nvPicPr>
          <p:cNvPr id="11267" name="Picture 3" descr="08c-i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989138"/>
            <a:ext cx="87122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/>
              <a:t>Образование однородного раствора медного купороса без вынужденного перемешивания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11188" y="2060575"/>
            <a:ext cx="1296987" cy="3933825"/>
            <a:chOff x="385" y="1298"/>
            <a:chExt cx="817" cy="2478"/>
          </a:xfrm>
        </p:grpSpPr>
        <p:sp>
          <p:nvSpPr>
            <p:cNvPr id="12311" name="AutoShape 4"/>
            <p:cNvSpPr>
              <a:spLocks noChangeArrowheads="1"/>
            </p:cNvSpPr>
            <p:nvPr/>
          </p:nvSpPr>
          <p:spPr bwMode="auto">
            <a:xfrm>
              <a:off x="385" y="1533"/>
              <a:ext cx="817" cy="1674"/>
            </a:xfrm>
            <a:prstGeom prst="can">
              <a:avLst>
                <a:gd name="adj" fmla="val 26523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2" name="AutoShape 5"/>
            <p:cNvSpPr>
              <a:spLocks noChangeArrowheads="1"/>
            </p:cNvSpPr>
            <p:nvPr/>
          </p:nvSpPr>
          <p:spPr bwMode="auto">
            <a:xfrm>
              <a:off x="385" y="3006"/>
              <a:ext cx="817" cy="770"/>
            </a:xfrm>
            <a:prstGeom prst="can">
              <a:avLst>
                <a:gd name="adj" fmla="val 25000"/>
              </a:avLst>
            </a:prstGeom>
            <a:solidFill>
              <a:srgbClr val="3941A3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3" name="Oval 6"/>
            <p:cNvSpPr>
              <a:spLocks noChangeArrowheads="1"/>
            </p:cNvSpPr>
            <p:nvPr/>
          </p:nvSpPr>
          <p:spPr bwMode="auto">
            <a:xfrm>
              <a:off x="385" y="1298"/>
              <a:ext cx="816" cy="201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14" name="Line 7"/>
            <p:cNvSpPr>
              <a:spLocks noChangeShapeType="1"/>
            </p:cNvSpPr>
            <p:nvPr/>
          </p:nvSpPr>
          <p:spPr bwMode="auto">
            <a:xfrm>
              <a:off x="385" y="1398"/>
              <a:ext cx="0" cy="2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Line 8"/>
            <p:cNvSpPr>
              <a:spLocks noChangeShapeType="1"/>
            </p:cNvSpPr>
            <p:nvPr/>
          </p:nvSpPr>
          <p:spPr bwMode="auto">
            <a:xfrm>
              <a:off x="1201" y="1398"/>
              <a:ext cx="0" cy="22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555875" y="2114550"/>
            <a:ext cx="1296988" cy="3879850"/>
            <a:chOff x="1610" y="1332"/>
            <a:chExt cx="817" cy="2444"/>
          </a:xfrm>
        </p:grpSpPr>
        <p:sp>
          <p:nvSpPr>
            <p:cNvPr id="12305" name="AutoShape 10"/>
            <p:cNvSpPr>
              <a:spLocks noChangeArrowheads="1"/>
            </p:cNvSpPr>
            <p:nvPr/>
          </p:nvSpPr>
          <p:spPr bwMode="auto">
            <a:xfrm>
              <a:off x="1610" y="1566"/>
              <a:ext cx="817" cy="1607"/>
            </a:xfrm>
            <a:prstGeom prst="can">
              <a:avLst>
                <a:gd name="adj" fmla="val 23312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6" name="AutoShape 11"/>
            <p:cNvSpPr>
              <a:spLocks noChangeArrowheads="1"/>
            </p:cNvSpPr>
            <p:nvPr/>
          </p:nvSpPr>
          <p:spPr bwMode="auto">
            <a:xfrm>
              <a:off x="1610" y="3006"/>
              <a:ext cx="817" cy="770"/>
            </a:xfrm>
            <a:prstGeom prst="can">
              <a:avLst>
                <a:gd name="adj" fmla="val 25000"/>
              </a:avLst>
            </a:prstGeom>
            <a:solidFill>
              <a:srgbClr val="345C98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7" name="AutoShape 12"/>
            <p:cNvSpPr>
              <a:spLocks noChangeArrowheads="1"/>
            </p:cNvSpPr>
            <p:nvPr/>
          </p:nvSpPr>
          <p:spPr bwMode="auto">
            <a:xfrm>
              <a:off x="1610" y="2370"/>
              <a:ext cx="817" cy="870"/>
            </a:xfrm>
            <a:prstGeom prst="can">
              <a:avLst>
                <a:gd name="adj" fmla="val 36541"/>
              </a:avLst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rgbClr val="345C98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8" name="Oval 13"/>
            <p:cNvSpPr>
              <a:spLocks noChangeArrowheads="1"/>
            </p:cNvSpPr>
            <p:nvPr/>
          </p:nvSpPr>
          <p:spPr bwMode="auto">
            <a:xfrm>
              <a:off x="1610" y="1332"/>
              <a:ext cx="816" cy="201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9" name="Line 14"/>
            <p:cNvSpPr>
              <a:spLocks noChangeShapeType="1"/>
            </p:cNvSpPr>
            <p:nvPr/>
          </p:nvSpPr>
          <p:spPr bwMode="auto">
            <a:xfrm>
              <a:off x="1610" y="1432"/>
              <a:ext cx="0" cy="2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Line 15"/>
            <p:cNvSpPr>
              <a:spLocks noChangeShapeType="1"/>
            </p:cNvSpPr>
            <p:nvPr/>
          </p:nvSpPr>
          <p:spPr bwMode="auto">
            <a:xfrm>
              <a:off x="2426" y="1432"/>
              <a:ext cx="0" cy="2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4498975" y="2114550"/>
            <a:ext cx="1296988" cy="3879850"/>
            <a:chOff x="2834" y="1332"/>
            <a:chExt cx="817" cy="2444"/>
          </a:xfrm>
        </p:grpSpPr>
        <p:sp>
          <p:nvSpPr>
            <p:cNvPr id="12299" name="AutoShape 17"/>
            <p:cNvSpPr>
              <a:spLocks noChangeArrowheads="1"/>
            </p:cNvSpPr>
            <p:nvPr/>
          </p:nvSpPr>
          <p:spPr bwMode="auto">
            <a:xfrm>
              <a:off x="2834" y="2973"/>
              <a:ext cx="817" cy="803"/>
            </a:xfrm>
            <a:prstGeom prst="can">
              <a:avLst>
                <a:gd name="adj" fmla="val 25000"/>
              </a:avLst>
            </a:prstGeom>
            <a:solidFill>
              <a:srgbClr val="31669B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0" name="AutoShape 18"/>
            <p:cNvSpPr>
              <a:spLocks noChangeArrowheads="1"/>
            </p:cNvSpPr>
            <p:nvPr/>
          </p:nvSpPr>
          <p:spPr bwMode="auto">
            <a:xfrm>
              <a:off x="2834" y="1598"/>
              <a:ext cx="817" cy="1675"/>
            </a:xfrm>
            <a:prstGeom prst="can">
              <a:avLst>
                <a:gd name="adj" fmla="val 22770"/>
              </a:avLst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1" name="AutoShape 19"/>
            <p:cNvSpPr>
              <a:spLocks noChangeArrowheads="1"/>
            </p:cNvSpPr>
            <p:nvPr/>
          </p:nvSpPr>
          <p:spPr bwMode="auto">
            <a:xfrm>
              <a:off x="2834" y="1868"/>
              <a:ext cx="817" cy="1540"/>
            </a:xfrm>
            <a:prstGeom prst="can">
              <a:avLst>
                <a:gd name="adj" fmla="val 64682"/>
              </a:avLst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rgbClr val="31669B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2" name="Oval 20"/>
            <p:cNvSpPr>
              <a:spLocks noChangeArrowheads="1"/>
            </p:cNvSpPr>
            <p:nvPr/>
          </p:nvSpPr>
          <p:spPr bwMode="auto">
            <a:xfrm>
              <a:off x="2834" y="1332"/>
              <a:ext cx="816" cy="201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03" name="Line 21"/>
            <p:cNvSpPr>
              <a:spLocks noChangeShapeType="1"/>
            </p:cNvSpPr>
            <p:nvPr/>
          </p:nvSpPr>
          <p:spPr bwMode="auto">
            <a:xfrm>
              <a:off x="2834" y="1432"/>
              <a:ext cx="0" cy="2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22"/>
            <p:cNvSpPr>
              <a:spLocks noChangeShapeType="1"/>
            </p:cNvSpPr>
            <p:nvPr/>
          </p:nvSpPr>
          <p:spPr bwMode="auto">
            <a:xfrm>
              <a:off x="3651" y="1432"/>
              <a:ext cx="0" cy="2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6731000" y="2166938"/>
            <a:ext cx="1296988" cy="3775075"/>
            <a:chOff x="4240" y="1365"/>
            <a:chExt cx="817" cy="2378"/>
          </a:xfrm>
        </p:grpSpPr>
        <p:sp>
          <p:nvSpPr>
            <p:cNvPr id="12295" name="AutoShape 24"/>
            <p:cNvSpPr>
              <a:spLocks noChangeArrowheads="1"/>
            </p:cNvSpPr>
            <p:nvPr/>
          </p:nvSpPr>
          <p:spPr bwMode="auto">
            <a:xfrm>
              <a:off x="4240" y="1599"/>
              <a:ext cx="817" cy="2144"/>
            </a:xfrm>
            <a:prstGeom prst="can">
              <a:avLst>
                <a:gd name="adj" fmla="val 19694"/>
              </a:avLst>
            </a:prstGeom>
            <a:solidFill>
              <a:srgbClr val="97B4C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6" name="Oval 25"/>
            <p:cNvSpPr>
              <a:spLocks noChangeArrowheads="1"/>
            </p:cNvSpPr>
            <p:nvPr/>
          </p:nvSpPr>
          <p:spPr bwMode="auto">
            <a:xfrm>
              <a:off x="4240" y="1365"/>
              <a:ext cx="816" cy="201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297" name="Line 26"/>
            <p:cNvSpPr>
              <a:spLocks noChangeShapeType="1"/>
            </p:cNvSpPr>
            <p:nvPr/>
          </p:nvSpPr>
          <p:spPr bwMode="auto">
            <a:xfrm>
              <a:off x="4240" y="1466"/>
              <a:ext cx="0" cy="2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Line 27"/>
            <p:cNvSpPr>
              <a:spLocks noChangeShapeType="1"/>
            </p:cNvSpPr>
            <p:nvPr/>
          </p:nvSpPr>
          <p:spPr bwMode="auto">
            <a:xfrm>
              <a:off x="5057" y="1466"/>
              <a:ext cx="0" cy="22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4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3055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Растворение – это физический процесс, так как объясняется явлением диффузии.</a:t>
            </a:r>
            <a:br>
              <a:rPr lang="ru-RU" dirty="0" smtClean="0"/>
            </a:br>
            <a:r>
              <a:rPr lang="ru-RU" dirty="0" smtClean="0"/>
              <a:t>Сторонники физической теории растворения:</a:t>
            </a:r>
            <a:br>
              <a:rPr lang="ru-RU" dirty="0" smtClean="0"/>
            </a:br>
            <a:r>
              <a:rPr lang="ru-RU" dirty="0" smtClean="0"/>
              <a:t>Аррениус с.</a:t>
            </a:r>
            <a:br>
              <a:rPr lang="ru-RU" dirty="0" smtClean="0"/>
            </a:br>
            <a:r>
              <a:rPr lang="ru-RU" dirty="0" err="1" smtClean="0"/>
              <a:t>Вант-ГоФФ</a:t>
            </a:r>
            <a:r>
              <a:rPr lang="ru-RU" dirty="0" smtClean="0"/>
              <a:t> Я.</a:t>
            </a:r>
            <a:br>
              <a:rPr lang="ru-RU" dirty="0" smtClean="0"/>
            </a:br>
            <a:r>
              <a:rPr lang="ru-RU" dirty="0" err="1" smtClean="0"/>
              <a:t>Оствальд</a:t>
            </a:r>
            <a:r>
              <a:rPr lang="ru-RU" dirty="0" smtClean="0"/>
              <a:t> 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984375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b="1" dirty="0" smtClean="0"/>
              <a:t>Значение растворов</a:t>
            </a:r>
            <a:br>
              <a:rPr lang="ru-RU" b="1" dirty="0" smtClean="0"/>
            </a:br>
            <a:r>
              <a:rPr lang="ru-RU" sz="2000" b="1" i="1" dirty="0" smtClean="0"/>
              <a:t>«Вода стоит особняком в истории нашей планеты. Нет природного тела, которое могло бы сравниться с ней по влиянию на ход основных самых грандиозных процессов».</a:t>
            </a:r>
            <a:br>
              <a:rPr lang="ru-RU" sz="2000" b="1" i="1" dirty="0" smtClean="0"/>
            </a:br>
            <a:r>
              <a:rPr lang="ru-RU" sz="2000" b="1" i="1" dirty="0" smtClean="0"/>
              <a:t>Вернадский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258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Вода является универсальным растворителем веществ на Земле. Нет такого минерала, горной породы, организма, в  состав которого не входила бы вода. </a:t>
            </a:r>
            <a:endParaRPr lang="ru-RU" sz="16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ru-RU" sz="2400" dirty="0" smtClean="0"/>
              <a:t>Именно в растворе первичного океана, где массовая доля солей была около 1%,  появились живые организмы. Внутри нас, в каждой нашей клеточке – воспоминание о первичном океане – сложные </a:t>
            </a:r>
            <a:r>
              <a:rPr lang="ru-RU" sz="2400" dirty="0" err="1" smtClean="0"/>
              <a:t>физико</a:t>
            </a:r>
            <a:r>
              <a:rPr lang="ru-RU" sz="2400" dirty="0" smtClean="0"/>
              <a:t> – химические процессы протекают в растворах.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/>
      <p:bldP spid="9933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8643938" cy="5857875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*Основоположником химической теории растворения является Д.И. Менделеев.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*Он доказал ,что растворение является         результатом химического взаимодействия    растворенного вещества с молекулами воды.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*Раствор-это однородная система,  состоящая из частиц растворенного вещества ,    растворителя и продуктов их взаимодействия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*Гидраты- это непрочные соединения веществ с водой, существующие в растворах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Признаки химических реакций: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1) изменение цвета;</a:t>
            </a:r>
          </a:p>
          <a:p>
            <a:pPr eaLnBrk="1" hangingPunct="1">
              <a:defRPr/>
            </a:pPr>
            <a:r>
              <a:rPr lang="ru-RU" dirty="0" smtClean="0"/>
              <a:t>2) появление запаха;</a:t>
            </a:r>
          </a:p>
          <a:p>
            <a:pPr eaLnBrk="1" hangingPunct="1">
              <a:defRPr/>
            </a:pPr>
            <a:r>
              <a:rPr lang="ru-RU" dirty="0" smtClean="0"/>
              <a:t>3) образование или растворение осадка;</a:t>
            </a:r>
          </a:p>
          <a:p>
            <a:pPr eaLnBrk="1" hangingPunct="1">
              <a:defRPr/>
            </a:pPr>
            <a:r>
              <a:rPr lang="ru-RU" dirty="0" smtClean="0"/>
              <a:t>4) выделение газа;</a:t>
            </a:r>
          </a:p>
          <a:p>
            <a:pPr eaLnBrk="1" hangingPunct="1">
              <a:defRPr/>
            </a:pPr>
            <a:r>
              <a:rPr lang="ru-RU" dirty="0" smtClean="0"/>
              <a:t>5) выделение или поглощение теплоты.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idx="1"/>
          </p:nvPr>
        </p:nvSpPr>
        <p:spPr>
          <a:xfrm>
            <a:off x="0" y="1428750"/>
            <a:ext cx="8929688" cy="4114800"/>
          </a:xfrm>
        </p:spPr>
        <p:txBody>
          <a:bodyPr/>
          <a:lstStyle/>
          <a:p>
            <a:pPr eaLnBrk="1" hangingPunct="1">
              <a:defRPr/>
            </a:pPr>
            <a:r>
              <a:rPr lang="ru-RU" sz="3400" dirty="0" smtClean="0"/>
              <a:t>Экзотермический процесс – это процесс, идущий с выделением теплоты (</a:t>
            </a:r>
            <a:r>
              <a:rPr lang="en-US" sz="3400" dirty="0" smtClean="0"/>
              <a:t>+Q</a:t>
            </a:r>
            <a:r>
              <a:rPr lang="ru-RU" sz="3400" dirty="0" smtClean="0"/>
              <a:t>).</a:t>
            </a:r>
          </a:p>
          <a:p>
            <a:pPr eaLnBrk="1" hangingPunct="1">
              <a:defRPr/>
            </a:pPr>
            <a:endParaRPr lang="ru-RU" sz="3400" dirty="0" smtClean="0"/>
          </a:p>
          <a:p>
            <a:pPr eaLnBrk="1" hangingPunct="1">
              <a:defRPr/>
            </a:pPr>
            <a:r>
              <a:rPr lang="ru-RU" sz="3400" dirty="0" smtClean="0"/>
              <a:t>Эндотермический процесс – это процесс, идущий с поглощением теплоты (</a:t>
            </a:r>
            <a:r>
              <a:rPr lang="en-US" sz="3400" dirty="0" smtClean="0"/>
              <a:t>-Q</a:t>
            </a:r>
            <a:r>
              <a:rPr lang="ru-RU" sz="3400" dirty="0" smtClean="0"/>
              <a:t>).</a:t>
            </a:r>
          </a:p>
        </p:txBody>
      </p:sp>
      <p:pic>
        <p:nvPicPr>
          <p:cNvPr id="17411" name="Picture 5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5013325"/>
            <a:ext cx="1063625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0896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Растворение – это химический процесс, так как при растворении выделяется или поглощается количество теплоты.</a:t>
            </a:r>
            <a:br>
              <a:rPr lang="ru-RU" dirty="0" smtClean="0"/>
            </a:br>
            <a:r>
              <a:rPr lang="ru-RU" dirty="0" smtClean="0"/>
              <a:t>Сторонником химической теории растворения являлся </a:t>
            </a:r>
            <a:br>
              <a:rPr lang="ru-RU" dirty="0" smtClean="0"/>
            </a:br>
            <a:r>
              <a:rPr lang="ru-RU" dirty="0" smtClean="0"/>
              <a:t>Д.И. Менделеев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610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Растворение – это </a:t>
            </a:r>
            <a:r>
              <a:rPr lang="ru-RU" dirty="0" err="1" smtClean="0"/>
              <a:t>физико</a:t>
            </a:r>
            <a:r>
              <a:rPr lang="ru-RU" dirty="0" smtClean="0"/>
              <a:t> – химический процесс, потому что объясняется физическими и химическими явлениями.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92100"/>
            <a:ext cx="8291512" cy="5297488"/>
          </a:xfrm>
          <a:noFill/>
          <a:ln/>
        </p:spPr>
        <p:txBody>
          <a:bodyPr/>
          <a:lstStyle/>
          <a:p>
            <a:r>
              <a:rPr lang="ru-RU" sz="4000" i="1" smtClean="0">
                <a:effectLst/>
              </a:rPr>
              <a:t>«Химик без знания физики подобен человеку, который всего должен искать ощупом. И сии две науки так соединены между собой, что одна без другой в совершенстве быть не могут»</a:t>
            </a:r>
            <a:r>
              <a:rPr lang="ru-RU" sz="4000" b="1" i="1" smtClean="0">
                <a:effectLst/>
              </a:rPr>
              <a:t/>
            </a:r>
            <a:br>
              <a:rPr lang="ru-RU" sz="4000" b="1" i="1" smtClean="0">
                <a:effectLst/>
              </a:rPr>
            </a:br>
            <a:r>
              <a:rPr lang="ru-RU" sz="4000" b="1" i="1" smtClean="0">
                <a:effectLst/>
              </a:rPr>
              <a:t>М. В. Ломоносов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661025"/>
            <a:ext cx="8147050" cy="35877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endParaRPr lang="ru-RU" sz="200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1035050" y="612775"/>
            <a:ext cx="7075488" cy="496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>
              <a:tabLst>
                <a:tab pos="1341438" algn="l"/>
              </a:tabLst>
            </a:pPr>
            <a:r>
              <a:rPr lang="ru-RU" sz="3200" b="1"/>
              <a:t>Инструктаж по ТБ</a:t>
            </a:r>
            <a:endParaRPr lang="ru-RU" sz="32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1.Работать над столом, соблюдая чистоту рабочего места.</a:t>
            </a:r>
            <a:endParaRPr lang="ru-RU" sz="24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2.Не ставьте склянки с реактивами на книги и тетради.</a:t>
            </a:r>
            <a:endParaRPr lang="ru-RU" sz="24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3.Берегите их от попадания капель реактивов!</a:t>
            </a:r>
            <a:endParaRPr lang="ru-RU" sz="24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 4. Выполняйте опыты по указанию учителя.</a:t>
            </a:r>
            <a:endParaRPr lang="ru-RU" sz="24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 5.Не расходуйте реактивов больше, чем это необходимо.</a:t>
            </a:r>
            <a:endParaRPr lang="ru-RU" sz="2400"/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 6. Кислоту лейте в воду, а не наоборот.</a:t>
            </a:r>
          </a:p>
          <a:p>
            <a:pPr marL="342900" indent="-342900">
              <a:tabLst>
                <a:tab pos="1341438" algn="l"/>
              </a:tabLst>
            </a:pPr>
            <a:r>
              <a:rPr lang="ru-RU" sz="2400" b="1"/>
              <a:t> 7. Работайте спокойно, без суетливости</a:t>
            </a:r>
            <a:r>
              <a:rPr lang="ru-RU" sz="2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Практические задачи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Определение плотности раствора.</a:t>
            </a:r>
          </a:p>
          <a:p>
            <a:pPr eaLnBrk="1" hangingPunct="1">
              <a:defRPr/>
            </a:pPr>
            <a:r>
              <a:rPr lang="ru-RU" sz="2800" dirty="0" smtClean="0"/>
              <a:t>Определение удельной теплоёмкости раствора.</a:t>
            </a:r>
          </a:p>
          <a:p>
            <a:pPr eaLnBrk="1" hangingPunct="1">
              <a:defRPr/>
            </a:pPr>
            <a:r>
              <a:rPr lang="ru-RU" sz="2800" dirty="0" smtClean="0"/>
              <a:t>Определение количества теплоты, которое выделяется при растворении кислоты.</a:t>
            </a:r>
          </a:p>
          <a:p>
            <a:pPr eaLnBrk="1" hangingPunct="1">
              <a:defRPr/>
            </a:pPr>
            <a:r>
              <a:rPr lang="ru-RU" sz="2800" dirty="0" smtClean="0"/>
              <a:t>Определение количества теплоты, которое поглощается при растворении аммиачной селитры.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27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Проверь соседа по парте</a:t>
            </a:r>
          </a:p>
        </p:txBody>
      </p:sp>
      <p:graphicFrame>
        <p:nvGraphicFramePr>
          <p:cNvPr id="110626" name="Group 34"/>
          <p:cNvGraphicFramePr>
            <a:graphicFrameLocks noGrp="1"/>
          </p:cNvGraphicFramePr>
          <p:nvPr>
            <p:ph idx="1"/>
          </p:nvPr>
        </p:nvGraphicFramePr>
        <p:xfrm>
          <a:off x="457200" y="1905000"/>
          <a:ext cx="8229600" cy="41148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1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Вариант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2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Вариант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ru-RU" sz="4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61088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 smtClean="0"/>
              <a:t>Домашнее задание по физике представлено в карточках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400" dirty="0" smtClean="0"/>
              <a:t>Домашняя практическая работа</a:t>
            </a:r>
            <a:br>
              <a:rPr lang="ru-RU" sz="2400" dirty="0" smtClean="0"/>
            </a:br>
            <a:r>
              <a:rPr lang="ru-RU" sz="2400" dirty="0" smtClean="0"/>
              <a:t>1. Определить количество теплоты, которое поглощается при образовании насыщенного раствора поваренной соли. Значение плотности и удельной теплоёмкости взять из классной практической работы.</a:t>
            </a:r>
            <a:br>
              <a:rPr lang="ru-RU" sz="2400" dirty="0" smtClean="0"/>
            </a:br>
            <a:r>
              <a:rPr lang="ru-RU" sz="2400" dirty="0" smtClean="0"/>
              <a:t>2. Определить удельную теплоёмкость раствора поваренной соли ( или составить инструкцию по выполнению практической работы) на основании теплообмена между двумя веществами. Например, взять алюминиевые ложки или чистую горячую воду известной массы. Вам поможет в этом лабораторная работа из учебника «Определение удельной теплоёмкости вещества»</a:t>
            </a:r>
            <a:br>
              <a:rPr lang="ru-RU" sz="2400" dirty="0" smtClean="0"/>
            </a:br>
            <a:r>
              <a:rPr lang="ru-RU" sz="2400" b="1" dirty="0" smtClean="0"/>
              <a:t>Домашнее задание по химии: с. 186-192, вопросы №1,3,4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161088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Как вы себя чувствовали на уроке?</a:t>
            </a:r>
            <a:br>
              <a:rPr lang="ru-RU" dirty="0" smtClean="0"/>
            </a:br>
            <a:r>
              <a:rPr lang="ru-RU" dirty="0" smtClean="0"/>
              <a:t>Понравился ли вам этот урок?</a:t>
            </a:r>
            <a:br>
              <a:rPr lang="ru-RU" dirty="0" smtClean="0"/>
            </a:br>
            <a:r>
              <a:rPr lang="ru-RU" dirty="0" smtClean="0"/>
              <a:t>Что нового вы узнали?</a:t>
            </a:r>
            <a:br>
              <a:rPr lang="ru-RU" dirty="0" smtClean="0"/>
            </a:br>
            <a:r>
              <a:rPr lang="ru-RU" dirty="0" smtClean="0"/>
              <a:t>Какой вид деятельности был для вас самым трудным?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Всем спасибо за урок!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4800" dirty="0" smtClean="0"/>
              <a:t>Желаем успехов в </a:t>
            </a:r>
          </a:p>
          <a:p>
            <a:pPr eaLnBrk="1" hangingPunct="1">
              <a:buFontTx/>
              <a:buNone/>
              <a:defRPr/>
            </a:pPr>
            <a:r>
              <a:rPr lang="ru-RU" sz="4800" dirty="0" smtClean="0"/>
              <a:t>дальнейшем познании </a:t>
            </a:r>
          </a:p>
          <a:p>
            <a:pPr eaLnBrk="1" hangingPunct="1">
              <a:buFontTx/>
              <a:buNone/>
              <a:defRPr/>
            </a:pPr>
            <a:r>
              <a:rPr lang="ru-RU" sz="4800" dirty="0" smtClean="0"/>
              <a:t>законов физики и химии.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/>
              <a:t>Тепловые явления при растворении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Цели урока: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– выявить своеобразие явления растворения как физико- химического процесса;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mtClean="0"/>
              <a:t>-показать один из возможных способов расчёта количества теплоты, которое выделяется или поглощается при растворении.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ph type="title"/>
          </p:nvPr>
        </p:nvGraphicFramePr>
        <p:xfrm>
          <a:off x="250825" y="404813"/>
          <a:ext cx="8497888" cy="4498975"/>
        </p:xfrm>
        <a:graphic>
          <a:graphicData uri="http://schemas.openxmlformats.org/presentationml/2006/ole">
            <p:oleObj spid="_x0000_s1026" name="Документ" r:id="rId3" imgW="6084094" imgH="1884308" progId="Word.Documen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7772400" cy="1431925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Что называется тепловым движением?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916113"/>
            <a:ext cx="8135937" cy="165735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Почему беспорядочное движение частиц вещества называется тепловым?</a:t>
            </a:r>
          </a:p>
        </p:txBody>
      </p:sp>
      <p:pic>
        <p:nvPicPr>
          <p:cNvPr id="5124" name="Picture 5" descr="молекулы газа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6375" y="3141663"/>
            <a:ext cx="6624638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Какие явления доказывают, что молекулы движутся?</a:t>
            </a:r>
            <a:br>
              <a:rPr lang="ru-RU" sz="4000" dirty="0" smtClean="0"/>
            </a:br>
            <a:endParaRPr lang="ru-RU" sz="4000" dirty="0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141663"/>
            <a:ext cx="8207375" cy="2889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Диффузия и броуновское движение.</a:t>
            </a:r>
          </a:p>
          <a:p>
            <a:pPr eaLnBrk="1" hangingPunct="1">
              <a:buFontTx/>
              <a:buNone/>
            </a:pPr>
            <a:r>
              <a:rPr lang="ru-RU" smtClean="0"/>
              <a:t>Более подробно сегодня вспомним явление диффузии. </a:t>
            </a:r>
          </a:p>
          <a:p>
            <a:pPr eaLnBrk="1" hangingPunct="1">
              <a:buFontTx/>
              <a:buNone/>
            </a:pPr>
            <a:r>
              <a:rPr lang="ru-RU" smtClean="0"/>
              <a:t>Что называется диффузией? </a:t>
            </a:r>
          </a:p>
          <a:p>
            <a:pPr eaLnBrk="1" hangingPunct="1">
              <a:buFontTx/>
              <a:buNone/>
            </a:pPr>
            <a:r>
              <a:rPr lang="ru-RU" smtClean="0"/>
              <a:t>Каковы особенности данного явления?</a:t>
            </a:r>
          </a:p>
        </p:txBody>
      </p:sp>
      <p:pic>
        <p:nvPicPr>
          <p:cNvPr id="6148" name="Picture 4" descr="броуновское движени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765175"/>
            <a:ext cx="3024187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089650"/>
          </a:xfrm>
        </p:spPr>
        <p:txBody>
          <a:bodyPr/>
          <a:lstStyle/>
          <a:p>
            <a:pPr eaLnBrk="1" hangingPunct="1">
              <a:defRPr/>
            </a:pPr>
            <a:r>
              <a:rPr lang="ru-RU" sz="5400" dirty="0" smtClean="0"/>
              <a:t>Явление, при котором происходит взаимное проникновение молекул одного вещества между молекулами другого, называется </a:t>
            </a:r>
            <a:r>
              <a:rPr lang="ru-RU" sz="5400" b="1" dirty="0" smtClean="0">
                <a:solidFill>
                  <a:schemeClr val="tx1"/>
                </a:solidFill>
              </a:rPr>
              <a:t>диффузией</a:t>
            </a:r>
            <a:r>
              <a:rPr lang="ru-RU" sz="5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608965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Диффузия в газах происходит быстрее, чем в жидкостях, в твёрдых телах происходит очень медленно. Это связано с тем, что характер движения молекул в разных средах разный из-за разного расстояния между ними и разного взаимодействия.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4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0825" y="1412875"/>
            <a:ext cx="2033588" cy="2536825"/>
            <a:chOff x="204" y="1117"/>
            <a:chExt cx="1281" cy="1598"/>
          </a:xfrm>
        </p:grpSpPr>
        <p:pic>
          <p:nvPicPr>
            <p:cNvPr id="9226" name="Picture 3" descr="molec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04" y="1434"/>
              <a:ext cx="1281" cy="1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7" name="Text Box 4"/>
            <p:cNvSpPr txBox="1">
              <a:spLocks noChangeArrowheads="1"/>
            </p:cNvSpPr>
            <p:nvPr/>
          </p:nvSpPr>
          <p:spPr bwMode="auto">
            <a:xfrm>
              <a:off x="521" y="1117"/>
              <a:ext cx="59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latin typeface="Arial" charset="0"/>
                  <a:cs typeface="Arial" charset="0"/>
                </a:rPr>
                <a:t>Газы</a:t>
              </a:r>
            </a:p>
          </p:txBody>
        </p:sp>
      </p:grpSp>
      <p:sp>
        <p:nvSpPr>
          <p:cNvPr id="78853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/>
              <a:t>Скорость диффузии и </a:t>
            </a:r>
            <a:br>
              <a:rPr lang="ru-RU" sz="4000" b="1" dirty="0" smtClean="0"/>
            </a:br>
            <a:r>
              <a:rPr lang="ru-RU" sz="4000" b="1" dirty="0" smtClean="0"/>
              <a:t>расположение молекул</a:t>
            </a: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276600" y="2781300"/>
            <a:ext cx="2052638" cy="2879725"/>
            <a:chOff x="2336" y="1117"/>
            <a:chExt cx="1293" cy="1814"/>
          </a:xfrm>
        </p:grpSpPr>
        <p:pic>
          <p:nvPicPr>
            <p:cNvPr id="9224" name="Picture 7" descr="molecv"/>
            <p:cNvPicPr>
              <a:picLocks noChangeAspect="1" noChangeArrowheads="1" noCrop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36" y="1525"/>
              <a:ext cx="1293" cy="14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Text Box 8"/>
            <p:cNvSpPr txBox="1">
              <a:spLocks noChangeArrowheads="1"/>
            </p:cNvSpPr>
            <p:nvPr/>
          </p:nvSpPr>
          <p:spPr bwMode="auto">
            <a:xfrm>
              <a:off x="2453" y="1117"/>
              <a:ext cx="106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latin typeface="Arial" charset="0"/>
                  <a:cs typeface="Arial" charset="0"/>
                </a:rPr>
                <a:t>Жидкости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516688" y="3789363"/>
            <a:ext cx="2303462" cy="2897187"/>
            <a:chOff x="3969" y="1570"/>
            <a:chExt cx="1451" cy="1825"/>
          </a:xfrm>
        </p:grpSpPr>
        <p:pic>
          <p:nvPicPr>
            <p:cNvPr id="9222" name="Picture 10" descr="molect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014" y="1933"/>
              <a:ext cx="1386" cy="14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3" name="Text Box 11"/>
            <p:cNvSpPr txBox="1">
              <a:spLocks noChangeArrowheads="1"/>
            </p:cNvSpPr>
            <p:nvPr/>
          </p:nvSpPr>
          <p:spPr bwMode="auto">
            <a:xfrm>
              <a:off x="3969" y="1570"/>
              <a:ext cx="145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b="1">
                  <a:latin typeface="Arial" charset="0"/>
                  <a:cs typeface="Arial" charset="0"/>
                </a:rPr>
                <a:t>Твердые тела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/>
    </p:bld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445</TotalTime>
  <Words>547</Words>
  <Application>Microsoft Office PowerPoint</Application>
  <PresentationFormat>Экран (4:3)</PresentationFormat>
  <Paragraphs>82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Tahoma</vt:lpstr>
      <vt:lpstr>Arial</vt:lpstr>
      <vt:lpstr>Wingdings</vt:lpstr>
      <vt:lpstr>Calibri</vt:lpstr>
      <vt:lpstr>Океан</vt:lpstr>
      <vt:lpstr>Документ Microsoft Word</vt:lpstr>
      <vt:lpstr>Интегрированный урок по физике и химии</vt:lpstr>
      <vt:lpstr>«Химик без знания физики подобен человеку, который всего должен искать ощупом. И сии две науки так соединены между собой, что одна без другой в совершенстве быть не могут» М. В. Ломоносов</vt:lpstr>
      <vt:lpstr>Тепловые явления при растворении</vt:lpstr>
      <vt:lpstr>Слайд 4</vt:lpstr>
      <vt:lpstr>Что называется тепловым движением? </vt:lpstr>
      <vt:lpstr>Какие явления доказывают, что молекулы движутся? </vt:lpstr>
      <vt:lpstr>Явление, при котором происходит взаимное проникновение молекул одного вещества между молекулами другого, называется диффузией.</vt:lpstr>
      <vt:lpstr>Диффузия в газах происходит быстрее, чем в жидкостях, в твёрдых телах происходит очень медленно. Это связано с тем, что характер движения молекул в разных средах разный из-за разного расстояния между ними и разного взаимодействия. </vt:lpstr>
      <vt:lpstr>Скорость диффузии и  расположение молекул</vt:lpstr>
      <vt:lpstr>Скорость диффузии и температура </vt:lpstr>
      <vt:lpstr>Растворение марганцовокислого калия  в воде</vt:lpstr>
      <vt:lpstr>Образование однородного раствора медного купороса без вынужденного перемешивания</vt:lpstr>
      <vt:lpstr>Растворение – это физический процесс, так как объясняется явлением диффузии. Сторонники физической теории растворения: Аррениус с. Вант-ГоФФ Я. Оствальд В.</vt:lpstr>
      <vt:lpstr>Значение растворов «Вода стоит особняком в истории нашей планеты. Нет природного тела, которое могло бы сравниться с ней по влиянию на ход основных самых грандиозных процессов». Вернадский</vt:lpstr>
      <vt:lpstr> *Основоположником химической теории растворения является Д.И. Менделеев.  *Он доказал ,что растворение является         результатом химического взаимодействия    растворенного вещества с молекулами воды.     *Раствор-это однородная система,  состоящая из частиц растворенного вещества ,    растворителя и продуктов их взаимодействия      *Гидраты- это непрочные соединения веществ с водой, существующие в растворах </vt:lpstr>
      <vt:lpstr>Признаки химических реакций:</vt:lpstr>
      <vt:lpstr>Слайд 17</vt:lpstr>
      <vt:lpstr>Растворение – это химический процесс, так как при растворении выделяется или поглощается количество теплоты. Сторонником химической теории растворения являлся  Д.И. Менделеев</vt:lpstr>
      <vt:lpstr>Растворение – это физико – химический процесс, потому что объясняется физическими и химическими явлениями.</vt:lpstr>
      <vt:lpstr>Слайд 20</vt:lpstr>
      <vt:lpstr>Практические задачи</vt:lpstr>
      <vt:lpstr>Проверь соседа по парте</vt:lpstr>
      <vt:lpstr>Домашнее задание по физике представлено в карточках. Домашняя практическая работа 1. Определить количество теплоты, которое поглощается при образовании насыщенного раствора поваренной соли. Значение плотности и удельной теплоёмкости взять из классной практической работы. 2. Определить удельную теплоёмкость раствора поваренной соли ( или составить инструкцию по выполнению практической работы) на основании теплообмена между двумя веществами. Например, взять алюминиевые ложки или чистую горячую воду известной массы. Вам поможет в этом лабораторная работа из учебника «Определение удельной теплоёмкости вещества» Домашнее задание по химии: с. 186-192, вопросы №1,3,4</vt:lpstr>
      <vt:lpstr>Как вы себя чувствовали на уроке? Понравился ли вам этот урок? Что нового вы узнали? Какой вид деятельности был для вас самым трудным? </vt:lpstr>
      <vt:lpstr>Всем спасибо за урок!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называется тепловым движением?</dc:title>
  <dc:creator>Laptop-NI</dc:creator>
  <cp:lastModifiedBy>Дарёна</cp:lastModifiedBy>
  <cp:revision>17</cp:revision>
  <dcterms:created xsi:type="dcterms:W3CDTF">2009-12-12T19:11:01Z</dcterms:created>
  <dcterms:modified xsi:type="dcterms:W3CDTF">2012-05-20T05:13:51Z</dcterms:modified>
</cp:coreProperties>
</file>