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76" r:id="rId2"/>
    <p:sldId id="260" r:id="rId3"/>
    <p:sldId id="258" r:id="rId4"/>
    <p:sldId id="259" r:id="rId5"/>
    <p:sldId id="256" r:id="rId6"/>
    <p:sldId id="261" r:id="rId7"/>
    <p:sldId id="262" r:id="rId8"/>
    <p:sldId id="263" r:id="rId9"/>
    <p:sldId id="277" r:id="rId10"/>
    <p:sldId id="278" r:id="rId11"/>
    <p:sldId id="279" r:id="rId12"/>
    <p:sldId id="264" r:id="rId13"/>
    <p:sldId id="280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5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>
      <p:cViewPr>
        <p:scale>
          <a:sx n="60" d="100"/>
          <a:sy n="60" d="100"/>
        </p:scale>
        <p:origin x="-3138" y="-15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28921-A6B9-49AF-B2D7-474BDB145367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E56FE-7F39-4C96-BDCC-2AEF7E64BD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032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6612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5888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E56FE-7F39-4C96-BDCC-2AEF7E64BDF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5888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A466B3C-F1D0-43DF-A988-8FA18314D43D}" type="datetimeFigureOut">
              <a:rPr lang="ru-RU" smtClean="0"/>
              <a:pPr/>
              <a:t>17.05.2012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98B776-4BE7-4810-802B-9E65F05E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Урок математики </a:t>
            </a:r>
            <a:br>
              <a:rPr lang="ru-RU" dirty="0" smtClean="0"/>
            </a:br>
            <a:r>
              <a:rPr lang="ru-RU" dirty="0" smtClean="0"/>
              <a:t>в 4 классе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3951" y="2173667"/>
            <a:ext cx="2491866" cy="2479469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2276872"/>
            <a:ext cx="2304256" cy="2304256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211992" y="4653136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dirty="0" smtClean="0"/>
              <a:t>Тема: «Меры массы Грамм».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9839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51620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Виды весов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1210" y="3356992"/>
            <a:ext cx="1859665" cy="3096344"/>
          </a:xfrm>
        </p:spPr>
      </p:pic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3356992"/>
            <a:ext cx="2016224" cy="3128624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04664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7544" y="1988840"/>
            <a:ext cx="8280920" cy="79208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5400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Ручные пружинные</a:t>
            </a:r>
            <a:endParaRPr lang="ru-RU" sz="5400" i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2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3789040"/>
            <a:ext cx="2878786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72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51620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Виды весов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3284984"/>
            <a:ext cx="1859665" cy="1859665"/>
          </a:xfrm>
        </p:spPr>
      </p:pic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3284984"/>
            <a:ext cx="1584176" cy="1920440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04664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7544" y="1988840"/>
            <a:ext cx="8280920" cy="79208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5400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Рычажные весы</a:t>
            </a:r>
            <a:endParaRPr lang="ru-RU" sz="5400" i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2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5" y="3335854"/>
            <a:ext cx="1368152" cy="1867785"/>
          </a:xfrm>
          <a:prstGeom prst="rect">
            <a:avLst/>
          </a:prstGeom>
        </p:spPr>
      </p:pic>
      <p:pic>
        <p:nvPicPr>
          <p:cNvPr id="8" name="Объект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5198" y="3322921"/>
            <a:ext cx="1880717" cy="188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9914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628800"/>
            <a:ext cx="3240360" cy="4431262"/>
          </a:xfrm>
        </p:spPr>
      </p:pic>
      <p:sp>
        <p:nvSpPr>
          <p:cNvPr id="12" name="Объект 4"/>
          <p:cNvSpPr>
            <a:spLocks noGrp="1"/>
          </p:cNvSpPr>
          <p:nvPr>
            <p:ph sz="quarter" idx="13"/>
          </p:nvPr>
        </p:nvSpPr>
        <p:spPr>
          <a:xfrm>
            <a:off x="4067944" y="1124744"/>
            <a:ext cx="4680520" cy="5256584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800" dirty="0"/>
              <a:t> Впервые о волнистых попугайчиках стало известно в конце </a:t>
            </a:r>
            <a:r>
              <a:rPr lang="en-US" sz="4800" dirty="0"/>
              <a:t>XIX</a:t>
            </a:r>
            <a:r>
              <a:rPr lang="ru-RU" sz="4800" dirty="0"/>
              <a:t>века. Эти птицы ввезены в Европу из Австралии. С латинского языка их название переводится как «поющий попугай». Волнистых попугайчиков любят за то, что они умело воспроизводят человеческую речь.</a:t>
            </a: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919596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628800"/>
            <a:ext cx="3240360" cy="4431262"/>
          </a:xfr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211960" y="2060848"/>
            <a:ext cx="417646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400" dirty="0" smtClean="0"/>
              <a:t>Каков вес волнистого попугайчика?</a:t>
            </a:r>
            <a:endParaRPr lang="ru-RU" sz="44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364088" y="4581128"/>
            <a:ext cx="1872208" cy="80863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6600" dirty="0" smtClean="0"/>
              <a:t>40 г</a:t>
            </a:r>
            <a:endParaRPr lang="ru-RU" sz="6600" dirty="0"/>
          </a:p>
        </p:txBody>
      </p:sp>
      <p:sp>
        <p:nvSpPr>
          <p:cNvPr id="12" name="Объект 4"/>
          <p:cNvSpPr>
            <a:spLocks noGrp="1"/>
          </p:cNvSpPr>
          <p:nvPr>
            <p:ph sz="quarter" idx="13"/>
          </p:nvPr>
        </p:nvSpPr>
        <p:spPr>
          <a:xfrm>
            <a:off x="4067944" y="1124744"/>
            <a:ext cx="4680520" cy="5256584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800" dirty="0"/>
              <a:t> Впервые о волнистых попугайчиках стало известно в конце </a:t>
            </a:r>
            <a:r>
              <a:rPr lang="en-US" sz="4800" dirty="0"/>
              <a:t>XIX</a:t>
            </a:r>
            <a:r>
              <a:rPr lang="ru-RU" sz="4800" dirty="0"/>
              <a:t>века. Эти птицы ввезены в Европу из Австралии. С латинского языка их название переводится как «поющий попугай». Волнистых попугайчиков любят за то, что они умело воспроизводят человеческую речь.</a:t>
            </a: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3185767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3528" y="3356992"/>
            <a:ext cx="8352928" cy="1656184"/>
          </a:xfrm>
          <a:prstGeom prst="rect">
            <a:avLst/>
          </a:prstGeom>
          <a:ln w="34925" cmpd="thickThin">
            <a:solidFill>
              <a:schemeClr val="tx1"/>
            </a:solidFill>
          </a:ln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9600" dirty="0" smtClean="0">
                <a:solidFill>
                  <a:schemeClr val="accent3">
                    <a:lumMod val="50000"/>
                  </a:schemeClr>
                </a:solidFill>
              </a:rPr>
              <a:t>1 кг = 1 000 г</a:t>
            </a:r>
            <a:endParaRPr lang="ru-RU" sz="9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461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Закрепление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800" dirty="0"/>
              <a:t>Масса одного шурупа 1 грамм. Сколько нужно шурупов, чтобы получился 1 кг?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1 000 шурупов.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409194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Закрепление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/>
              <a:t>Сколько шурупов будет весить волнистый попугайчик?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40 шурупов.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105042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Закрепление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2016224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ru-RU" dirty="0" smtClean="0"/>
              <a:t>   </a:t>
            </a:r>
            <a:r>
              <a:rPr lang="ru-RU" sz="3900" dirty="0"/>
              <a:t>Масса одной баранки 5 г. Сколько баранок весит волнистый попугайчик?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8 баранок.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238587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Закрепление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2016224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ru-RU" dirty="0" smtClean="0"/>
              <a:t> </a:t>
            </a:r>
            <a:r>
              <a:rPr lang="ru-RU" sz="4000" dirty="0"/>
              <a:t>Сколько шурупов весит одна баранка?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5 шурупов.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221462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Закрепление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2016224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ru-RU" dirty="0" smtClean="0"/>
              <a:t>  </a:t>
            </a:r>
            <a:r>
              <a:rPr lang="ru-RU" sz="4000" dirty="0"/>
              <a:t>Сколько баранок весит один шуруп? </a:t>
            </a: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1584176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такое невозможно, т.к. масса шурупа меньше массы баранки.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266850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latin typeface="Trebuchet MS" pitchFamily="34" charset="0"/>
              </a:rPr>
              <a:t>Повторение</a:t>
            </a:r>
            <a:endParaRPr lang="ru-RU" sz="8000" dirty="0">
              <a:latin typeface="Trebuchet MS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Ване и </a:t>
            </a:r>
            <a:r>
              <a:rPr lang="ru-RU" sz="3600" dirty="0"/>
              <a:t>его отцу вместе 40 лет. Сколько будет им вместе через 3 года? 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861048"/>
            <a:ext cx="2555026" cy="2016125"/>
          </a:xfr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3784781" y="3789040"/>
            <a:ext cx="4824536" cy="93610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Ответ: 46 лет.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541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/>
              <a:t>Работа над задачей</a:t>
            </a:r>
            <a:endParaRPr lang="ru-RU" sz="6600" dirty="0"/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2016224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dirty="0" smtClean="0"/>
              <a:t>           </a:t>
            </a:r>
            <a:r>
              <a:rPr lang="ru-RU" sz="4000" dirty="0"/>
              <a:t>Для праздника мама купила 300 г леденцов «Цитрон», 300 г леденцов «Барбарис» и 400 г шоколадных конфет «Сфера». Сколько г конфет мама купила для праздника?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827584" y="4221088"/>
            <a:ext cx="7848872" cy="7200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1) 300 </a:t>
            </a:r>
            <a:r>
              <a:rPr lang="en-US" sz="3600" b="1" dirty="0">
                <a:latin typeface="Arial Black" pitchFamily="34" charset="0"/>
              </a:rPr>
              <a:t>*</a:t>
            </a:r>
            <a:r>
              <a:rPr lang="ru-RU" sz="3600" dirty="0" smtClean="0"/>
              <a:t> 2 = 600 (г) – леденцов.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6" name="Объект 4"/>
          <p:cNvSpPr>
            <a:spLocks noGrp="1"/>
          </p:cNvSpPr>
          <p:nvPr>
            <p:ph sz="quarter" idx="13"/>
          </p:nvPr>
        </p:nvSpPr>
        <p:spPr>
          <a:xfrm>
            <a:off x="827584" y="4941168"/>
            <a:ext cx="7848872" cy="7200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2) 600 </a:t>
            </a:r>
            <a:r>
              <a:rPr lang="ru-RU" sz="3600" b="1" dirty="0" smtClean="0">
                <a:latin typeface="Arial Black" pitchFamily="34" charset="0"/>
              </a:rPr>
              <a:t>+</a:t>
            </a:r>
            <a:r>
              <a:rPr lang="ru-RU" sz="3600" dirty="0" smtClean="0"/>
              <a:t> 400 = 1 000 (г) – всего.</a:t>
            </a:r>
          </a:p>
          <a:p>
            <a:pPr marL="45720" lvl="0" indent="0">
              <a:buNone/>
            </a:pPr>
            <a:endParaRPr lang="ru-RU" sz="4600" dirty="0"/>
          </a:p>
        </p:txBody>
      </p:sp>
      <p:sp>
        <p:nvSpPr>
          <p:cNvPr id="7" name="Объект 4"/>
          <p:cNvSpPr>
            <a:spLocks noGrp="1"/>
          </p:cNvSpPr>
          <p:nvPr>
            <p:ph sz="quarter" idx="13"/>
          </p:nvPr>
        </p:nvSpPr>
        <p:spPr>
          <a:xfrm>
            <a:off x="827584" y="5589240"/>
            <a:ext cx="7848872" cy="7200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Ответ: 1 000 г конфет.</a:t>
            </a:r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18160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dirty="0" smtClean="0">
                <a:solidFill>
                  <a:schemeClr val="accent1">
                    <a:lumMod val="75000"/>
                  </a:schemeClr>
                </a:solidFill>
              </a:rPr>
              <a:t>Индивидуальная работа</a:t>
            </a:r>
            <a:endParaRPr lang="ru-RU" sz="6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бъект 4"/>
          <p:cNvSpPr>
            <a:spLocks noGrp="1"/>
          </p:cNvSpPr>
          <p:nvPr>
            <p:ph sz="quarter" idx="13"/>
          </p:nvPr>
        </p:nvSpPr>
        <p:spPr>
          <a:xfrm>
            <a:off x="755576" y="2708920"/>
            <a:ext cx="7848872" cy="2016224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ru-RU" dirty="0" smtClean="0"/>
              <a:t>  </a:t>
            </a:r>
            <a:endParaRPr lang="ru-RU" sz="4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3501008"/>
            <a:ext cx="7848872" cy="1584176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6000" dirty="0" smtClean="0"/>
              <a:t>Взвесьте предметы. </a:t>
            </a:r>
          </a:p>
          <a:p>
            <a:pPr marL="45720" indent="0" algn="ctr">
              <a:buNone/>
            </a:pPr>
            <a:r>
              <a:rPr lang="ru-RU" sz="6000" dirty="0" smtClean="0"/>
              <a:t>Заполните таблицу.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2112603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060848"/>
            <a:ext cx="7344816" cy="2007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/>
              <a:t>Спасибо за урок!</a:t>
            </a:r>
            <a:endParaRPr lang="ru-RU" sz="8000" dirty="0"/>
          </a:p>
        </p:txBody>
      </p:sp>
      <p:sp>
        <p:nvSpPr>
          <p:cNvPr id="6" name="Объект 4"/>
          <p:cNvSpPr>
            <a:spLocks noGrp="1"/>
          </p:cNvSpPr>
          <p:nvPr>
            <p:ph sz="quarter" idx="13"/>
          </p:nvPr>
        </p:nvSpPr>
        <p:spPr>
          <a:xfrm>
            <a:off x="827584" y="5589240"/>
            <a:ext cx="7848872" cy="9361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Презентация подготовлена учителем начальных классов ГБОУ СОШ 1997 Тихоновой Ольгой Ивановной</a:t>
            </a:r>
            <a:endParaRPr lang="ru-RU" sz="3600" dirty="0"/>
          </a:p>
          <a:p>
            <a:pPr marL="45720" lvl="0" indent="0">
              <a:buNone/>
            </a:pPr>
            <a:endParaRPr lang="ru-RU" sz="4600" dirty="0"/>
          </a:p>
        </p:txBody>
      </p:sp>
    </p:spTree>
    <p:extLst>
      <p:ext uri="{BB962C8B-B14F-4D97-AF65-F5344CB8AC3E}">
        <p14:creationId xmlns:p14="http://schemas.microsoft.com/office/powerpoint/2010/main" xmlns="" val="415691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3600" dirty="0" smtClean="0"/>
              <a:t>Тройка лошадей пробежала 20 км. Сколько км пробежала каждая лошадь?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3842383"/>
            <a:ext cx="2555026" cy="1919108"/>
          </a:xfr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755576" y="4221088"/>
            <a:ext cx="4824536" cy="12961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Ответ: 20 км.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3083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fontScale="77500" lnSpcReduction="20000"/>
          </a:bodyPr>
          <a:lstStyle/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У продавца есть гири массой 1 кг, 2 кг и 4 кг.</a:t>
            </a:r>
            <a:r>
              <a:rPr lang="ru-RU" sz="3600" dirty="0"/>
              <a:t> Какой вес он может взвесить с помощью этих гирь, если гири  он кладет только на одну чашу весов?</a:t>
            </a:r>
          </a:p>
          <a:p>
            <a:pPr marL="45720" indent="0">
              <a:buNone/>
            </a:pP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7534" y="3507257"/>
            <a:ext cx="3024336" cy="3024336"/>
          </a:xfr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3401870" y="5091433"/>
            <a:ext cx="3717114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Ответ: 1 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092454" y="3918465"/>
            <a:ext cx="826796" cy="1008112"/>
            <a:chOff x="3895230" y="3429000"/>
            <a:chExt cx="826796" cy="100811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3895230" y="3429000"/>
              <a:ext cx="826796" cy="1008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3948588" y="3910014"/>
              <a:ext cx="72008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1 кг</a:t>
              </a:r>
              <a:endParaRPr lang="ru-RU" sz="2000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6008355" y="3685723"/>
            <a:ext cx="993718" cy="1211640"/>
            <a:chOff x="4874426" y="3256047"/>
            <a:chExt cx="993718" cy="121164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4874426" y="3256047"/>
              <a:ext cx="993718" cy="1211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Прямоугольник 10"/>
            <p:cNvSpPr/>
            <p:nvPr/>
          </p:nvSpPr>
          <p:spPr>
            <a:xfrm>
              <a:off x="5011245" y="3910014"/>
              <a:ext cx="72008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2 кг</a:t>
              </a:r>
              <a:endParaRPr lang="ru-RU" sz="2000" dirty="0"/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7118984" y="3273075"/>
            <a:ext cx="1332148" cy="1624288"/>
            <a:chOff x="6120172" y="2891546"/>
            <a:chExt cx="1332148" cy="1624288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6120172" y="2891546"/>
              <a:ext cx="1332148" cy="1624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" name="Прямоугольник 12"/>
            <p:cNvSpPr/>
            <p:nvPr/>
          </p:nvSpPr>
          <p:spPr>
            <a:xfrm>
              <a:off x="6426206" y="3856958"/>
              <a:ext cx="72008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4 кг</a:t>
              </a:r>
              <a:endParaRPr lang="ru-RU" sz="2000" dirty="0"/>
            </a:p>
          </p:txBody>
        </p:sp>
      </p:grpSp>
      <p:sp>
        <p:nvSpPr>
          <p:cNvPr id="16" name="Заголовок 3"/>
          <p:cNvSpPr txBox="1">
            <a:spLocks/>
          </p:cNvSpPr>
          <p:nvPr/>
        </p:nvSpPr>
        <p:spPr>
          <a:xfrm>
            <a:off x="6932854" y="5106026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Заголовок 3"/>
          <p:cNvSpPr txBox="1">
            <a:spLocks/>
          </p:cNvSpPr>
          <p:nvPr/>
        </p:nvSpPr>
        <p:spPr>
          <a:xfrm>
            <a:off x="2815037" y="5811513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3кг,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Заголовок 3"/>
          <p:cNvSpPr txBox="1">
            <a:spLocks/>
          </p:cNvSpPr>
          <p:nvPr/>
        </p:nvSpPr>
        <p:spPr>
          <a:xfrm>
            <a:off x="4049698" y="5811513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4кг,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9" name="Заголовок 3"/>
          <p:cNvSpPr txBox="1">
            <a:spLocks/>
          </p:cNvSpPr>
          <p:nvPr/>
        </p:nvSpPr>
        <p:spPr>
          <a:xfrm>
            <a:off x="5281102" y="5811677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5кг,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" name="Заголовок 3"/>
          <p:cNvSpPr txBox="1">
            <a:spLocks/>
          </p:cNvSpPr>
          <p:nvPr/>
        </p:nvSpPr>
        <p:spPr>
          <a:xfrm>
            <a:off x="6505214" y="5811513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6кг,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1" name="Заголовок 3"/>
          <p:cNvSpPr txBox="1">
            <a:spLocks/>
          </p:cNvSpPr>
          <p:nvPr/>
        </p:nvSpPr>
        <p:spPr>
          <a:xfrm>
            <a:off x="7701406" y="5829496"/>
            <a:ext cx="1518278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7кг.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3083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 smtClean="0"/>
              <a:t>Что тяжелее: 1 кг железа или     1 кг ваты?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47211" y="3717131"/>
            <a:ext cx="1476811" cy="2016125"/>
          </a:xfr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179512" y="3356992"/>
            <a:ext cx="4824536" cy="129614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Ответ: вес одинаковый</a:t>
            </a:r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.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7713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3600" dirty="0"/>
              <a:t>Масса тигра 270 кг, масса льва 210 кг. На сколько кг тигр тяжелее льва?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3573016"/>
            <a:ext cx="3160768" cy="2523566"/>
          </a:xfr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2950245" y="3789040"/>
            <a:ext cx="2557859" cy="140415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Ответ: на 60 кг тяжелее.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6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3573016"/>
            <a:ext cx="2680591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0493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fontScale="62500" lnSpcReduction="20000"/>
          </a:bodyPr>
          <a:lstStyle/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600" dirty="0"/>
              <a:t>Сколько необходимо посадить одинаковых мальчиков весом 30 кг на другую чашу весов, чтобы весы пришли в равновесие?</a:t>
            </a:r>
          </a:p>
        </p:txBody>
      </p:sp>
      <p:pic>
        <p:nvPicPr>
          <p:cNvPr id="6" name="Объект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3303831"/>
            <a:ext cx="2160240" cy="1973018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>
          <a:xfrm>
            <a:off x="5076056" y="2462125"/>
            <a:ext cx="3346704" cy="34747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5301208"/>
            <a:ext cx="7128792" cy="2160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391980" y="5517232"/>
            <a:ext cx="432048" cy="504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7" name="Группа 66"/>
          <p:cNvGrpSpPr/>
          <p:nvPr/>
        </p:nvGrpSpPr>
        <p:grpSpPr>
          <a:xfrm>
            <a:off x="6291053" y="3425400"/>
            <a:ext cx="526068" cy="980201"/>
            <a:chOff x="5148064" y="3773745"/>
            <a:chExt cx="690182" cy="1412249"/>
          </a:xfrm>
        </p:grpSpPr>
        <p:sp>
          <p:nvSpPr>
            <p:cNvPr id="68" name="Овал 67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0" name="Прямая соединительная линия 69"/>
            <p:cNvCxnSpPr>
              <a:stCxn id="69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7389483" y="3373209"/>
            <a:ext cx="526068" cy="980201"/>
            <a:chOff x="5148064" y="3773745"/>
            <a:chExt cx="690182" cy="1412249"/>
          </a:xfrm>
        </p:grpSpPr>
        <p:sp>
          <p:nvSpPr>
            <p:cNvPr id="75" name="Овал 74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7" name="Прямая соединительная линия 76"/>
            <p:cNvCxnSpPr>
              <a:stCxn id="76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Группа 80"/>
          <p:cNvGrpSpPr/>
          <p:nvPr/>
        </p:nvGrpSpPr>
        <p:grpSpPr>
          <a:xfrm>
            <a:off x="6840700" y="3390725"/>
            <a:ext cx="526068" cy="980201"/>
            <a:chOff x="5148064" y="3773745"/>
            <a:chExt cx="690182" cy="1412249"/>
          </a:xfrm>
        </p:grpSpPr>
        <p:sp>
          <p:nvSpPr>
            <p:cNvPr id="82" name="Овал 81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4" name="Прямая соединительная линия 83"/>
            <p:cNvCxnSpPr>
              <a:stCxn id="83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Группа 87"/>
          <p:cNvGrpSpPr/>
          <p:nvPr/>
        </p:nvGrpSpPr>
        <p:grpSpPr>
          <a:xfrm>
            <a:off x="6040324" y="4353410"/>
            <a:ext cx="526068" cy="980201"/>
            <a:chOff x="5148064" y="3773745"/>
            <a:chExt cx="690182" cy="1412249"/>
          </a:xfrm>
        </p:grpSpPr>
        <p:sp>
          <p:nvSpPr>
            <p:cNvPr id="89" name="Овал 88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1" name="Прямая соединительная линия 90"/>
            <p:cNvCxnSpPr>
              <a:stCxn id="90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Группа 94"/>
          <p:cNvGrpSpPr/>
          <p:nvPr/>
        </p:nvGrpSpPr>
        <p:grpSpPr>
          <a:xfrm>
            <a:off x="6554087" y="4368785"/>
            <a:ext cx="526068" cy="980201"/>
            <a:chOff x="5148064" y="3773745"/>
            <a:chExt cx="690182" cy="1412249"/>
          </a:xfrm>
        </p:grpSpPr>
        <p:sp>
          <p:nvSpPr>
            <p:cNvPr id="96" name="Овал 95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8" name="Прямая соединительная линия 97"/>
            <p:cNvCxnSpPr>
              <a:stCxn id="97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Группа 101"/>
          <p:cNvGrpSpPr/>
          <p:nvPr/>
        </p:nvGrpSpPr>
        <p:grpSpPr>
          <a:xfrm>
            <a:off x="7092340" y="4353410"/>
            <a:ext cx="526068" cy="980201"/>
            <a:chOff x="5148064" y="3773745"/>
            <a:chExt cx="690182" cy="1412249"/>
          </a:xfrm>
        </p:grpSpPr>
        <p:sp>
          <p:nvSpPr>
            <p:cNvPr id="103" name="Овал 102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5" name="Прямая соединительная линия 104"/>
            <p:cNvCxnSpPr>
              <a:stCxn id="104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Группа 108"/>
          <p:cNvGrpSpPr/>
          <p:nvPr/>
        </p:nvGrpSpPr>
        <p:grpSpPr>
          <a:xfrm>
            <a:off x="7641123" y="4368785"/>
            <a:ext cx="526068" cy="980201"/>
            <a:chOff x="5148064" y="3773745"/>
            <a:chExt cx="690182" cy="1412249"/>
          </a:xfrm>
        </p:grpSpPr>
        <p:sp>
          <p:nvSpPr>
            <p:cNvPr id="110" name="Овал 109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2" name="Прямая соединительная линия 111"/>
            <p:cNvCxnSpPr>
              <a:stCxn id="111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711989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Повторение</a:t>
            </a:r>
            <a:endParaRPr lang="ru-RU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848872" cy="1584176"/>
          </a:xfrm>
        </p:spPr>
        <p:txBody>
          <a:bodyPr>
            <a:normAutofit fontScale="62500" lnSpcReduction="20000"/>
          </a:bodyPr>
          <a:lstStyle/>
          <a:p>
            <a:pPr marL="45720" lv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sz="4600" dirty="0"/>
              <a:t>Сколько необходимо посадить одинаковых мальчиков весом 30 кг на другую чашу весов, чтобы весы пришли в равновесие?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4"/>
          </p:nvPr>
        </p:nvSpPr>
        <p:spPr>
          <a:xfrm>
            <a:off x="5076056" y="2462125"/>
            <a:ext cx="3346704" cy="34747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5301208"/>
            <a:ext cx="7128792" cy="2160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391980" y="5517232"/>
            <a:ext cx="432048" cy="5040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7" name="Группа 66"/>
          <p:cNvGrpSpPr/>
          <p:nvPr/>
        </p:nvGrpSpPr>
        <p:grpSpPr>
          <a:xfrm>
            <a:off x="6951670" y="3373209"/>
            <a:ext cx="526068" cy="980201"/>
            <a:chOff x="5148064" y="3773745"/>
            <a:chExt cx="690182" cy="1412249"/>
          </a:xfrm>
        </p:grpSpPr>
        <p:sp>
          <p:nvSpPr>
            <p:cNvPr id="68" name="Овал 67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0" name="Прямая соединительная линия 69"/>
            <p:cNvCxnSpPr>
              <a:stCxn id="69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7690062" y="4313331"/>
            <a:ext cx="526068" cy="980201"/>
            <a:chOff x="5148064" y="3773745"/>
            <a:chExt cx="690182" cy="1412249"/>
          </a:xfrm>
        </p:grpSpPr>
        <p:sp>
          <p:nvSpPr>
            <p:cNvPr id="75" name="Овал 74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7" name="Прямая соединительная линия 76"/>
            <p:cNvCxnSpPr>
              <a:stCxn id="76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Группа 80"/>
          <p:cNvGrpSpPr/>
          <p:nvPr/>
        </p:nvGrpSpPr>
        <p:grpSpPr>
          <a:xfrm>
            <a:off x="7438422" y="3363043"/>
            <a:ext cx="526068" cy="980201"/>
            <a:chOff x="5148064" y="3773745"/>
            <a:chExt cx="690182" cy="1412249"/>
          </a:xfrm>
        </p:grpSpPr>
        <p:sp>
          <p:nvSpPr>
            <p:cNvPr id="82" name="Овал 81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Овал 82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4" name="Прямая соединительная линия 83"/>
            <p:cNvCxnSpPr>
              <a:stCxn id="83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Группа 87"/>
          <p:cNvGrpSpPr/>
          <p:nvPr/>
        </p:nvGrpSpPr>
        <p:grpSpPr>
          <a:xfrm>
            <a:off x="5572914" y="4287295"/>
            <a:ext cx="526068" cy="980201"/>
            <a:chOff x="5148064" y="3773745"/>
            <a:chExt cx="690182" cy="1412249"/>
          </a:xfrm>
        </p:grpSpPr>
        <p:sp>
          <p:nvSpPr>
            <p:cNvPr id="89" name="Овал 88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Овал 89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1" name="Прямая соединительная линия 90"/>
            <p:cNvCxnSpPr>
              <a:stCxn id="90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Группа 94"/>
          <p:cNvGrpSpPr/>
          <p:nvPr/>
        </p:nvGrpSpPr>
        <p:grpSpPr>
          <a:xfrm>
            <a:off x="6098982" y="4307487"/>
            <a:ext cx="526068" cy="980201"/>
            <a:chOff x="5148064" y="3773745"/>
            <a:chExt cx="690182" cy="1412249"/>
          </a:xfrm>
        </p:grpSpPr>
        <p:sp>
          <p:nvSpPr>
            <p:cNvPr id="96" name="Овал 95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Овал 96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8" name="Прямая соединительная линия 97"/>
            <p:cNvCxnSpPr>
              <a:stCxn id="97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Группа 101"/>
          <p:cNvGrpSpPr/>
          <p:nvPr/>
        </p:nvGrpSpPr>
        <p:grpSpPr>
          <a:xfrm>
            <a:off x="6625050" y="4334110"/>
            <a:ext cx="526068" cy="980201"/>
            <a:chOff x="5148064" y="3773745"/>
            <a:chExt cx="690182" cy="1412249"/>
          </a:xfrm>
        </p:grpSpPr>
        <p:sp>
          <p:nvSpPr>
            <p:cNvPr id="103" name="Овал 102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Овал 103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5" name="Прямая соединительная линия 104"/>
            <p:cNvCxnSpPr>
              <a:stCxn id="104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единительная линия 105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единительная линия 106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Группа 108"/>
          <p:cNvGrpSpPr/>
          <p:nvPr/>
        </p:nvGrpSpPr>
        <p:grpSpPr>
          <a:xfrm>
            <a:off x="7146877" y="4312200"/>
            <a:ext cx="526068" cy="980201"/>
            <a:chOff x="5148064" y="3773745"/>
            <a:chExt cx="690182" cy="1412249"/>
          </a:xfrm>
        </p:grpSpPr>
        <p:sp>
          <p:nvSpPr>
            <p:cNvPr id="110" name="Овал 109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Овал 110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2" name="Прямая соединительная линия 111"/>
            <p:cNvCxnSpPr>
              <a:stCxn id="111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единительная линия 112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9571" y="3306917"/>
            <a:ext cx="2488723" cy="198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8" name="Группа 57"/>
          <p:cNvGrpSpPr/>
          <p:nvPr/>
        </p:nvGrpSpPr>
        <p:grpSpPr>
          <a:xfrm>
            <a:off x="6425602" y="3407884"/>
            <a:ext cx="526068" cy="980201"/>
            <a:chOff x="5148064" y="3773745"/>
            <a:chExt cx="690182" cy="1412249"/>
          </a:xfrm>
        </p:grpSpPr>
        <p:sp>
          <p:nvSpPr>
            <p:cNvPr id="59" name="Овал 58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1" name="Прямая соединительная линия 60"/>
            <p:cNvCxnSpPr>
              <a:stCxn id="60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Группа 64"/>
          <p:cNvGrpSpPr/>
          <p:nvPr/>
        </p:nvGrpSpPr>
        <p:grpSpPr>
          <a:xfrm>
            <a:off x="5855756" y="3402267"/>
            <a:ext cx="526068" cy="980201"/>
            <a:chOff x="5148064" y="3773745"/>
            <a:chExt cx="690182" cy="1412249"/>
          </a:xfrm>
        </p:grpSpPr>
        <p:sp>
          <p:nvSpPr>
            <p:cNvPr id="66" name="Овал 65"/>
            <p:cNvSpPr/>
            <p:nvPr/>
          </p:nvSpPr>
          <p:spPr>
            <a:xfrm>
              <a:off x="5292080" y="3773745"/>
              <a:ext cx="432048" cy="432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Овал 115"/>
            <p:cNvSpPr/>
            <p:nvPr/>
          </p:nvSpPr>
          <p:spPr>
            <a:xfrm>
              <a:off x="5292080" y="4205793"/>
              <a:ext cx="432048" cy="64807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17" name="Прямая соединительная линия 116"/>
            <p:cNvCxnSpPr>
              <a:stCxn id="116" idx="1"/>
            </p:cNvCxnSpPr>
            <p:nvPr/>
          </p:nvCxnSpPr>
          <p:spPr>
            <a:xfrm flipH="1">
              <a:off x="5148064" y="4300701"/>
              <a:ext cx="207288" cy="2291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>
              <a:off x="5674132" y="4295013"/>
              <a:ext cx="164114" cy="234816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flipH="1">
              <a:off x="5355352" y="4853865"/>
              <a:ext cx="60541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>
              <a:off x="5609315" y="4853865"/>
              <a:ext cx="64817" cy="3321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453099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51620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Виды весов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861048"/>
            <a:ext cx="2095698" cy="2095698"/>
          </a:xfrm>
        </p:spPr>
      </p:pic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4563" y="3717032"/>
            <a:ext cx="2232248" cy="2077357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04664"/>
            <a:ext cx="871296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800" dirty="0" smtClean="0"/>
              <a:t>Изучение нового материала</a:t>
            </a:r>
            <a:endParaRPr lang="ru-RU" sz="4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6365" y="1988840"/>
            <a:ext cx="6748644" cy="79208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5400" i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Электронные</a:t>
            </a:r>
            <a:endParaRPr lang="ru-RU" sz="5400" i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2" name="Объект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8184" y="3861048"/>
            <a:ext cx="1896825" cy="209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1653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302</TotalTime>
  <Words>530</Words>
  <Application>Microsoft Office PowerPoint</Application>
  <PresentationFormat>Экран (4:3)</PresentationFormat>
  <Paragraphs>82</Paragraphs>
  <Slides>22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Урок математики  в 4 классе</vt:lpstr>
      <vt:lpstr>Повторение</vt:lpstr>
      <vt:lpstr>Повторение</vt:lpstr>
      <vt:lpstr>Повторение</vt:lpstr>
      <vt:lpstr>Повторение</vt:lpstr>
      <vt:lpstr>Повторение</vt:lpstr>
      <vt:lpstr>Повторение</vt:lpstr>
      <vt:lpstr>Повторение</vt:lpstr>
      <vt:lpstr>Виды весов</vt:lpstr>
      <vt:lpstr>Виды весов</vt:lpstr>
      <vt:lpstr>Виды весов</vt:lpstr>
      <vt:lpstr>Изучение нового материала</vt:lpstr>
      <vt:lpstr>Изучение нового материала</vt:lpstr>
      <vt:lpstr>Изучение нового материала</vt:lpstr>
      <vt:lpstr>Закрепление</vt:lpstr>
      <vt:lpstr>Закрепление</vt:lpstr>
      <vt:lpstr>Закрепление</vt:lpstr>
      <vt:lpstr>Закрепление</vt:lpstr>
      <vt:lpstr>Закрепление</vt:lpstr>
      <vt:lpstr>Работа над задачей</vt:lpstr>
      <vt:lpstr>Индивидуальная работа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</dc:title>
  <dc:creator>Tixon</dc:creator>
  <cp:lastModifiedBy>Roman</cp:lastModifiedBy>
  <cp:revision>29</cp:revision>
  <dcterms:created xsi:type="dcterms:W3CDTF">2011-11-07T18:26:38Z</dcterms:created>
  <dcterms:modified xsi:type="dcterms:W3CDTF">2012-05-17T19:45:43Z</dcterms:modified>
</cp:coreProperties>
</file>