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5" r:id="rId2"/>
    <p:sldId id="266" r:id="rId3"/>
    <p:sldId id="281" r:id="rId4"/>
    <p:sldId id="269" r:id="rId5"/>
    <p:sldId id="369" r:id="rId6"/>
    <p:sldId id="362" r:id="rId7"/>
    <p:sldId id="293" r:id="rId8"/>
    <p:sldId id="376" r:id="rId9"/>
    <p:sldId id="294" r:id="rId10"/>
    <p:sldId id="377" r:id="rId11"/>
    <p:sldId id="319" r:id="rId12"/>
    <p:sldId id="331" r:id="rId13"/>
    <p:sldId id="324" r:id="rId14"/>
    <p:sldId id="325" r:id="rId15"/>
    <p:sldId id="342" r:id="rId16"/>
    <p:sldId id="374" r:id="rId17"/>
    <p:sldId id="280" r:id="rId18"/>
    <p:sldId id="283" r:id="rId19"/>
    <p:sldId id="291" r:id="rId20"/>
    <p:sldId id="348" r:id="rId21"/>
    <p:sldId id="338" r:id="rId22"/>
    <p:sldId id="349" r:id="rId23"/>
    <p:sldId id="346" r:id="rId24"/>
    <p:sldId id="347" r:id="rId25"/>
    <p:sldId id="326" r:id="rId26"/>
    <p:sldId id="364" r:id="rId27"/>
    <p:sldId id="345" r:id="rId28"/>
    <p:sldId id="341" r:id="rId29"/>
    <p:sldId id="339" r:id="rId30"/>
    <p:sldId id="328" r:id="rId31"/>
    <p:sldId id="343" r:id="rId32"/>
    <p:sldId id="375" r:id="rId33"/>
    <p:sldId id="379" r:id="rId34"/>
    <p:sldId id="36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9749" autoAdjust="0"/>
  </p:normalViewPr>
  <p:slideViewPr>
    <p:cSldViewPr>
      <p:cViewPr>
        <p:scale>
          <a:sx n="80" d="100"/>
          <a:sy n="80" d="100"/>
        </p:scale>
        <p:origin x="-864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мужчины до 20 лет</c:v>
                </c:pt>
                <c:pt idx="1">
                  <c:v>мужчины 20-39 лет</c:v>
                </c:pt>
                <c:pt idx="2">
                  <c:v>мужчины 40-59 лет</c:v>
                </c:pt>
                <c:pt idx="3">
                  <c:v>мужчины 60 лет и старше</c:v>
                </c:pt>
                <c:pt idx="4">
                  <c:v>женщины 60 лет и старше</c:v>
                </c:pt>
                <c:pt idx="5">
                  <c:v>женщины 40-59 лет</c:v>
                </c:pt>
                <c:pt idx="6">
                  <c:v>женщины 20-39 лет</c:v>
                </c:pt>
                <c:pt idx="7">
                  <c:v>женщины до 20 лет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12.5</c:v>
                </c:pt>
                <c:pt idx="1">
                  <c:v>13.9</c:v>
                </c:pt>
                <c:pt idx="2">
                  <c:v>12.2</c:v>
                </c:pt>
                <c:pt idx="3">
                  <c:v>7.6</c:v>
                </c:pt>
                <c:pt idx="4">
                  <c:v>14.7</c:v>
                </c:pt>
                <c:pt idx="5">
                  <c:v>13.4</c:v>
                </c:pt>
                <c:pt idx="6">
                  <c:v>13.8</c:v>
                </c:pt>
                <c:pt idx="7">
                  <c:v>11.9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spPr>
    <a:solidFill>
      <a:schemeClr val="tx2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autoTitleDeleted val="1"/>
    <c:plotArea>
      <c:layout>
        <c:manualLayout>
          <c:layoutTarget val="inner"/>
          <c:xMode val="edge"/>
          <c:yMode val="edge"/>
          <c:x val="0.29623365709724986"/>
          <c:y val="0.21788942652329774"/>
          <c:w val="0.42245370370370494"/>
          <c:h val="0.72420634920634619"/>
        </c:manualLayout>
      </c:layout>
      <c:pie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bubble3D val="1"/>
            <c:explosion val="0"/>
          </c:dPt>
          <c:dPt>
            <c:idx val="1"/>
            <c:bubble3D val="1"/>
            <c:explosion val="0"/>
          </c:dPt>
          <c:dPt>
            <c:idx val="2"/>
            <c:bubble3D val="1"/>
            <c:explosion val="0"/>
          </c:dPt>
          <c:dPt>
            <c:idx val="3"/>
            <c:bubble3D val="1"/>
            <c:explosion val="1"/>
          </c:dPt>
          <c:dPt>
            <c:idx val="4"/>
            <c:bubble3D val="1"/>
            <c:explosion val="1"/>
          </c:dPt>
          <c:dPt>
            <c:idx val="5"/>
            <c:bubble3D val="1"/>
            <c:explosion val="0"/>
          </c:dPt>
          <c:dPt>
            <c:idx val="6"/>
            <c:bubble3D val="1"/>
            <c:explosion val="0"/>
          </c:dPt>
          <c:dPt>
            <c:idx val="7"/>
            <c:bubble3D val="1"/>
            <c:explosion val="0"/>
          </c:dPt>
          <c:dLbls>
            <c:dLbl>
              <c:idx val="0"/>
              <c:layout>
                <c:manualLayout>
                  <c:x val="9.5153133463463171E-2"/>
                  <c:y val="-5.7632616487455239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>
                        <a:solidFill>
                          <a:srgbClr val="002060"/>
                        </a:solidFill>
                        <a:latin typeface="Arial Black" pitchFamily="34" charset="0"/>
                      </a:rPr>
                      <a:t>мужчины до 20 лет
12,5%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5.0070771245945757E-2"/>
                  <c:y val="-1.978118279569894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>
                        <a:solidFill>
                          <a:srgbClr val="002060"/>
                        </a:solidFill>
                        <a:latin typeface="Arial Black" pitchFamily="34" charset="0"/>
                      </a:rPr>
                      <a:t>мужчины 20-39 лет
13,9%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7.4994714202391816E-2"/>
                  <c:y val="-7.766154230721160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>
                        <a:solidFill>
                          <a:srgbClr val="002060"/>
                        </a:solidFill>
                        <a:latin typeface="Arial Black" pitchFamily="34" charset="0"/>
                      </a:rPr>
                      <a:t>мужчины 40-59 лет
12,2%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7.9455872703412075E-2"/>
                  <c:y val="1.617427736213378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>
                        <a:solidFill>
                          <a:srgbClr val="002060"/>
                        </a:solidFill>
                        <a:latin typeface="Arial Black" pitchFamily="34" charset="0"/>
                      </a:rPr>
                      <a:t>мужчины 60 лет и старше
7,6%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0.10533573928259016"/>
                  <c:y val="5.8309903289616924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>
                        <a:solidFill>
                          <a:srgbClr val="002060"/>
                        </a:solidFill>
                        <a:latin typeface="Arial Black" pitchFamily="34" charset="0"/>
                      </a:rPr>
                      <a:t>женщины 60 лет и старше
14,7%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6.5212798920968554E-2"/>
                  <c:y val="-7.277590301212351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>
                        <a:solidFill>
                          <a:srgbClr val="002060"/>
                        </a:solidFill>
                        <a:latin typeface="Arial Black" pitchFamily="34" charset="0"/>
                      </a:rPr>
                      <a:t>женщины 40-59 лет
13,4%</a:t>
                    </a:r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6.4980096237970422E-2"/>
                  <c:y val="1.429076663170501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>
                        <a:solidFill>
                          <a:srgbClr val="002060"/>
                        </a:solidFill>
                        <a:latin typeface="Arial Black" pitchFamily="34" charset="0"/>
                      </a:rPr>
                      <a:t>женщины 20-39 лет
13,8%</a:t>
                    </a:r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-8.7405511811023559E-2"/>
                  <c:y val="-2.998657695030132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>
                        <a:solidFill>
                          <a:srgbClr val="002060"/>
                        </a:solidFill>
                        <a:latin typeface="Arial Black" pitchFamily="34" charset="0"/>
                      </a:rPr>
                      <a:t>женщины до 20 лет
11,9 %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'Лист1'!$A$2:$A$9</c:f>
              <c:strCache>
                <c:ptCount val="8"/>
                <c:pt idx="0">
                  <c:v>мужчины до 20 лет</c:v>
                </c:pt>
                <c:pt idx="1">
                  <c:v>мужчины 20-39 лет</c:v>
                </c:pt>
                <c:pt idx="2">
                  <c:v>мужчины 40-59 лет</c:v>
                </c:pt>
                <c:pt idx="3">
                  <c:v>мужчины 60 лет и старше</c:v>
                </c:pt>
                <c:pt idx="4">
                  <c:v>женщины 60 лет и старше</c:v>
                </c:pt>
                <c:pt idx="5">
                  <c:v>женщины 40-59 лет</c:v>
                </c:pt>
                <c:pt idx="6">
                  <c:v>женщины 20-39 лет</c:v>
                </c:pt>
                <c:pt idx="7">
                  <c:v>женщины до 20 лет</c:v>
                </c:pt>
              </c:strCache>
            </c:strRef>
          </c:cat>
          <c:val>
            <c:numRef>
              <c:f>'Лист1'!$B$2:$B$9</c:f>
              <c:numCache>
                <c:formatCode>General</c:formatCode>
                <c:ptCount val="8"/>
                <c:pt idx="0">
                  <c:v>12.5</c:v>
                </c:pt>
                <c:pt idx="1">
                  <c:v>13.9</c:v>
                </c:pt>
                <c:pt idx="2">
                  <c:v>12.2</c:v>
                </c:pt>
                <c:pt idx="3">
                  <c:v>7.6</c:v>
                </c:pt>
                <c:pt idx="4">
                  <c:v>14.7</c:v>
                </c:pt>
                <c:pt idx="5">
                  <c:v>13.4</c:v>
                </c:pt>
                <c:pt idx="6">
                  <c:v>13.8</c:v>
                </c:pt>
                <c:pt idx="7">
                  <c:v>11.9</c:v>
                </c:pt>
              </c:numCache>
            </c:numRef>
          </c:val>
          <c:bubble3D val="1"/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B0784-DDAA-4EBB-99C7-C1A04553A983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9D60F-662A-467E-A489-97C1C902B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9D60F-662A-467E-A489-97C1C902B85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9D60F-662A-467E-A489-97C1C902B85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9D60F-662A-467E-A489-97C1C902B85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9D60F-662A-467E-A489-97C1C902B85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9D60F-662A-467E-A489-97C1C902B85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9D60F-662A-467E-A489-97C1C902B85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9D60F-662A-467E-A489-97C1C902B85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9D60F-662A-467E-A489-97C1C902B85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9D60F-662A-467E-A489-97C1C902B85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9D60F-662A-467E-A489-97C1C902B85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9D60F-662A-467E-A489-97C1C902B85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a/Schopenhauer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voprosy-kak-i-pochemu.ru/wp-content/uploads/2010/09/people.jpg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img.rg.ru/i/gallery/4328746b/0f34714c.jpg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://www.ntv.ru/home/news/20111031/kid.jpg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1504" r="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815290" cy="42862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Демографическая ситуация в современной России и проблемы неполной семьи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42910" y="5072074"/>
            <a:ext cx="7129490" cy="14287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Урок обществознания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Преподаватель Черемискина С.Г.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ПУ-36 п.Игра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3428992" y="928670"/>
            <a:ext cx="5072098" cy="564358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Неполная семейная группа, в которой изначально нет одного из членов семьи. </a:t>
            </a:r>
          </a:p>
          <a:p>
            <a:pPr algn="just">
              <a:buFont typeface="Wingdings" pitchFamily="2" charset="2"/>
              <a:buChar char="Ø"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Распавшаяся семья из-за намеренного ухода одного из супругов, аннулирование брака, развод.</a:t>
            </a:r>
          </a:p>
          <a:p>
            <a:pPr algn="just">
              <a:buFont typeface="Wingdings" pitchFamily="2" charset="2"/>
              <a:buChar char="Ø"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00042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+mj-lt"/>
              </a:rPr>
              <a:t>Отклонения от идеальной модели:</a:t>
            </a:r>
            <a:endParaRPr lang="ru-RU" sz="36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2" descr="C:\Documents and Settings\Admin\Рабочий стол\Демография\thumb.jpeg"/>
          <p:cNvPicPr>
            <a:picLocks noChangeAspect="1" noChangeArrowheads="1"/>
          </p:cNvPicPr>
          <p:nvPr/>
        </p:nvPicPr>
        <p:blipFill>
          <a:blip r:embed="rId4" cstate="print"/>
          <a:srcRect l="8000" t="4000" r="8631" b="20967"/>
          <a:stretch>
            <a:fillRect/>
          </a:stretch>
        </p:blipFill>
        <p:spPr bwMode="auto">
          <a:xfrm>
            <a:off x="714348" y="928670"/>
            <a:ext cx="2500330" cy="216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 t="3608" r="19167"/>
          <a:stretch>
            <a:fillRect/>
          </a:stretch>
        </p:blipFill>
        <p:spPr bwMode="auto">
          <a:xfrm>
            <a:off x="785786" y="3786190"/>
            <a:ext cx="2500330" cy="2160000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3143240" y="1000108"/>
            <a:ext cx="5572164" cy="55721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Семья, переживающая кризис, вызванный внешними событиями: смерть одного из супругов, заключение в тюрьму и пр.;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 Семья как «пустая оболочка», когда супруги живут вместе по принуждению или фиктивный брак. </a:t>
            </a:r>
          </a:p>
          <a:p>
            <a:pPr algn="just">
              <a:buFont typeface="Wingdings" pitchFamily="2" charset="2"/>
              <a:buChar char="Ø"/>
            </a:pP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00042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42852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+mj-lt"/>
              </a:rPr>
              <a:t>Отклонения от идеальной модели:</a:t>
            </a:r>
            <a:endParaRPr lang="ru-RU" sz="36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t="20175" b="7197"/>
          <a:stretch>
            <a:fillRect/>
          </a:stretch>
        </p:blipFill>
        <p:spPr bwMode="auto">
          <a:xfrm>
            <a:off x="714348" y="928670"/>
            <a:ext cx="2418888" cy="216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 l="7786" t="6842" r="7226" b="25943"/>
          <a:stretch>
            <a:fillRect/>
          </a:stretch>
        </p:blipFill>
        <p:spPr bwMode="auto">
          <a:xfrm>
            <a:off x="785786" y="3714752"/>
            <a:ext cx="2400000" cy="216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7029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00166" y="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Неполная семья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642918"/>
            <a:ext cx="8929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НЕПОЛНАЯ СЕМЬЯ - группа ближайших родственников, состоящая из одного родителя с одним или несколькими несовершеннолетними детьми. </a:t>
            </a: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572008"/>
            <a:ext cx="2372730" cy="180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 cstate="print"/>
          <a:srcRect l="3187" t="4375" r="781"/>
          <a:stretch>
            <a:fillRect/>
          </a:stretch>
        </p:blipFill>
        <p:spPr bwMode="auto">
          <a:xfrm>
            <a:off x="571472" y="4572008"/>
            <a:ext cx="2391409" cy="180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857496"/>
            <a:ext cx="2700000" cy="27000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/>
          <a:srcRect t="876" r="1583" b="3197"/>
          <a:stretch>
            <a:fillRect/>
          </a:stretch>
        </p:blipFill>
        <p:spPr bwMode="auto">
          <a:xfrm>
            <a:off x="571472" y="2285992"/>
            <a:ext cx="2381265" cy="180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 cstate="print"/>
          <a:srcRect l="2770" t="11672" r="17854" b="6614"/>
          <a:stretch>
            <a:fillRect/>
          </a:stretch>
        </p:blipFill>
        <p:spPr bwMode="auto">
          <a:xfrm>
            <a:off x="6286512" y="2214554"/>
            <a:ext cx="2381265" cy="180000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57356" y="0"/>
            <a:ext cx="5357850" cy="7857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Типы неполной семьи: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357158" y="642918"/>
            <a:ext cx="9072626" cy="592935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Небрачная                                                 Распавшаяся</a:t>
            </a: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                                 Осиротевшая</a:t>
            </a: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Отцовская                                                   Материнская</a:t>
            </a: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714357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71612"/>
            <a:ext cx="42862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3333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697" t="14331" r="13633" b="23000"/>
          <a:stretch>
            <a:fillRect/>
          </a:stretch>
        </p:blipFill>
        <p:spPr bwMode="auto">
          <a:xfrm>
            <a:off x="6143636" y="1214422"/>
            <a:ext cx="2460641" cy="1800000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 t="17271" r="4749" b="5860"/>
          <a:stretch>
            <a:fillRect/>
          </a:stretch>
        </p:blipFill>
        <p:spPr bwMode="auto">
          <a:xfrm>
            <a:off x="3357554" y="3357562"/>
            <a:ext cx="2347828" cy="180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/>
          <a:srcRect l="-188" t="11079" r="9015" b="41926"/>
          <a:stretch>
            <a:fillRect/>
          </a:stretch>
        </p:blipFill>
        <p:spPr bwMode="auto">
          <a:xfrm>
            <a:off x="500034" y="4357694"/>
            <a:ext cx="2374651" cy="180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 cstate="print"/>
          <a:srcRect t="15424" b="33895"/>
          <a:stretch>
            <a:fillRect/>
          </a:stretch>
        </p:blipFill>
        <p:spPr bwMode="auto">
          <a:xfrm>
            <a:off x="500034" y="1214422"/>
            <a:ext cx="2366296" cy="180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4357694"/>
            <a:ext cx="2389382" cy="180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Причины увеличения неполных семей: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714356"/>
            <a:ext cx="84296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неподготовленность молодежи к браку;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распространение добрачных связей;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изменение моральных норм во    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взаимоотношениях  полов;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утрата семьей своей  производственной функции;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завышенные требования по отношению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к брачному партнеру;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алкоголизм и наркомания одного из партнёров;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изменение традиционных семейных ролей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мужчины и женщины;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1537" y="428604"/>
            <a:ext cx="6858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Проблемы</a:t>
            </a:r>
            <a:r>
              <a:rPr lang="ru-RU" sz="4000" b="1" dirty="0" smtClean="0">
                <a:solidFill>
                  <a:srgbClr val="FFFF00"/>
                </a:solidFill>
              </a:rPr>
              <a:t> неполных семей: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428736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Материальные проблемы.</a:t>
            </a:r>
          </a:p>
          <a:p>
            <a:pPr marL="448056" indent="-384048">
              <a:buFont typeface="Wingdings" pitchFamily="2" charset="2"/>
              <a:buChar char="Ø"/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marL="448056" indent="-384048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Дефицит полноценных семейных отношений.</a:t>
            </a:r>
          </a:p>
          <a:p>
            <a:pPr marL="448056" indent="-384048">
              <a:buFont typeface="Wingdings" pitchFamily="2" charset="2"/>
              <a:buChar char="Ø"/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marL="448056" indent="-384048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Ребёнок лишён положительного образца для подражания в  освоении роли семьянина.</a:t>
            </a:r>
          </a:p>
          <a:p>
            <a:pPr marL="448056" indent="-384048">
              <a:buFont typeface="Wingdings" pitchFamily="2" charset="2"/>
              <a:buChar char="Ø"/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marL="448056" indent="-384048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Неполные семьи не могут полноценно выполнять репродуктивную функцию.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643446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800"/>
            <a:ext cx="9144000" cy="7143800"/>
          </a:xfrm>
          <a:prstGeom prst="rect">
            <a:avLst/>
          </a:prstGeom>
          <a:noFill/>
        </p:spPr>
      </p:pic>
      <p:pic>
        <p:nvPicPr>
          <p:cNvPr id="7" name="Picture 2" descr="ar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0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Перепись – это «моментальный снимок» всего населения страны в определенный момент времени.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714375" y="928688"/>
            <a:ext cx="8429625" cy="1143000"/>
          </a:xfrm>
        </p:spPr>
        <p:txBody>
          <a:bodyPr>
            <a:noAutofit/>
          </a:bodyPr>
          <a:lstStyle/>
          <a:p>
            <a:pPr marL="3991356" lvl="8" indent="-384048">
              <a:buFont typeface="Wingdings 2"/>
              <a:buChar char=""/>
              <a:defRPr/>
            </a:pPr>
            <a:endParaRPr lang="ru-RU" sz="3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991356" lvl="8" indent="-384048">
              <a:buFont typeface="Wingdings 2"/>
              <a:buChar char=""/>
              <a:defRPr/>
            </a:pPr>
            <a:endParaRPr lang="ru-RU" sz="3600" b="1" i="1" u="sng" dirty="0" smtClean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-142875"/>
            <a:ext cx="7772400" cy="928688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 smtClean="0">
                <a:solidFill>
                  <a:srgbClr val="FFFF00"/>
                </a:solidFill>
              </a:rPr>
              <a:t>Газеты пишут: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714357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семенов тян шанский"/>
          <p:cNvPicPr>
            <a:picLocks noChangeAspect="1" noChangeArrowheads="1"/>
          </p:cNvPicPr>
          <p:nvPr/>
        </p:nvPicPr>
        <p:blipFill>
          <a:blip r:embed="rId3" cstate="print"/>
          <a:srcRect l="10678" t="7664" r="8474" b="18978"/>
          <a:stretch>
            <a:fillRect/>
          </a:stretch>
        </p:blipFill>
        <p:spPr>
          <a:xfrm>
            <a:off x="5643573" y="142852"/>
            <a:ext cx="3169026" cy="396000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285728"/>
            <a:ext cx="52864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b="1" i="1" dirty="0" err="1" smtClean="0">
                <a:solidFill>
                  <a:srgbClr val="FFFF00"/>
                </a:solidFill>
              </a:rPr>
              <a:t>П.П.Семёнов-Тян-Шанский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- </a:t>
            </a:r>
            <a:r>
              <a:rPr lang="ru-RU" sz="2800" b="1" dirty="0" smtClean="0">
                <a:solidFill>
                  <a:srgbClr val="7030A0"/>
                </a:solidFill>
              </a:rPr>
              <a:t>инициатор  научно организованной переписи населения в начале 1897 г.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4214818"/>
            <a:ext cx="32146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            </a:t>
            </a:r>
            <a:r>
              <a:rPr lang="ru-RU" sz="2800" b="1" dirty="0" smtClean="0">
                <a:solidFill>
                  <a:srgbClr val="FFFF00"/>
                </a:solidFill>
              </a:rPr>
              <a:t>1897 г.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Первая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Всероссийская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Перепись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населения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r="8041" b="3034"/>
          <a:stretch>
            <a:fillRect/>
          </a:stretch>
        </p:blipFill>
        <p:spPr bwMode="auto">
          <a:xfrm>
            <a:off x="0" y="2428868"/>
            <a:ext cx="2714644" cy="2071702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l="2974" t="31617" r="2973" b="7720"/>
          <a:stretch>
            <a:fillRect/>
          </a:stretch>
        </p:blipFill>
        <p:spPr bwMode="auto">
          <a:xfrm>
            <a:off x="0" y="4500546"/>
            <a:ext cx="5572164" cy="2357454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 l="20044" t="8843" b="5674"/>
          <a:stretch>
            <a:fillRect/>
          </a:stretch>
        </p:blipFill>
        <p:spPr bwMode="auto">
          <a:xfrm>
            <a:off x="2714612" y="2428868"/>
            <a:ext cx="2849620" cy="2071702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428652"/>
            <a:ext cx="9644130" cy="5500726"/>
          </a:xfrm>
        </p:spPr>
        <p:txBody>
          <a:bodyPr lIns="252000">
            <a:noAutofit/>
          </a:bodyPr>
          <a:lstStyle/>
          <a:p>
            <a:pPr algn="l"/>
            <a:r>
              <a:rPr lang="ru-RU" sz="4000" b="1" dirty="0" smtClean="0">
                <a:solidFill>
                  <a:srgbClr val="FFFF00"/>
                </a:solidFill>
              </a:rPr>
              <a:t>Всероссийская перепись населения </a:t>
            </a: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является основным источником формирования федеральных информационных ресурсов,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касающихся  численности и структуры населения,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его распределения по территории России в сочетании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с социально-экономическими характеристиками, национальным и языковым составом населения, его образовательным уровнем.</a:t>
            </a:r>
            <a:r>
              <a:rPr lang="ru-RU" sz="3000" b="1" dirty="0" smtClean="0">
                <a:solidFill>
                  <a:srgbClr val="FFFF00"/>
                </a:solidFill>
              </a:rPr>
              <a:t/>
            </a:r>
            <a:br>
              <a:rPr lang="ru-RU" sz="3000" b="1" dirty="0" smtClean="0">
                <a:solidFill>
                  <a:srgbClr val="FFFF00"/>
                </a:solidFill>
              </a:rPr>
            </a:br>
            <a:endParaRPr lang="ru-RU" sz="3000" b="1" dirty="0" smtClean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00042"/>
            <a:ext cx="3500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6756" t="10961" r="8304" b="22487"/>
          <a:stretch>
            <a:fillRect/>
          </a:stretch>
        </p:blipFill>
        <p:spPr bwMode="auto">
          <a:xfrm>
            <a:off x="500034" y="4071942"/>
            <a:ext cx="4102062" cy="2448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643314"/>
            <a:ext cx="3357586" cy="288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642918"/>
            <a:ext cx="9929882" cy="1428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Предварительные итоги Переписи 2010г.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endParaRPr lang="ru-RU" sz="3600" b="1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714357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-500098" y="642918"/>
            <a:ext cx="9644098" cy="6000792"/>
          </a:xfrm>
        </p:spPr>
        <p:txBody>
          <a:bodyPr>
            <a:normAutofit/>
          </a:bodyPr>
          <a:lstStyle/>
          <a:p>
            <a:pPr marL="342900" lvl="8" indent="-342900"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 </a:t>
            </a:r>
          </a:p>
          <a:p>
            <a:pPr marL="342900" lvl="8" indent="-342900"/>
            <a:endParaRPr lang="ru-RU" sz="3400" b="1" dirty="0" smtClean="0">
              <a:solidFill>
                <a:srgbClr val="7030A0"/>
              </a:solidFill>
            </a:endParaRPr>
          </a:p>
          <a:p>
            <a:pPr marL="342900" lvl="8" indent="-342900">
              <a:buNone/>
            </a:pPr>
            <a:endParaRPr lang="ru-RU" sz="3400" b="1" dirty="0" smtClean="0">
              <a:solidFill>
                <a:srgbClr val="7030A0"/>
              </a:solidFill>
            </a:endParaRPr>
          </a:p>
          <a:p>
            <a:pPr marL="342900" lvl="8" indent="-342900"/>
            <a:endParaRPr lang="ru-RU" sz="3400" b="1" dirty="0" smtClean="0">
              <a:solidFill>
                <a:srgbClr val="7030A0"/>
              </a:solidFill>
            </a:endParaRPr>
          </a:p>
          <a:p>
            <a:pPr marL="342900" lvl="8" indent="-342900"/>
            <a:endParaRPr lang="ru-RU" sz="3400" b="1" dirty="0" smtClean="0">
              <a:solidFill>
                <a:srgbClr val="7030A0"/>
              </a:solidFill>
            </a:endParaRPr>
          </a:p>
          <a:p>
            <a:pPr marL="342900" lvl="8" indent="-342900"/>
            <a:endParaRPr lang="ru-RU" sz="3400" b="1" dirty="0" smtClean="0">
              <a:solidFill>
                <a:srgbClr val="7030A0"/>
              </a:solidFill>
            </a:endParaRPr>
          </a:p>
          <a:p>
            <a:pPr marL="342900" lvl="8" indent="-342900"/>
            <a:endParaRPr lang="ru-RU" sz="3400" b="1" dirty="0" smtClean="0">
              <a:solidFill>
                <a:srgbClr val="7030A0"/>
              </a:solidFill>
            </a:endParaRPr>
          </a:p>
          <a:p>
            <a:pPr marL="342900" lvl="8" indent="-342900">
              <a:buNone/>
            </a:pPr>
            <a:endParaRPr lang="ru-RU" sz="3400" b="1" dirty="0" smtClean="0">
              <a:solidFill>
                <a:srgbClr val="7030A0"/>
              </a:solidFill>
            </a:endParaRPr>
          </a:p>
        </p:txBody>
      </p:sp>
      <p:pic>
        <p:nvPicPr>
          <p:cNvPr id="7" name="Содержимое 4"/>
          <p:cNvPicPr>
            <a:picLocks/>
          </p:cNvPicPr>
          <p:nvPr/>
        </p:nvPicPr>
        <p:blipFill>
          <a:blip r:embed="rId3" cstate="print"/>
          <a:srcRect l="35477" t="4099" b="9902"/>
          <a:stretch>
            <a:fillRect/>
          </a:stretch>
        </p:blipFill>
        <p:spPr bwMode="auto">
          <a:xfrm>
            <a:off x="5000628" y="3571876"/>
            <a:ext cx="3420000" cy="306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857232"/>
            <a:ext cx="90011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Население России в 2010 г. по сравнению с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2002 г. сократилось на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2,2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млн человек  (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1,6%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). </a:t>
            </a:r>
          </a:p>
          <a:p>
            <a:pPr marL="342900" lvl="8" indent="-3429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Численность населения     России сократилась </a:t>
            </a:r>
          </a:p>
          <a:p>
            <a:pPr marL="342900" lvl="8" indent="-342900"/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с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145 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млн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167 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тыс.  человек до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142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млн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905 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тыс. человек.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Россия перешла по численности населения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с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 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8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место в мире.</a:t>
            </a:r>
          </a:p>
          <a:p>
            <a:pPr marL="342900" lvl="8" indent="-342900">
              <a:buFont typeface="Wingdings" pitchFamily="2" charset="2"/>
              <a:buChar char="Ø"/>
            </a:pPr>
            <a:endParaRPr lang="ru-RU" sz="2800" b="1" dirty="0" smtClean="0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8" indent="-3429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7030A0"/>
                </a:solidFill>
              </a:rPr>
              <a:t> Удмуртии проживет </a:t>
            </a:r>
          </a:p>
          <a:p>
            <a:pPr marL="342900" lvl="8" indent="-342900"/>
            <a:r>
              <a:rPr lang="ru-RU" sz="2800" b="1" dirty="0" smtClean="0">
                <a:solidFill>
                  <a:srgbClr val="7030A0"/>
                </a:solidFill>
              </a:rPr>
              <a:t>     </a:t>
            </a:r>
            <a:r>
              <a:rPr lang="ru-RU" sz="2800" b="1" dirty="0" smtClean="0">
                <a:solidFill>
                  <a:srgbClr val="FF0000"/>
                </a:solidFill>
              </a:rPr>
              <a:t>1 </a:t>
            </a:r>
            <a:r>
              <a:rPr lang="ru-RU" sz="2800" b="1" dirty="0" smtClean="0">
                <a:solidFill>
                  <a:srgbClr val="7030A0"/>
                </a:solidFill>
              </a:rPr>
              <a:t>млн.  </a:t>
            </a:r>
            <a:r>
              <a:rPr lang="ru-RU" sz="2800" b="1" dirty="0" smtClean="0">
                <a:solidFill>
                  <a:srgbClr val="C00000"/>
                </a:solidFill>
              </a:rPr>
              <a:t>522 700 </a:t>
            </a:r>
            <a:r>
              <a:rPr lang="ru-RU" sz="2800" b="1" dirty="0" smtClean="0">
                <a:solidFill>
                  <a:srgbClr val="7030A0"/>
                </a:solidFill>
              </a:rPr>
              <a:t> человек.</a:t>
            </a:r>
            <a:endParaRPr lang="ru-RU" sz="2800" b="1" dirty="0" smtClean="0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Calibri" pitchFamily="34" charset="0"/>
              </a:rPr>
              <a:t>Цели урока:</a:t>
            </a:r>
            <a:endParaRPr lang="ru-RU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715436" cy="2928958"/>
          </a:xfrm>
        </p:spPr>
        <p:txBody>
          <a:bodyPr>
            <a:noAutofit/>
          </a:bodyPr>
          <a:lstStyle/>
          <a:p>
            <a:pPr marL="448056" indent="-384048" algn="just">
              <a:buFont typeface="Wingdings 2"/>
              <a:buChar char=""/>
              <a:defRPr/>
            </a:pPr>
            <a:r>
              <a:rPr lang="ru-RU" sz="2800" b="1" i="1" u="sng" dirty="0" smtClean="0">
                <a:solidFill>
                  <a:srgbClr val="7030A0"/>
                </a:solidFill>
                <a:latin typeface="Calibri" pitchFamily="34" charset="0"/>
              </a:rPr>
              <a:t>Проанализировать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</a:rPr>
              <a:t>  демографическую ситуацию в современной России на основе имеющихся статистических данных.</a:t>
            </a:r>
          </a:p>
          <a:p>
            <a:pPr marL="448056" indent="-384048" algn="just">
              <a:buFont typeface="Wingdings 2"/>
              <a:buChar char=""/>
              <a:defRPr/>
            </a:pPr>
            <a:r>
              <a:rPr lang="ru-RU" sz="2800" b="1" i="1" u="sng" dirty="0" smtClean="0">
                <a:solidFill>
                  <a:srgbClr val="7030A0"/>
                </a:solidFill>
                <a:latin typeface="Calibri" pitchFamily="34" charset="0"/>
              </a:rPr>
              <a:t>Выявить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</a:rPr>
              <a:t> негативные тенденции демографической ситуации в России, оценить ситуацию.</a:t>
            </a:r>
          </a:p>
          <a:p>
            <a:pPr marL="448056" indent="-384048" algn="just">
              <a:buFont typeface="Wingdings 2"/>
              <a:buChar char=""/>
              <a:defRPr/>
            </a:pPr>
            <a:r>
              <a:rPr lang="ru-RU" sz="2800" b="1" i="1" u="sng" dirty="0" smtClean="0">
                <a:solidFill>
                  <a:srgbClr val="7030A0"/>
                </a:solidFill>
                <a:latin typeface="Calibri" pitchFamily="34" charset="0"/>
              </a:rPr>
              <a:t>Определить</a:t>
            </a:r>
            <a:r>
              <a:rPr lang="ru-RU" sz="2800" b="1" i="1" dirty="0" smtClean="0">
                <a:solidFill>
                  <a:srgbClr val="7030A0"/>
                </a:solidFill>
                <a:latin typeface="Calibri" pitchFamily="34" charset="0"/>
              </a:rPr>
              <a:t>,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</a:rPr>
              <a:t> как Правительство РФ решает демографические проблемы.</a:t>
            </a:r>
          </a:p>
          <a:p>
            <a:pPr algn="just"/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714357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286256"/>
            <a:ext cx="3286148" cy="228601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714356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По данным последней переписи, в России  зарегистрировано    </a:t>
            </a:r>
            <a:r>
              <a:rPr lang="ru-RU" sz="2800" b="1" u="sng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76</a:t>
            </a:r>
            <a:r>
              <a:rPr lang="ru-RU" sz="2800" b="1" u="sng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млн </a:t>
            </a:r>
            <a:r>
              <a:rPr lang="ru-RU" sz="2800" b="1" u="sng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700  тысяч  женщин  </a:t>
            </a: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66 </a:t>
            </a:r>
            <a:r>
              <a:rPr lang="ru-RU" sz="2800" b="1" u="sng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млн   </a:t>
            </a:r>
            <a:r>
              <a:rPr lang="ru-RU" sz="2800" b="1" u="sng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205 тысяч  мужчин.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В процентном соотношении это составит </a:t>
            </a:r>
            <a:r>
              <a:rPr lang="ru-RU" sz="2800" b="1" u="sng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53,8%</a:t>
            </a: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 и </a:t>
            </a:r>
            <a:r>
              <a:rPr lang="ru-RU" sz="2800" b="1" u="sng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46,2%.</a:t>
            </a: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 По 2002 году данные похожие: 53,4% и 46,6%, так что положение осталось прежним. 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52"/>
            <a:ext cx="8929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Предварительные итоги Переписи 2010г.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endParaRPr lang="ru-RU" sz="3600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 l="14883" t="23151" r="13183" b="21747"/>
          <a:stretch>
            <a:fillRect/>
          </a:stretch>
        </p:blipFill>
        <p:spPr bwMode="auto">
          <a:xfrm>
            <a:off x="2143108" y="3500438"/>
            <a:ext cx="4639995" cy="3143272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6357950" y="4071942"/>
          <a:ext cx="232885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4818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142853"/>
            <a:ext cx="9215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+mj-lt"/>
              </a:rPr>
              <a:t>Предварительные итоги Переписи 2010г.</a:t>
            </a:r>
            <a:br>
              <a:rPr lang="ru-RU" sz="3600" b="1" dirty="0" smtClean="0">
                <a:solidFill>
                  <a:srgbClr val="FFFF00"/>
                </a:solidFill>
                <a:latin typeface="+mj-lt"/>
              </a:rPr>
            </a:br>
            <a:endParaRPr lang="ru-RU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714356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Задание: проанализируйте данные диаграммы:</a:t>
            </a:r>
            <a:endParaRPr lang="ru-RU" sz="28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14282" y="857232"/>
          <a:ext cx="8715404" cy="56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714357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4572008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-14290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42852"/>
            <a:ext cx="9358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+mj-lt"/>
              </a:rPr>
              <a:t>Предварительные итоги Переписи 2010г.</a:t>
            </a:r>
            <a:br>
              <a:rPr lang="ru-RU" sz="3600" b="1" dirty="0" smtClean="0">
                <a:solidFill>
                  <a:srgbClr val="FFFF00"/>
                </a:solidFill>
                <a:latin typeface="+mj-lt"/>
              </a:rPr>
            </a:br>
            <a:endParaRPr lang="ru-RU" sz="3600" b="1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642918"/>
            <a:ext cx="8572560" cy="558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В большинстве российских регионов зафиксировано сокращение числа жителей, но в некоторых отмечен прирост.  По-прежнему наиболее населенными являются Центральный, Приволжский и Сибирский федеральные округа, на территории которых проживает более 61 % населения страны.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 сравнению с переписью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2002 года численность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населения сократилась в 63,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 возросла в 20 субъектах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Российской Федерации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</a:endParaRPr>
          </a:p>
          <a:p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876"/>
            <a:ext cx="3840001" cy="288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rcRect t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933" t="11224" r="2392" b="242"/>
          <a:stretch>
            <a:fillRect/>
          </a:stretch>
        </p:blipFill>
        <p:spPr bwMode="auto">
          <a:xfrm>
            <a:off x="0" y="1500174"/>
            <a:ext cx="9149723" cy="5357826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142852"/>
            <a:ext cx="8858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Динамика численности населения России :</a:t>
            </a:r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Задание: проанализируйте данные диаграммы: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800"/>
            <a:ext cx="9144000" cy="7143800"/>
          </a:xfrm>
          <a:prstGeom prst="rect">
            <a:avLst/>
          </a:prstGeom>
          <a:noFill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901" t="18478" r="1502" b="1087"/>
          <a:stretch>
            <a:fillRect/>
          </a:stretch>
        </p:blipFill>
        <p:spPr bwMode="auto">
          <a:xfrm>
            <a:off x="142844" y="1571612"/>
            <a:ext cx="8854066" cy="504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500098" y="0"/>
            <a:ext cx="98584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+mj-lt"/>
              </a:rPr>
              <a:t>Основные критерии оценки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+mj-lt"/>
              </a:rPr>
              <a:t>демографии России  с 1992 по 2010гг.</a:t>
            </a:r>
            <a:endParaRPr lang="ru-RU" sz="40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61072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47149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Демографический кризис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(</a:t>
            </a:r>
            <a:r>
              <a:rPr lang="ru-RU" sz="2800" b="1" dirty="0" err="1" smtClean="0">
                <a:solidFill>
                  <a:srgbClr val="FFFF00"/>
                </a:solidFill>
              </a:rPr>
              <a:t>депопуляция</a:t>
            </a:r>
            <a:r>
              <a:rPr kumimoji="1" lang="ru-RU" sz="2800" b="1" i="1" dirty="0" smtClean="0">
                <a:solidFill>
                  <a:srgbClr val="FFFF00"/>
                </a:solidFill>
              </a:rPr>
              <a:t>)</a:t>
            </a:r>
            <a:endParaRPr kumimoji="1"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14290"/>
            <a:ext cx="4214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- резкое снижение численности населения.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00438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FF00"/>
                </a:solidFill>
              </a:rPr>
              <a:t>Демографический «взрыв»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3500438"/>
            <a:ext cx="4286248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kumimoji="1" lang="ru-RU" sz="2800" b="1" dirty="0" smtClean="0">
                <a:solidFill>
                  <a:srgbClr val="7030A0"/>
                </a:solidFill>
              </a:rPr>
              <a:t>- </a:t>
            </a:r>
            <a:r>
              <a:rPr lang="ru-RU" sz="2800" b="1" dirty="0" smtClean="0">
                <a:solidFill>
                  <a:srgbClr val="7030A0"/>
                </a:solidFill>
              </a:rPr>
              <a:t>резкое увеличение численности населения. </a:t>
            </a:r>
          </a:p>
          <a:p>
            <a:pPr>
              <a:spcBef>
                <a:spcPct val="50000"/>
              </a:spcBef>
            </a:pP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18253" t="12226" r="17117" b="11596"/>
          <a:stretch>
            <a:fillRect/>
          </a:stretch>
        </p:blipFill>
        <p:spPr bwMode="auto">
          <a:xfrm>
            <a:off x="5500694" y="1357298"/>
            <a:ext cx="2519806" cy="198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 t="20625" r="943" b="24999"/>
          <a:stretch>
            <a:fillRect/>
          </a:stretch>
        </p:blipFill>
        <p:spPr bwMode="auto">
          <a:xfrm>
            <a:off x="5643570" y="4500570"/>
            <a:ext cx="2389656" cy="198000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 t="6614" r="2937"/>
          <a:stretch>
            <a:fillRect/>
          </a:stretch>
        </p:blipFill>
        <p:spPr bwMode="auto">
          <a:xfrm>
            <a:off x="500034" y="1285860"/>
            <a:ext cx="3214710" cy="2017124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" name="Picture 2" descr="C:\Documents and Settings\Admin\Рабочий стол\Демография\reporter_08_042_043_1_.jpg"/>
          <p:cNvPicPr>
            <a:picLocks noChangeAspect="1" noChangeArrowheads="1"/>
          </p:cNvPicPr>
          <p:nvPr/>
        </p:nvPicPr>
        <p:blipFill>
          <a:blip r:embed="rId6" cstate="print"/>
          <a:srcRect l="18841" t="10981" r="7995" b="15294"/>
          <a:stretch>
            <a:fillRect/>
          </a:stretch>
        </p:blipFill>
        <p:spPr bwMode="auto">
          <a:xfrm>
            <a:off x="714348" y="4429132"/>
            <a:ext cx="3031720" cy="2016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29424"/>
          </a:xfrm>
          <a:prstGeom prst="rect">
            <a:avLst/>
          </a:prstGeom>
          <a:noFill/>
        </p:spPr>
      </p:pic>
      <p:graphicFrame>
        <p:nvGraphicFramePr>
          <p:cNvPr id="61442" name="Содержимое 3"/>
          <p:cNvGraphicFramePr>
            <a:graphicFrameLocks noGrp="1"/>
          </p:cNvGraphicFramePr>
          <p:nvPr/>
        </p:nvGraphicFramePr>
        <p:xfrm>
          <a:off x="0" y="2000240"/>
          <a:ext cx="9144000" cy="5000660"/>
        </p:xfrm>
        <a:graphic>
          <a:graphicData uri="http://schemas.openxmlformats.org/presentationml/2006/ole">
            <p:oleObj spid="_x0000_s61442" r:id="rId4" imgW="8992379" imgH="6858594" progId="Excel.Sheet.8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0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Причины неблагополучной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демографической ситуации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(по данным опроса ВЦИОМ)</a:t>
            </a:r>
          </a:p>
          <a:p>
            <a:endParaRPr lang="ru-RU" sz="4000" b="1" dirty="0" smtClean="0">
              <a:solidFill>
                <a:srgbClr val="FFFF00"/>
              </a:solidFill>
            </a:endParaRPr>
          </a:p>
          <a:p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-571536" y="142852"/>
            <a:ext cx="10358510" cy="7858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Демографические кризисы в России 20 в.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857232"/>
          <a:ext cx="8640000" cy="55933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4441"/>
                <a:gridCol w="1214695"/>
                <a:gridCol w="4709059"/>
                <a:gridCol w="1461805"/>
              </a:tblGrid>
              <a:tr h="832894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  Кризис</a:t>
                      </a:r>
                      <a:endParaRPr lang="ru-RU" sz="24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Годы</a:t>
                      </a:r>
                      <a:endParaRPr lang="ru-RU" sz="24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Причины</a:t>
                      </a:r>
                      <a:endParaRPr lang="ru-RU" sz="24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Каковы потери</a:t>
                      </a:r>
                      <a:endParaRPr lang="ru-RU" sz="24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08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I</a:t>
                      </a:r>
                      <a:endParaRPr kumimoji="1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1914-1922</a:t>
                      </a:r>
                      <a:endParaRPr kumimoji="1" lang="ru-RU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Первая Мировая война, Гражданская революция, эмиграция, интервенция, эпидемия, голод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12-18 млн. чел.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999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II</a:t>
                      </a:r>
                      <a:endParaRPr kumimoji="1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1929-1934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Массовые выселения, репрессии, голод.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5-6,5 млн.чел.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999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III</a:t>
                      </a:r>
                      <a:endParaRPr kumimoji="1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1940-1946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Великая Отечественная война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21-27 млн.чел.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640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IV</a:t>
                      </a:r>
                      <a:endParaRPr kumimoji="1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ru-RU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1989-2006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Спад экономики, ухудшение экологической обстановки, снижение жизненного уровня и средней продолжительности жизни, распад СССР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5 млн.чел.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928670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Республика Дагестан – </a:t>
            </a:r>
            <a:r>
              <a:rPr lang="ru-RU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115,6%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Чеченская Республика – </a:t>
            </a:r>
            <a:r>
              <a:rPr lang="ru-RU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115%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Карачаево-Черкесская Республика – </a:t>
            </a:r>
            <a:r>
              <a:rPr lang="ru-RU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108,9%</a:t>
            </a: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г.Москва – </a:t>
            </a:r>
            <a:r>
              <a:rPr lang="ru-RU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110%,       </a:t>
            </a: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Московская область – </a:t>
            </a:r>
            <a:r>
              <a:rPr lang="ru-RU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107%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Ханты-Мансийский АО – </a:t>
            </a:r>
            <a:r>
              <a:rPr lang="ru-RU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106%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г.Санкт-Петербург ,   Тюменская область – </a:t>
            </a:r>
            <a:r>
              <a:rPr lang="ru-RU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104%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Ямало-Ненецкий АО,  Ленинградская  область,  </a:t>
            </a:r>
            <a:r>
              <a:rPr lang="ru-RU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Краснодарский край – </a:t>
            </a:r>
            <a:r>
              <a:rPr lang="ru-RU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102%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42908" y="-142899"/>
            <a:ext cx="9572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+mj-lt"/>
              </a:rPr>
              <a:t> </a:t>
            </a:r>
            <a:endParaRPr lang="ru-RU" sz="4000" b="1" dirty="0">
              <a:latin typeface="+mj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0" y="357166"/>
            <a:ext cx="8901113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Прирост населения в  регионах России.</a:t>
            </a: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4" cstate="print"/>
          <a:srcRect r="6160"/>
          <a:stretch>
            <a:fillRect/>
          </a:stretch>
        </p:blipFill>
        <p:spPr bwMode="auto">
          <a:xfrm>
            <a:off x="214282" y="4500570"/>
            <a:ext cx="2714642" cy="2160000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500570"/>
            <a:ext cx="2656793" cy="216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357158" y="500042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В процентном соотношении к 2002 г.:</a:t>
            </a:r>
          </a:p>
        </p:txBody>
      </p:sp>
      <p:pic>
        <p:nvPicPr>
          <p:cNvPr id="13" name="Picture 3" descr="C:\Documents and Settings\Admin\Рабочий стол\Демография\roddom.jpg"/>
          <p:cNvPicPr>
            <a:picLocks noChangeAspect="1" noChangeArrowheads="1"/>
          </p:cNvPicPr>
          <p:nvPr/>
        </p:nvPicPr>
        <p:blipFill>
          <a:blip r:embed="rId6" cstate="print"/>
          <a:srcRect l="6151" t="2355" r="6827" b="8495"/>
          <a:stretch>
            <a:fillRect/>
          </a:stretch>
        </p:blipFill>
        <p:spPr bwMode="auto">
          <a:xfrm>
            <a:off x="3143240" y="4500570"/>
            <a:ext cx="2901979" cy="216000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818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571612"/>
          <a:ext cx="8358245" cy="50101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71636"/>
                <a:gridCol w="1771662"/>
                <a:gridCol w="1671649"/>
                <a:gridCol w="1671649"/>
                <a:gridCol w="1671649"/>
              </a:tblGrid>
              <a:tr h="6922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Годы</a:t>
                      </a:r>
                      <a:endParaRPr lang="ru-RU" sz="2000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Рождаемость</a:t>
                      </a:r>
                      <a:endParaRPr lang="ru-RU" sz="2000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Смертность</a:t>
                      </a:r>
                      <a:endParaRPr lang="ru-RU" sz="2000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Браки</a:t>
                      </a:r>
                      <a:endParaRPr lang="ru-RU" sz="2000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Разводы</a:t>
                      </a:r>
                      <a:endParaRPr lang="ru-RU" sz="2000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6356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626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620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365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118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6356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2009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625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531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275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124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6356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2008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578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616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293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6356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2007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548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589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354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122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6356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2006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430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625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256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785850" y="214290"/>
            <a:ext cx="10572824" cy="97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Основные показатели демографической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ситуации в Игринском районе УР: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286844" cy="70009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1" y="928688"/>
            <a:ext cx="9786974" cy="1143000"/>
          </a:xfrm>
        </p:spPr>
        <p:txBody>
          <a:bodyPr>
            <a:noAutofit/>
          </a:bodyPr>
          <a:lstStyle/>
          <a:p>
            <a:pPr marL="3991356" lvl="8" indent="-384048">
              <a:buFont typeface="Wingdings 2"/>
              <a:buChar char=""/>
              <a:defRPr/>
            </a:pPr>
            <a:endParaRPr lang="ru-RU" sz="3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991356" lvl="8" indent="-384048">
              <a:buFont typeface="Wingdings 2"/>
              <a:buChar char=""/>
              <a:defRPr/>
            </a:pPr>
            <a:endParaRPr lang="ru-RU" sz="3600" b="1" i="1" u="sng" dirty="0" smtClean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-142875"/>
            <a:ext cx="7286644" cy="928688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FFFF00"/>
                </a:solidFill>
              </a:rPr>
              <a:t>Газеты пишут: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714357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42918"/>
            <a:ext cx="6643733" cy="70788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andara" pitchFamily="34" charset="0"/>
              </a:rPr>
              <a:t>«В семье кризис!» </a:t>
            </a:r>
            <a:endParaRPr lang="ru-RU" sz="40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-1020000">
            <a:off x="-133825" y="3242004"/>
            <a:ext cx="5556664" cy="954107"/>
          </a:xfrm>
          <a:prstGeom prst="rect">
            <a:avLst/>
          </a:prstGeom>
        </p:spPr>
        <p:txBody>
          <a:bodyPr wrap="square" lIns="3960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Arial" charset="0"/>
              </a:rPr>
              <a:t>Депопуляционный «взрыв» в России»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572131" y="285728"/>
            <a:ext cx="5069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70C0"/>
                </a:solidFill>
              </a:rPr>
              <a:t>«Вымираем!»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4857759"/>
            <a:ext cx="60721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  <a:cs typeface="Courier New" pitchFamily="49" charset="0"/>
              </a:rPr>
              <a:t>«Повышение рождаемости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  <a:cs typeface="Courier New" pitchFamily="49" charset="0"/>
              </a:rPr>
              <a:t>в России – вопрос государственной безопасности»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  <a:cs typeface="Courier New" pitchFamily="49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Bookman Old Style" pitchFamily="18" charset="0"/>
              <a:cs typeface="Courier New" pitchFamily="49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1643064" cy="1571636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000108"/>
            <a:ext cx="2088000" cy="1531200"/>
          </a:xfrm>
          <a:prstGeom prst="rect">
            <a:avLst/>
          </a:prstGeom>
          <a:noFill/>
          <a:ln w="1587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214686"/>
            <a:ext cx="2214578" cy="1643074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 l="5154" t="3665"/>
          <a:stretch>
            <a:fillRect/>
          </a:stretch>
        </p:blipFill>
        <p:spPr bwMode="auto">
          <a:xfrm>
            <a:off x="928662" y="4714884"/>
            <a:ext cx="2428892" cy="1928825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571612"/>
            <a:ext cx="1177455" cy="108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3429000"/>
            <a:ext cx="1629311" cy="126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928670"/>
            <a:ext cx="2046316" cy="288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071546"/>
            <a:ext cx="2605253" cy="198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 cstate="print"/>
          <a:srcRect l="3275" t="1" r="11595"/>
          <a:stretch>
            <a:fillRect/>
          </a:stretch>
        </p:blipFill>
        <p:spPr bwMode="auto">
          <a:xfrm>
            <a:off x="500034" y="1071546"/>
            <a:ext cx="2553913" cy="198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142976" y="142852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+mj-lt"/>
              </a:rPr>
              <a:t>Демографическая политика в РФ: </a:t>
            </a:r>
          </a:p>
          <a:p>
            <a:endParaRPr lang="ru-RU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85784" y="4143380"/>
            <a:ext cx="60722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ctr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     </a:t>
            </a:r>
            <a:r>
              <a:rPr lang="ru-RU" sz="2800" b="1" u="sng" dirty="0" smtClean="0">
                <a:solidFill>
                  <a:srgbClr val="7030A0"/>
                </a:solidFill>
              </a:rPr>
              <a:t>Демографическая политика</a:t>
            </a:r>
            <a:r>
              <a:rPr lang="ru-RU" sz="2800" b="1" dirty="0" smtClean="0">
                <a:solidFill>
                  <a:srgbClr val="7030A0"/>
                </a:solidFill>
              </a:rPr>
              <a:t> –целенаправленная деятельность государства  в сфере регулирования процессов воспроизводства населения. </a:t>
            </a:r>
          </a:p>
          <a:p>
            <a:pPr marL="448056" indent="-384048" algn="ctr">
              <a:buFont typeface="Wingdings 2"/>
              <a:buChar char=""/>
              <a:defRPr/>
            </a:pPr>
            <a:endParaRPr lang="ru-RU" sz="2800" b="1" u="sng" dirty="0" smtClean="0"/>
          </a:p>
        </p:txBody>
      </p:sp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214818"/>
            <a:ext cx="2628328" cy="198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857288" y="142852"/>
            <a:ext cx="97155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+mj-lt"/>
              </a:rPr>
              <a:t>Вывод: </a:t>
            </a:r>
          </a:p>
          <a:p>
            <a:pPr algn="ctr"/>
            <a:endParaRPr lang="ru-RU" sz="4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8643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just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Таким образом, ситуацию, которая сложилась с народонаселением в России в настоящее время, специалисты оценивают как </a:t>
            </a:r>
            <a:r>
              <a:rPr lang="ru-RU" sz="2800" b="1" u="sng" dirty="0" smtClean="0">
                <a:solidFill>
                  <a:srgbClr val="7030A0"/>
                </a:solidFill>
              </a:rPr>
              <a:t>депопуляцию</a:t>
            </a:r>
            <a:r>
              <a:rPr lang="ru-RU" sz="2800" b="1" dirty="0" smtClean="0">
                <a:solidFill>
                  <a:srgbClr val="7030A0"/>
                </a:solidFill>
              </a:rPr>
              <a:t> – сниженное воспроизводство и сокращение численности населения.</a:t>
            </a:r>
          </a:p>
          <a:p>
            <a:pPr marL="448056" indent="-384048" algn="just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Социальные последствия депопуляции связаны с перспективой сокращения трудового потенциала, падения экономической активности населения, его старения.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4" descr="C:\Documents and Settings\Admin\Рабочий стол\Демография\20090417193738_1b.jpg"/>
          <p:cNvPicPr>
            <a:picLocks noChangeAspect="1" noChangeArrowheads="1"/>
          </p:cNvPicPr>
          <p:nvPr/>
        </p:nvPicPr>
        <p:blipFill>
          <a:blip r:embed="rId3" cstate="print"/>
          <a:srcRect l="4734" t="10022" r="13055" b="3172"/>
          <a:stretch>
            <a:fillRect/>
          </a:stretch>
        </p:blipFill>
        <p:spPr bwMode="auto">
          <a:xfrm>
            <a:off x="2857488" y="4286256"/>
            <a:ext cx="3286148" cy="242889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Домашнее задание:  §17, эссе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714356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Раскройте смысл высказывания: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«Жениться — это значит наполовину уменьшить свои права и вдвое увеличить свои обязанности»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Шопенгауэр Артур (1788-1860) - немецкий философ.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pic>
        <p:nvPicPr>
          <p:cNvPr id="3" name="Picture 3" descr="Картинка 1 из 60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9615" t="9245" r="7692" b="4464"/>
          <a:stretch>
            <a:fillRect/>
          </a:stretch>
        </p:blipFill>
        <p:spPr bwMode="auto">
          <a:xfrm>
            <a:off x="3143240" y="2714620"/>
            <a:ext cx="3394286" cy="396000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935834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Критерии оценки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работы учащихся на уроке:</a:t>
            </a:r>
            <a:endParaRPr lang="ru-RU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1714488"/>
          <a:ext cx="6191272" cy="429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5636"/>
                <a:gridCol w="3095636"/>
              </a:tblGrid>
              <a:tr h="111507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4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14-17 </a:t>
                      </a: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баллов</a:t>
                      </a:r>
                      <a:endParaRPr lang="ru-RU" sz="4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67901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4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11-13</a:t>
                      </a: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баллов</a:t>
                      </a:r>
                      <a:endParaRPr lang="ru-RU" sz="4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67901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4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7-10 </a:t>
                      </a: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баллов</a:t>
                      </a:r>
                      <a:endParaRPr lang="ru-RU" sz="4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714412" y="0"/>
            <a:ext cx="10144196" cy="38576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200" b="1" i="1" dirty="0" smtClean="0">
                <a:solidFill>
                  <a:srgbClr val="FFFF00"/>
                </a:solidFill>
                <a:latin typeface="+mj-lt"/>
              </a:rPr>
              <a:t>        </a:t>
            </a:r>
            <a:r>
              <a:rPr lang="ru-RU" sz="3900" b="1" i="1" dirty="0" smtClean="0">
                <a:solidFill>
                  <a:srgbClr val="FFFF00"/>
                </a:solidFill>
                <a:latin typeface="+mj-lt"/>
              </a:rPr>
              <a:t>«Если вы не думаете                                         </a:t>
            </a:r>
          </a:p>
          <a:p>
            <a:pPr>
              <a:buNone/>
            </a:pPr>
            <a:r>
              <a:rPr lang="ru-RU" sz="3900" b="1" i="1" dirty="0" smtClean="0">
                <a:solidFill>
                  <a:srgbClr val="FFFF00"/>
                </a:solidFill>
                <a:latin typeface="+mj-lt"/>
              </a:rPr>
              <a:t>                                  о будущем, </a:t>
            </a:r>
          </a:p>
          <a:p>
            <a:pPr>
              <a:buNone/>
            </a:pPr>
            <a:r>
              <a:rPr lang="ru-RU" sz="3900" b="1" i="1" dirty="0" smtClean="0">
                <a:solidFill>
                  <a:srgbClr val="FFFF00"/>
                </a:solidFill>
                <a:latin typeface="+mj-lt"/>
              </a:rPr>
              <a:t>                                             его у вас не будет»</a:t>
            </a:r>
            <a:r>
              <a:rPr lang="ru-RU" sz="4600" b="1" i="1" dirty="0" smtClean="0">
                <a:solidFill>
                  <a:srgbClr val="FFFF00"/>
                </a:solidFill>
                <a:latin typeface="+mj-lt"/>
              </a:rPr>
              <a:t/>
            </a:r>
            <a:br>
              <a:rPr lang="ru-RU" sz="4600" b="1" i="1" dirty="0" smtClean="0">
                <a:solidFill>
                  <a:srgbClr val="FFFF00"/>
                </a:solidFill>
                <a:latin typeface="+mj-lt"/>
              </a:rPr>
            </a:br>
            <a:r>
              <a:rPr lang="ru-RU" sz="4000" b="1" i="1" dirty="0" smtClean="0">
                <a:solidFill>
                  <a:srgbClr val="FFFF00"/>
                </a:solidFill>
                <a:latin typeface="+mj-lt"/>
              </a:rPr>
              <a:t>      </a:t>
            </a:r>
            <a:r>
              <a:rPr lang="ru-RU" sz="2800" b="1" i="1" dirty="0" smtClean="0">
                <a:solidFill>
                  <a:srgbClr val="7030A0"/>
                </a:solidFill>
                <a:latin typeface="+mj-lt"/>
              </a:rPr>
              <a:t>Джон Голсуорси(1867 – 1933), английский писатель</a:t>
            </a:r>
            <a:r>
              <a:rPr lang="ru-RU" sz="2800" b="1" i="1" dirty="0" smtClean="0">
                <a:solidFill>
                  <a:srgbClr val="FFFF00"/>
                </a:solidFill>
                <a:latin typeface="+mj-lt"/>
              </a:rPr>
              <a:t/>
            </a:r>
            <a:br>
              <a:rPr lang="ru-RU" sz="2800" b="1" i="1" dirty="0" smtClean="0">
                <a:solidFill>
                  <a:srgbClr val="FFFF00"/>
                </a:solidFill>
                <a:latin typeface="+mj-lt"/>
              </a:rPr>
            </a:br>
            <a:endParaRPr lang="ru-RU" sz="2800" dirty="0" smtClean="0">
              <a:solidFill>
                <a:srgbClr val="FFFF00"/>
              </a:solidFill>
              <a:latin typeface="+mj-lt"/>
            </a:endParaRPr>
          </a:p>
          <a:p>
            <a:endParaRPr lang="ru-RU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28726" y="285729"/>
            <a:ext cx="104299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just">
              <a:buFont typeface="Wingdings" pitchFamily="2" charset="2"/>
              <a:buChar char="Ø"/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marL="3648456" lvl="7" indent="-384048">
              <a:buFont typeface="Wingdings" pitchFamily="2" charset="2"/>
              <a:buChar char="Ø"/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marL="448056" indent="-384048" algn="just"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9286" t="1"/>
          <a:stretch>
            <a:fillRect/>
          </a:stretch>
        </p:blipFill>
        <p:spPr bwMode="auto">
          <a:xfrm>
            <a:off x="4572000" y="3214686"/>
            <a:ext cx="4572000" cy="3786190"/>
          </a:xfrm>
          <a:prstGeom prst="rect">
            <a:avLst/>
          </a:prstGeom>
          <a:noFill/>
          <a:ln w="19050" cmpd="dbl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 l="2786" r="8057" b="1553"/>
          <a:stretch>
            <a:fillRect/>
          </a:stretch>
        </p:blipFill>
        <p:spPr bwMode="auto">
          <a:xfrm>
            <a:off x="0" y="3214686"/>
            <a:ext cx="4572000" cy="3786214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358188" cy="64291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Calibri" pitchFamily="34" charset="0"/>
              </a:rPr>
              <a:t>Что такое демография?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7" name="Picture 2" descr="C:\Documents and Settings\Admin\Рабочий стол\Демография\img_11566736_874_2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 r="2222" b="2778"/>
          <a:stretch>
            <a:fillRect/>
          </a:stretch>
        </p:blipFill>
        <p:spPr bwMode="auto">
          <a:xfrm>
            <a:off x="428596" y="4000504"/>
            <a:ext cx="3143272" cy="250033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714357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28604"/>
            <a:ext cx="8358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solidFill>
                  <a:srgbClr val="7030A0"/>
                </a:solidFill>
                <a:latin typeface="Calibri" pitchFamily="34" charset="0"/>
              </a:rPr>
              <a:t>Демография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</a:rPr>
              <a:t> — наука о закономерностях воспроизводства населения, о зависимости его характера от социально-экономических, природных условий, миграции, изучающая численность, территориальное размещение и состав населения, их изменения, причины и следствия этих изменений и дающая рекомендации по их улучшению.</a:t>
            </a:r>
          </a:p>
        </p:txBody>
      </p:sp>
      <p:pic>
        <p:nvPicPr>
          <p:cNvPr id="10" name="Picture 2" descr="Картинка 12 из 38143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910" t="2440" r="6460" b="15336"/>
          <a:stretch>
            <a:fillRect/>
          </a:stretch>
        </p:blipFill>
        <p:spPr bwMode="auto">
          <a:xfrm>
            <a:off x="4286248" y="3714752"/>
            <a:ext cx="4048153" cy="306000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2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171448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just">
              <a:buFont typeface="Wingdings" pitchFamily="2" charset="2"/>
              <a:buChar char="Ø"/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marL="448056" indent="-384048" algn="just">
              <a:buFont typeface="Wingdings" pitchFamily="2" charset="2"/>
              <a:buChar char="Ø"/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marL="448056" indent="-384048" algn="just">
              <a:buFont typeface="Wingdings" pitchFamily="2" charset="2"/>
              <a:buChar char="Ø"/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85784" y="928670"/>
            <a:ext cx="70009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Picture 6" descr="Картинка 6 из 99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214686"/>
            <a:ext cx="1984350" cy="288000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</p:pic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0" y="-464348"/>
            <a:ext cx="8458200" cy="17502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Семимиллиардный житель Земли</a:t>
            </a:r>
            <a:endParaRPr lang="ru-RU" sz="3600" dirty="0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214282" y="642918"/>
            <a:ext cx="6429420" cy="414340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По данным Фонда Организации Объединенных Наций в области народонаселения, население Земли 31 октября 2011года достигло 7 миллиардов человек. 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"Юбилейным" новорожденным стал россиянин – Петр Николаев весом 3,6 кг и ростом 50 см, родившийся в 00:02 в Калининграде.</a:t>
            </a:r>
            <a:endParaRPr lang="ru-RU" sz="2800" dirty="0"/>
          </a:p>
        </p:txBody>
      </p:sp>
      <p:pic>
        <p:nvPicPr>
          <p:cNvPr id="13" name="Picture 14" descr="Картинка 14 из 213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563" t="10416" r="19288" b="19228"/>
          <a:stretch>
            <a:fillRect/>
          </a:stretch>
        </p:blipFill>
        <p:spPr bwMode="auto">
          <a:xfrm>
            <a:off x="357158" y="4786322"/>
            <a:ext cx="2753965" cy="183600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</p:pic>
      <p:pic>
        <p:nvPicPr>
          <p:cNvPr id="11" name="Picture 8" descr="http://t2.gstatic.com/images?q=tbn:ANd9GcTGjCgmBgzav49WJSVRWVNIoEknlstqBi80tzEW3xCu_5S8L_bWFg"/>
          <p:cNvPicPr>
            <a:picLocks noChangeAspect="1" noChangeArrowheads="1"/>
          </p:cNvPicPr>
          <p:nvPr/>
        </p:nvPicPr>
        <p:blipFill>
          <a:blip r:embed="rId7" cstate="print"/>
          <a:srcRect l="10431" t="6962" r="6124" b="6002"/>
          <a:stretch>
            <a:fillRect/>
          </a:stretch>
        </p:blipFill>
        <p:spPr bwMode="auto">
          <a:xfrm>
            <a:off x="6786578" y="1000108"/>
            <a:ext cx="2073600" cy="162000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</p:pic>
      <p:pic>
        <p:nvPicPr>
          <p:cNvPr id="14" name="Picture 4" descr="http://img.ntv.ru/home/news/20111104/7milliard.jpg"/>
          <p:cNvPicPr>
            <a:picLocks noChangeAspect="1" noChangeArrowheads="1"/>
          </p:cNvPicPr>
          <p:nvPr/>
        </p:nvPicPr>
        <p:blipFill>
          <a:blip r:embed="rId8" cstate="print"/>
          <a:srcRect l="12500" t="4167" r="15624" b="14583"/>
          <a:stretch>
            <a:fillRect/>
          </a:stretch>
        </p:blipFill>
        <p:spPr bwMode="auto">
          <a:xfrm>
            <a:off x="3571868" y="4286256"/>
            <a:ext cx="2929844" cy="235745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3" cstate="print"/>
          <a:srcRect l="5127" t="6251" r="11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0"/>
            <a:ext cx="8143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+mj-lt"/>
              </a:rPr>
              <a:t>Тенденции развития семьи  в РФ</a:t>
            </a:r>
            <a:endParaRPr lang="ru-RU" sz="40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14291"/>
            <a:ext cx="87868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 Опросы общественного мнения в России показывают, что семья воспринимается в качестве одной из главных жизненных ценностей и как условие счастливой жизни. Более того, стабильность или нестабильность общественной жизни, здоровье нации напрямую ставится в зависимость от состояния семьи. Разрушающаяся семья – одно из условий деградации общества.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24860" t="23676" r="24237" b="27393"/>
          <a:stretch>
            <a:fillRect/>
          </a:stretch>
        </p:blipFill>
        <p:spPr bwMode="auto">
          <a:xfrm>
            <a:off x="2214546" y="3929066"/>
            <a:ext cx="2996125" cy="216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 cstate="print"/>
          <a:srcRect l="781"/>
          <a:stretch>
            <a:fillRect/>
          </a:stretch>
        </p:blipFill>
        <p:spPr bwMode="auto">
          <a:xfrm>
            <a:off x="5500693" y="4143379"/>
            <a:ext cx="3020227" cy="21600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Тенденции развития семьи  в РФ: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42910" y="1000108"/>
            <a:ext cx="7786742" cy="74295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  Рост регистрируемых браков.</a:t>
            </a: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 Увеличение возраста, вступающих в брак.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Увеличение возраста родителей на момент рождения первого ребёнка в семье.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 Увеличение числа разводов.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Сокращение среднего размера семьи.</a:t>
            </a: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714357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000504"/>
            <a:ext cx="9501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071546"/>
            <a:ext cx="72866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 Усиление  проблем, препятствующих   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браку: отсутствие  жилья, достойного 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заработка; недостаточная  социально-   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психологическая  готовность к браку,  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психологические перегрузки партнеров.</a:t>
            </a: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 Снижение  экономической роли мужчины           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в семье.</a:t>
            </a: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 Снижение эффективности взаимодействия   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между поколениями в семье.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57166"/>
            <a:ext cx="8786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+mj-lt"/>
              </a:rPr>
              <a:t>Тенденции </a:t>
            </a:r>
            <a:r>
              <a:rPr lang="ru-RU" sz="3600" b="1" dirty="0" smtClean="0">
                <a:solidFill>
                  <a:srgbClr val="FFFF00"/>
                </a:solidFill>
              </a:rPr>
              <a:t>развития семьи</a:t>
            </a:r>
            <a:r>
              <a:rPr lang="ru-RU" sz="3600" b="1" dirty="0" smtClean="0">
                <a:solidFill>
                  <a:srgbClr val="FFFF00"/>
                </a:solidFill>
                <a:latin typeface="+mj-lt"/>
              </a:rPr>
              <a:t> в РФ: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Fon\Fon\bv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Модель типичной</a:t>
            </a:r>
            <a:r>
              <a:rPr lang="en-US" sz="3600" b="1" dirty="0" smtClean="0">
                <a:solidFill>
                  <a:srgbClr val="FFFF00"/>
                </a:solidFill>
              </a:rPr>
              <a:t> (</a:t>
            </a:r>
            <a:r>
              <a:rPr lang="ru-RU" sz="3600" b="1" dirty="0" smtClean="0">
                <a:solidFill>
                  <a:srgbClr val="FFFF00"/>
                </a:solidFill>
              </a:rPr>
              <a:t>идеальной</a:t>
            </a:r>
            <a:r>
              <a:rPr lang="en-US" sz="3600" b="1" dirty="0" smtClean="0">
                <a:solidFill>
                  <a:srgbClr val="FFFF00"/>
                </a:solidFill>
              </a:rPr>
              <a:t>)</a:t>
            </a: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 семьи современного общества</a:t>
            </a:r>
          </a:p>
        </p:txBody>
      </p:sp>
      <p:pic>
        <p:nvPicPr>
          <p:cNvPr id="8" name="Picture 3" descr="C:\Documents and Settings\Admin\Рабочий стол\Демография\12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5720" y="2571744"/>
            <a:ext cx="4043195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 cmpd="sng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428597" y="1500175"/>
            <a:ext cx="8001055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Полная (</a:t>
            </a:r>
            <a:r>
              <a:rPr lang="ru-RU" sz="2800" b="1" dirty="0" err="1" smtClean="0">
                <a:solidFill>
                  <a:srgbClr val="7030A0"/>
                </a:solidFill>
              </a:rPr>
              <a:t>нуклеарная</a:t>
            </a:r>
            <a:r>
              <a:rPr lang="ru-RU" sz="2800" b="1" dirty="0" smtClean="0">
                <a:solidFill>
                  <a:srgbClr val="7030A0"/>
                </a:solidFill>
              </a:rPr>
              <a:t> – от лат.  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nukleus</a:t>
            </a:r>
            <a:r>
              <a:rPr lang="en-US" sz="2800" b="1" i="1" dirty="0" smtClean="0">
                <a:solidFill>
                  <a:srgbClr val="7030A0"/>
                </a:solidFill>
              </a:rPr>
              <a:t> - </a:t>
            </a:r>
            <a:r>
              <a:rPr lang="ru-RU" sz="2800" b="1" i="1" dirty="0" smtClean="0">
                <a:solidFill>
                  <a:srgbClr val="7030A0"/>
                </a:solidFill>
              </a:rPr>
              <a:t>ядро</a:t>
            </a:r>
            <a:r>
              <a:rPr lang="ru-RU" sz="2800" b="1" dirty="0" smtClean="0">
                <a:solidFill>
                  <a:srgbClr val="7030A0"/>
                </a:solidFill>
              </a:rPr>
              <a:t>).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294967295"/>
          </p:nvPr>
        </p:nvSpPr>
        <p:spPr>
          <a:xfrm>
            <a:off x="4714875" y="2357430"/>
            <a:ext cx="4214843" cy="364333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Одна пара супругов.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Зарегистрированный брак.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Работающих в семье двое.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 Среднее число   членов  семьи – 3,6  человека.</a:t>
            </a:r>
          </a:p>
          <a:p>
            <a:endParaRPr lang="ru-RU" sz="2800" b="1" dirty="0" smtClean="0">
              <a:solidFill>
                <a:srgbClr val="333300"/>
              </a:solidFill>
            </a:endParaRPr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714357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1191</Words>
  <Application>Microsoft Office PowerPoint</Application>
  <PresentationFormat>Экран (4:3)</PresentationFormat>
  <Paragraphs>270</Paragraphs>
  <Slides>34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Лист Microsoft Office Excel 97-2003</vt:lpstr>
      <vt:lpstr>Демографическая ситуация в современной России и проблемы неполной семьи </vt:lpstr>
      <vt:lpstr>Цели урока:</vt:lpstr>
      <vt:lpstr>Газеты пишут:</vt:lpstr>
      <vt:lpstr>Что такое демография? </vt:lpstr>
      <vt:lpstr>Семимиллиардный житель Земли</vt:lpstr>
      <vt:lpstr>Слайд 6</vt:lpstr>
      <vt:lpstr>Тенденции развития семьи  в РФ:</vt:lpstr>
      <vt:lpstr>Слайд 8</vt:lpstr>
      <vt:lpstr>Модель типичной (идеальной)  семьи современного общества</vt:lpstr>
      <vt:lpstr>Слайд 10</vt:lpstr>
      <vt:lpstr>Слайд 11</vt:lpstr>
      <vt:lpstr>Слайд 12</vt:lpstr>
      <vt:lpstr>Типы неполной семьи:</vt:lpstr>
      <vt:lpstr>Слайд 14</vt:lpstr>
      <vt:lpstr>Слайд 15</vt:lpstr>
      <vt:lpstr>Слайд 16</vt:lpstr>
      <vt:lpstr>Газеты пишут:</vt:lpstr>
      <vt:lpstr>Всероссийская перепись населения  является основным источником формирования федеральных информационных ресурсов,  касающихся  численности и структуры населения, его распределения по территории России в сочетании  с социально-экономическими характеристиками, национальным и языковым составом населения, его образовательным уровнем. </vt:lpstr>
      <vt:lpstr>Предварительные итоги Переписи 2010г.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Демографические кризисы в России 20 в.</vt:lpstr>
      <vt:lpstr> Прирост населения в  регионах России.  </vt:lpstr>
      <vt:lpstr>Слайд 29</vt:lpstr>
      <vt:lpstr>Слайд 30</vt:lpstr>
      <vt:lpstr>Слайд 31</vt:lpstr>
      <vt:lpstr>Домашнее задание:  §17, эссе </vt:lpstr>
      <vt:lpstr>Критерии оценки  работы учащихся на уроке: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222</cp:revision>
  <dcterms:modified xsi:type="dcterms:W3CDTF">2012-01-21T14:30:01Z</dcterms:modified>
</cp:coreProperties>
</file>