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300" r:id="rId5"/>
    <p:sldId id="291" r:id="rId6"/>
    <p:sldId id="288" r:id="rId7"/>
    <p:sldId id="289" r:id="rId8"/>
    <p:sldId id="323" r:id="rId9"/>
    <p:sldId id="287" r:id="rId10"/>
    <p:sldId id="324" r:id="rId11"/>
    <p:sldId id="295" r:id="rId12"/>
    <p:sldId id="325" r:id="rId13"/>
    <p:sldId id="293" r:id="rId14"/>
    <p:sldId id="316" r:id="rId15"/>
    <p:sldId id="314" r:id="rId16"/>
    <p:sldId id="315" r:id="rId17"/>
    <p:sldId id="317" r:id="rId18"/>
    <p:sldId id="292" r:id="rId19"/>
    <p:sldId id="298" r:id="rId20"/>
    <p:sldId id="326" r:id="rId21"/>
    <p:sldId id="304" r:id="rId22"/>
    <p:sldId id="305" r:id="rId23"/>
    <p:sldId id="306" r:id="rId24"/>
    <p:sldId id="307" r:id="rId25"/>
    <p:sldId id="302" r:id="rId26"/>
    <p:sldId id="301" r:id="rId27"/>
    <p:sldId id="261" r:id="rId28"/>
    <p:sldId id="262" r:id="rId29"/>
    <p:sldId id="263" r:id="rId30"/>
    <p:sldId id="264" r:id="rId31"/>
    <p:sldId id="265" r:id="rId32"/>
    <p:sldId id="266" r:id="rId33"/>
    <p:sldId id="274" r:id="rId34"/>
    <p:sldId id="275" r:id="rId35"/>
    <p:sldId id="276" r:id="rId36"/>
    <p:sldId id="267" r:id="rId37"/>
    <p:sldId id="272" r:id="rId38"/>
    <p:sldId id="278" r:id="rId39"/>
    <p:sldId id="279" r:id="rId40"/>
    <p:sldId id="277" r:id="rId41"/>
    <p:sldId id="281" r:id="rId42"/>
    <p:sldId id="280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72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4F39-19FD-4BF3-86CC-B2F66BF7E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B20A-DF16-4D56-8EBB-F394EACF8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9B74-2EA8-4140-90D3-8CEAAB49D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59D1-586F-4C9B-8DAB-8B07A8C0B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3509-F4AF-4E89-97FE-33C9C4EC2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3AC0-7994-48F5-AE42-D3283FBB7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9A79-A60C-4478-81F3-73694B53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75EF3-6137-462E-8F64-CAA5DA87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5882E-0D4C-4B94-AE47-A453239BB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D925-C909-4B93-AB35-1DD096B4C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91A6-797E-4EE1-9085-F48BA7ECC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4C512BB-01BD-49AE-9F60-EEC4ACBD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</a:t>
            </a:r>
            <a:endParaRPr lang="ru-RU"/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838200" y="457200"/>
            <a:ext cx="7862888" cy="6248400"/>
            <a:chOff x="838200" y="457200"/>
            <a:chExt cx="7862888" cy="6248400"/>
          </a:xfrm>
        </p:grpSpPr>
        <p:pic>
          <p:nvPicPr>
            <p:cNvPr id="13319" name="Рисунок 7" descr="atkinson.gif"/>
            <p:cNvPicPr>
              <a:picLocks noChangeAspect="1"/>
            </p:cNvPicPr>
            <p:nvPr/>
          </p:nvPicPr>
          <p:blipFill>
            <a:blip r:embed="rId2">
              <a:lum bright="-24000" contrast="70000"/>
            </a:blip>
            <a:srcRect/>
            <a:stretch>
              <a:fillRect/>
            </a:stretch>
          </p:blipFill>
          <p:spPr bwMode="auto">
            <a:xfrm>
              <a:off x="914400" y="457200"/>
              <a:ext cx="7786688" cy="6077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3"/>
            <a:srcRect l="43961" b="84142"/>
            <a:stretch>
              <a:fillRect/>
            </a:stretch>
          </p:blipFill>
          <p:spPr bwMode="auto">
            <a:xfrm>
              <a:off x="838200" y="6019800"/>
              <a:ext cx="4419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81400" y="4038600"/>
            <a:ext cx="4572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Автор работы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Трофимов Владимир Николаевич</a:t>
            </a:r>
          </a:p>
          <a:p>
            <a:pPr algn="ctr"/>
            <a:r>
              <a:rPr lang="ru-RU"/>
              <a:t>Учитель технологии Остафьевской средней школы </a:t>
            </a:r>
          </a:p>
          <a:p>
            <a:pPr algn="ctr"/>
            <a:r>
              <a:rPr lang="ru-RU"/>
              <a:t>Подольского района</a:t>
            </a:r>
          </a:p>
          <a:p>
            <a:pPr algn="ctr"/>
            <a:r>
              <a:rPr lang="ru-RU"/>
              <a:t>Московской области</a:t>
            </a:r>
          </a:p>
          <a:p>
            <a:pPr algn="ctr"/>
            <a:r>
              <a:rPr lang="ru-RU"/>
              <a:t>Идентификатор 102 519 539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098" y="685800"/>
            <a:ext cx="8419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змерение штангенциркулем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98863" y="1716088"/>
            <a:ext cx="1946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и сказка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5383" y="2562761"/>
            <a:ext cx="783323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 перемены мест слагаемых</a:t>
            </a:r>
          </a:p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сумма изменяется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C:\Users\Владимир\МОИ ДОКУМЕНТЫ 1\Выступления и работы за пределами школы!\Фестиваль  Открытый уроК\Открытый урок 2012\img079.jpg"/>
          <p:cNvPicPr>
            <a:picLocks noChangeAspect="1" noChangeArrowheads="1"/>
          </p:cNvPicPr>
          <p:nvPr/>
        </p:nvPicPr>
        <p:blipFill>
          <a:blip r:embed="rId2"/>
          <a:srcRect l="13673" t="23399" r="3114" b="52463"/>
          <a:stretch>
            <a:fillRect/>
          </a:stretch>
        </p:blipFill>
        <p:spPr bwMode="auto">
          <a:xfrm>
            <a:off x="1563688" y="2352675"/>
            <a:ext cx="6016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10</a:t>
            </a:r>
            <a:endParaRPr lang="ru-RU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200400" y="49530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6,9 мм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C:\Users\Владимир\МОИ ДОКУМЕНТЫ 1\Выступления и работы за пределами школы!\Фестиваль  Открытый уроК\Открытый урок 2012\img079.jpg"/>
          <p:cNvPicPr>
            <a:picLocks noChangeAspect="1" noChangeArrowheads="1"/>
          </p:cNvPicPr>
          <p:nvPr/>
        </p:nvPicPr>
        <p:blipFill>
          <a:blip r:embed="rId2"/>
          <a:srcRect l="13817" t="45074" r="4541" b="31281"/>
          <a:stretch>
            <a:fillRect/>
          </a:stretch>
        </p:blipFill>
        <p:spPr bwMode="auto">
          <a:xfrm>
            <a:off x="1601788" y="2365375"/>
            <a:ext cx="59404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11</a:t>
            </a:r>
            <a:endParaRPr lang="ru-RU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600200" y="2286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Теперь попробуйте самостоятельно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C:\Users\Владимир\МОИ ДОКУМЕНТЫ 1\Выступления и работы за пределами школы!\Фестиваль  Открытый уроК\Открытый урок 2012\img079.jpg"/>
          <p:cNvPicPr>
            <a:picLocks noChangeAspect="1" noChangeArrowheads="1"/>
          </p:cNvPicPr>
          <p:nvPr/>
        </p:nvPicPr>
        <p:blipFill>
          <a:blip r:embed="rId2"/>
          <a:srcRect l="13817" t="45074" r="4541" b="31281"/>
          <a:stretch>
            <a:fillRect/>
          </a:stretch>
        </p:blipFill>
        <p:spPr bwMode="auto">
          <a:xfrm>
            <a:off x="1601788" y="2365375"/>
            <a:ext cx="59404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12</a:t>
            </a:r>
            <a:endParaRPr lang="ru-RU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200400" y="49530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34,3 мм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13</a:t>
            </a:r>
            <a:endParaRPr lang="ru-RU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752600" y="2286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Виды измерения штангенциркулем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47800"/>
            <a:ext cx="7886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14</a:t>
            </a:r>
            <a:endParaRPr lang="ru-RU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114425"/>
            <a:ext cx="78771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3646488" y="714375"/>
            <a:ext cx="3516312" cy="885825"/>
          </a:xfrm>
          <a:prstGeom prst="wedgeRoundRectCallout">
            <a:avLst>
              <a:gd name="adj1" fmla="val -73421"/>
              <a:gd name="adj2" fmla="val 11602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>
                <a:latin typeface="Calibri" pitchFamily="34" charset="0"/>
              </a:rPr>
              <a:t>Измерение внутреннего диаметра отверстия</a:t>
            </a:r>
            <a:endParaRPr lang="ru-RU" sz="24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15</a:t>
            </a:r>
            <a:endParaRPr lang="ru-RU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042988"/>
            <a:ext cx="77343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3646488" y="714375"/>
            <a:ext cx="3516312" cy="885825"/>
          </a:xfrm>
          <a:prstGeom prst="wedgeRoundRectCallout">
            <a:avLst>
              <a:gd name="adj1" fmla="val -73421"/>
              <a:gd name="adj2" fmla="val 11602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>
                <a:latin typeface="Calibri" pitchFamily="34" charset="0"/>
              </a:rPr>
              <a:t>Измерение внутреннего диаметра отверстия</a:t>
            </a:r>
            <a:endParaRPr lang="ru-RU" sz="2400"/>
          </a:p>
        </p:txBody>
      </p:sp>
      <p:sp>
        <p:nvSpPr>
          <p:cNvPr id="27652" name="AutoShape 2"/>
          <p:cNvSpPr>
            <a:spLocks noChangeArrowheads="1"/>
          </p:cNvSpPr>
          <p:nvPr/>
        </p:nvSpPr>
        <p:spPr bwMode="auto">
          <a:xfrm>
            <a:off x="1600200" y="5691188"/>
            <a:ext cx="3370263" cy="862012"/>
          </a:xfrm>
          <a:prstGeom prst="wedgeRoundRectCallout">
            <a:avLst>
              <a:gd name="adj1" fmla="val -15273"/>
              <a:gd name="adj2" fmla="val -10046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>
                <a:latin typeface="Calibri" pitchFamily="34" charset="0"/>
              </a:rPr>
              <a:t>Измерение наружных размеров</a:t>
            </a:r>
            <a:endParaRPr lang="ru-RU" sz="2400">
              <a:latin typeface="Times New Roman" pitchFamily="18" charset="0"/>
            </a:endParaRPr>
          </a:p>
          <a:p>
            <a:pPr algn="ctr"/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90600"/>
            <a:ext cx="8731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16</a:t>
            </a:r>
            <a:endParaRPr lang="ru-RU"/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3646488" y="714375"/>
            <a:ext cx="3516312" cy="885825"/>
          </a:xfrm>
          <a:prstGeom prst="wedgeRoundRectCallout">
            <a:avLst>
              <a:gd name="adj1" fmla="val -73421"/>
              <a:gd name="adj2" fmla="val 11602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>
                <a:latin typeface="Calibri" pitchFamily="34" charset="0"/>
              </a:rPr>
              <a:t>Измерение внутреннего диаметра отверстия</a:t>
            </a:r>
            <a:endParaRPr lang="ru-RU" sz="2400"/>
          </a:p>
        </p:txBody>
      </p:sp>
      <p:sp>
        <p:nvSpPr>
          <p:cNvPr id="28676" name="AutoShape 2"/>
          <p:cNvSpPr>
            <a:spLocks noChangeArrowheads="1"/>
          </p:cNvSpPr>
          <p:nvPr/>
        </p:nvSpPr>
        <p:spPr bwMode="auto">
          <a:xfrm>
            <a:off x="1600200" y="5691188"/>
            <a:ext cx="3370263" cy="862012"/>
          </a:xfrm>
          <a:prstGeom prst="wedgeRoundRectCallout">
            <a:avLst>
              <a:gd name="adj1" fmla="val -15273"/>
              <a:gd name="adj2" fmla="val -10046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>
                <a:latin typeface="Calibri" pitchFamily="34" charset="0"/>
              </a:rPr>
              <a:t>Измерение наружных размеров</a:t>
            </a:r>
            <a:endParaRPr lang="ru-RU" sz="2400">
              <a:latin typeface="Times New Roman" pitchFamily="18" charset="0"/>
            </a:endParaRPr>
          </a:p>
          <a:p>
            <a:pPr algn="ctr"/>
            <a:endParaRPr lang="ru-RU"/>
          </a:p>
        </p:txBody>
      </p:sp>
      <p:sp>
        <p:nvSpPr>
          <p:cNvPr id="28677" name="AutoShape 2"/>
          <p:cNvSpPr>
            <a:spLocks noChangeArrowheads="1"/>
          </p:cNvSpPr>
          <p:nvPr/>
        </p:nvSpPr>
        <p:spPr bwMode="auto">
          <a:xfrm>
            <a:off x="4560888" y="4448175"/>
            <a:ext cx="3744912" cy="962025"/>
          </a:xfrm>
          <a:prstGeom prst="wedgeRoundRectCallout">
            <a:avLst>
              <a:gd name="adj1" fmla="val 30028"/>
              <a:gd name="adj2" fmla="val -13657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>
                <a:latin typeface="Calibri" pitchFamily="34" charset="0"/>
              </a:rPr>
              <a:t>Глубиномером измеряют глубину пазов и отверстий</a:t>
            </a:r>
            <a:endParaRPr lang="ru-RU" sz="24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17</a:t>
            </a:r>
            <a:endParaRPr lang="ru-RU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52400" y="779463"/>
            <a:ext cx="8915400" cy="6002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41300" eaLnBrk="0" hangingPunct="0">
              <a:tabLst>
                <a:tab pos="493713" algn="l"/>
              </a:tabLst>
            </a:pPr>
            <a:r>
              <a:rPr lang="ru-RU" sz="2400">
                <a:cs typeface="Arial" charset="0"/>
              </a:rPr>
              <a:t>1. При измерении деталей нельзя сильно зажимать их, так как может возникнуть перекос рамки и показания будут неверными.</a:t>
            </a:r>
            <a:endParaRPr lang="ru-RU" sz="2400"/>
          </a:p>
          <a:p>
            <a:pPr indent="241300" eaLnBrk="0" hangingPunct="0">
              <a:tabLst>
                <a:tab pos="493713" algn="l"/>
              </a:tabLst>
            </a:pPr>
            <a:r>
              <a:rPr lang="ru-RU" sz="2400">
                <a:cs typeface="Arial" charset="0"/>
              </a:rPr>
              <a:t>2. Нельзя допускать ослабления посадки рамки на штанге — это приводит к перекосу измерительных губок и к ошибкам в измерении.</a:t>
            </a:r>
            <a:endParaRPr lang="ru-RU" sz="2400"/>
          </a:p>
          <a:p>
            <a:pPr indent="241300" eaLnBrk="0" hangingPunct="0">
              <a:tabLst>
                <a:tab pos="493713" algn="l"/>
              </a:tabLst>
            </a:pPr>
            <a:r>
              <a:rPr lang="ru-RU" sz="2400">
                <a:cs typeface="Arial" charset="0"/>
              </a:rPr>
              <a:t>3. Необходимо регулярно проверять точность показаний штангенциркуля, его исправность.</a:t>
            </a:r>
            <a:endParaRPr lang="ru-RU" sz="2400"/>
          </a:p>
          <a:p>
            <a:pPr indent="241300" eaLnBrk="0" hangingPunct="0">
              <a:tabLst>
                <a:tab pos="493713" algn="l"/>
              </a:tabLst>
            </a:pPr>
            <a:r>
              <a:rPr lang="ru-RU" sz="2400">
                <a:cs typeface="Arial" charset="0"/>
              </a:rPr>
              <a:t>4. Перед началом работы штангенциркуль протрите чистой мягкой тканью, удаляя смазку и пыль (тщательно очищают измерительные поверхности губок).</a:t>
            </a:r>
            <a:endParaRPr lang="ru-RU" sz="2400"/>
          </a:p>
          <a:p>
            <a:pPr indent="241300" eaLnBrk="0" hangingPunct="0">
              <a:tabLst>
                <a:tab pos="493713" algn="l"/>
              </a:tabLst>
            </a:pPr>
            <a:r>
              <a:rPr lang="ru-RU" sz="2400">
                <a:cs typeface="Arial" charset="0"/>
              </a:rPr>
              <a:t>5. Измерения выполняйте только чистыми сухими руками.</a:t>
            </a:r>
            <a:endParaRPr lang="ru-RU" sz="2400"/>
          </a:p>
          <a:p>
            <a:pPr indent="241300" eaLnBrk="0" hangingPunct="0">
              <a:tabLst>
                <a:tab pos="493713" algn="l"/>
              </a:tabLst>
            </a:pPr>
            <a:r>
              <a:rPr lang="ru-RU" sz="2400">
                <a:cs typeface="Arial" charset="0"/>
              </a:rPr>
              <a:t>6. Измеряемые детали должны быть чистыми, сухими, без задиров и заусенцев.</a:t>
            </a:r>
            <a:endParaRPr lang="ru-RU" sz="2400"/>
          </a:p>
          <a:p>
            <a:pPr indent="241300" eaLnBrk="0" hangingPunct="0">
              <a:tabLst>
                <a:tab pos="493713" algn="l"/>
              </a:tabLst>
            </a:pPr>
            <a:r>
              <a:rPr lang="ru-RU" sz="2400">
                <a:cs typeface="Arial" charset="0"/>
              </a:rPr>
              <a:t>7. Нельзя зачищать измерительный инструмент шлифовальной шкуркой или напильником.</a:t>
            </a:r>
            <a:endParaRPr lang="ru-RU" sz="240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743200" y="2286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Рабочая тетрадь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C:\Users\Владимир\МОИ ДОКУМЕНТЫ 1\Выступления и работы за пределами школы!\Фестиваль  Открытый уроК\Открытый урок 2012\img075.jpg"/>
          <p:cNvPicPr>
            <a:picLocks noChangeAspect="1" noChangeArrowheads="1"/>
          </p:cNvPicPr>
          <p:nvPr/>
        </p:nvPicPr>
        <p:blipFill>
          <a:blip r:embed="rId2"/>
          <a:srcRect t="4330" b="74472"/>
          <a:stretch>
            <a:fillRect/>
          </a:stretch>
        </p:blipFill>
        <p:spPr bwMode="auto">
          <a:xfrm>
            <a:off x="76200" y="3994150"/>
            <a:ext cx="9010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 descr="C:\Users\Владимир\МОИ ДОКУМЕНТЫ 1\Выступления и работы за пределами школы!\Фестиваль  Открытый уроК\Открытый урок 2012\img075.jpg"/>
          <p:cNvPicPr>
            <a:picLocks noChangeAspect="1" noChangeArrowheads="1"/>
          </p:cNvPicPr>
          <p:nvPr/>
        </p:nvPicPr>
        <p:blipFill>
          <a:blip r:embed="rId2"/>
          <a:srcRect l="16612" t="35335" r="15623" b="10498"/>
          <a:stretch>
            <a:fillRect/>
          </a:stretch>
        </p:blipFill>
        <p:spPr bwMode="auto">
          <a:xfrm>
            <a:off x="1828800" y="990600"/>
            <a:ext cx="51593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18</a:t>
            </a:r>
            <a:endParaRPr lang="ru-RU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743200" y="2286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Практическая работа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19</a:t>
            </a:r>
            <a:endParaRPr lang="ru-RU"/>
          </a:p>
        </p:txBody>
      </p:sp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1066800" y="304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Опорные понятия</a:t>
            </a:r>
            <a:r>
              <a:rPr lang="ru-RU" sz="2400" b="1"/>
              <a:t> </a:t>
            </a:r>
          </a:p>
          <a:p>
            <a:pPr algn="ctr"/>
            <a:r>
              <a:rPr lang="ru-RU" sz="2400"/>
              <a:t>Штангенциркуль, штанга, подвижная рамка, глубиномер, нониус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</a:t>
            </a:r>
            <a:endParaRPr lang="ru-RU"/>
          </a:p>
        </p:txBody>
      </p:sp>
      <p:grpSp>
        <p:nvGrpSpPr>
          <p:cNvPr id="14338" name="Группа 4"/>
          <p:cNvGrpSpPr>
            <a:grpSpLocks/>
          </p:cNvGrpSpPr>
          <p:nvPr/>
        </p:nvGrpSpPr>
        <p:grpSpPr bwMode="auto">
          <a:xfrm>
            <a:off x="838200" y="457200"/>
            <a:ext cx="7862888" cy="6248400"/>
            <a:chOff x="838200" y="457200"/>
            <a:chExt cx="7862888" cy="6248400"/>
          </a:xfrm>
        </p:grpSpPr>
        <p:pic>
          <p:nvPicPr>
            <p:cNvPr id="14349" name="Рисунок 7" descr="atkinson.gif"/>
            <p:cNvPicPr>
              <a:picLocks noChangeAspect="1"/>
            </p:cNvPicPr>
            <p:nvPr/>
          </p:nvPicPr>
          <p:blipFill>
            <a:blip r:embed="rId2">
              <a:lum bright="-24000" contrast="70000"/>
            </a:blip>
            <a:srcRect/>
            <a:stretch>
              <a:fillRect/>
            </a:stretch>
          </p:blipFill>
          <p:spPr bwMode="auto">
            <a:xfrm>
              <a:off x="914400" y="457200"/>
              <a:ext cx="7786688" cy="6077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5"/>
            <p:cNvPicPr>
              <a:picLocks noChangeAspect="1" noChangeArrowheads="1"/>
            </p:cNvPicPr>
            <p:nvPr/>
          </p:nvPicPr>
          <p:blipFill>
            <a:blip r:embed="rId3"/>
            <a:srcRect l="43961" b="84142"/>
            <a:stretch>
              <a:fillRect/>
            </a:stretch>
          </p:blipFill>
          <p:spPr bwMode="auto">
            <a:xfrm>
              <a:off x="838200" y="6019800"/>
              <a:ext cx="4419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362098" y="685800"/>
            <a:ext cx="8419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змерение штангенциркулем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"/>
            <a:ext cx="35639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00px-Steam_locomotive_cli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1788" y="1881188"/>
            <a:ext cx="479901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возка Жозефа Кюнь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419600"/>
            <a:ext cx="571341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4675" y="76200"/>
            <a:ext cx="37433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1" descr="sm6d7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685800"/>
            <a:ext cx="367506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_4_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2392363"/>
            <a:ext cx="335121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tu154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4084638"/>
            <a:ext cx="4722813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51191_2004050715363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2320925"/>
            <a:ext cx="35988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ARTH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8988" y="1563688"/>
            <a:ext cx="4722812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20</a:t>
            </a:r>
            <a:endParaRPr lang="ru-RU"/>
          </a:p>
        </p:txBody>
      </p:sp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1066800" y="304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Опорные понятия</a:t>
            </a:r>
            <a:r>
              <a:rPr lang="ru-RU" sz="2400" b="1"/>
              <a:t> </a:t>
            </a:r>
          </a:p>
          <a:p>
            <a:pPr algn="ctr"/>
            <a:r>
              <a:rPr lang="ru-RU" sz="2400"/>
              <a:t>Штангенциркуль, штанга, подвижная рамка, глубиномер, нониус</a:t>
            </a: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81000" y="1600200"/>
            <a:ext cx="8610600" cy="5170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617538" algn="l"/>
              </a:tabLst>
              <a:defRPr/>
            </a:pPr>
            <a:r>
              <a:rPr lang="ru-RU" sz="24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для самопроверки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indent="-457200" eaLnBrk="0" hangingPunct="0">
              <a:buFontTx/>
              <a:buAutoNum type="arabicPeriod"/>
              <a:tabLst>
                <a:tab pos="617538" algn="l"/>
              </a:tabLst>
              <a:defRPr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Из каких основных частей состоит штангенциркуль? </a:t>
            </a:r>
          </a:p>
          <a:p>
            <a:pPr marL="457200" indent="-457200" eaLnBrk="0" hangingPunct="0">
              <a:buFontTx/>
              <a:buAutoNum type="arabicPeriod"/>
              <a:tabLst>
                <a:tab pos="617538" algn="l"/>
              </a:tabLst>
              <a:defRPr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2. Сколько измерительных шкал имеет штангенциркуль? </a:t>
            </a:r>
          </a:p>
          <a:p>
            <a:pPr marL="457200" indent="-457200" eaLnBrk="0" hangingPunct="0">
              <a:buFontTx/>
              <a:buAutoNum type="arabicPeriod"/>
              <a:tabLst>
                <a:tab pos="617538" algn="l"/>
              </a:tabLst>
              <a:defRPr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Какие измерения можно выполнять с помощью штангенциркуля? </a:t>
            </a:r>
          </a:p>
          <a:p>
            <a:pPr eaLnBrk="0" hangingPunct="0">
              <a:tabLst>
                <a:tab pos="617538" algn="l"/>
              </a:tabLst>
              <a:defRPr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 Во сколько раз точность измерения штангенциркулем выше точности измерения линейкой? </a:t>
            </a:r>
          </a:p>
          <a:p>
            <a:pPr eaLnBrk="0" hangingPunct="0">
              <a:tabLst>
                <a:tab pos="617538" algn="l"/>
              </a:tabLst>
              <a:defRPr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5. Перечислите правила обращения со штангенциркулем. </a:t>
            </a:r>
          </a:p>
          <a:p>
            <a:pPr eaLnBrk="0" hangingPunct="0">
              <a:tabLst>
                <a:tab pos="617538" algn="l"/>
              </a:tabLst>
              <a:defRPr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6. Как по штангенциркулю производят отсчет целых и десятых долей миллиметра? </a:t>
            </a:r>
          </a:p>
          <a:p>
            <a:pPr eaLnBrk="0" hangingPunct="0">
              <a:tabLst>
                <a:tab pos="617538" algn="l"/>
              </a:tabLst>
              <a:defRPr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7. Какая особенность нониуса позволяет проводить измерения с точностью до 0,1 мм?</a:t>
            </a:r>
            <a:endParaRPr lang="ru-RU" sz="2400" dirty="0">
              <a:latin typeface="Arial" pitchFamily="34" charset="0"/>
            </a:endParaRPr>
          </a:p>
          <a:p>
            <a:pPr eaLnBrk="0" hangingPunct="0">
              <a:tabLst>
                <a:tab pos="617538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228600" y="762000"/>
            <a:ext cx="8686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Заканчивается урок.</a:t>
            </a:r>
          </a:p>
          <a:p>
            <a:pPr algn="ctr"/>
            <a:r>
              <a:rPr lang="ru-RU" sz="4000"/>
              <a:t>Мы с вами узнали очень многое о  измерительных инструментах, о точности измерений, а главное, мы с вами увидели, что д</a:t>
            </a:r>
            <a:r>
              <a:rPr lang="ru-RU" sz="4400"/>
              <a:t>аже к «мелочам» необходимо относиться вдумчиво и серьёзно  </a:t>
            </a:r>
          </a:p>
        </p:txBody>
      </p:sp>
      <p:sp>
        <p:nvSpPr>
          <p:cNvPr id="33794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21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438400" y="8382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А если это так ?</a:t>
            </a: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990600" y="1828800"/>
            <a:ext cx="701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Вы всё поняли ?</a:t>
            </a:r>
          </a:p>
          <a:p>
            <a:pPr algn="ctr"/>
            <a:r>
              <a:rPr lang="ru-RU" sz="4000"/>
              <a:t>Вы всё видели ?</a:t>
            </a:r>
          </a:p>
          <a:p>
            <a:pPr algn="ctr"/>
            <a:r>
              <a:rPr lang="ru-RU" sz="4000"/>
              <a:t>Вы уже многое знаете ?! 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295400" y="3962400"/>
            <a:ext cx="6477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Попробуйте увидеть ошибки или неточности в моих рассуждениях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22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438400" y="8382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А если это так ?</a:t>
            </a: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990600" y="1828800"/>
            <a:ext cx="701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Вы всё поняли ?</a:t>
            </a:r>
          </a:p>
          <a:p>
            <a:pPr algn="ctr"/>
            <a:r>
              <a:rPr lang="ru-RU" sz="4000"/>
              <a:t>Вы всё видели ?</a:t>
            </a:r>
          </a:p>
          <a:p>
            <a:pPr algn="ctr"/>
            <a:r>
              <a:rPr lang="ru-RU" sz="4000"/>
              <a:t>Вы уже многое знаете ?! 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762000" y="4191000"/>
            <a:ext cx="762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C000"/>
                </a:solidFill>
              </a:rPr>
              <a:t>Попытайтесь опровергнуть эту сказку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23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WordArt 4"/>
          <p:cNvSpPr>
            <a:spLocks noChangeArrowheads="1" noChangeShapeType="1" noTextEdit="1"/>
          </p:cNvSpPr>
          <p:nvPr/>
        </p:nvSpPr>
        <p:spPr bwMode="auto">
          <a:xfrm>
            <a:off x="152400" y="685800"/>
            <a:ext cx="8839200" cy="4038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От перемены мест слагаемых</a:t>
            </a: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сумма изменяется</a:t>
            </a:r>
          </a:p>
        </p:txBody>
      </p:sp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24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 l="37135" r="41302"/>
          <a:stretch>
            <a:fillRect/>
          </a:stretch>
        </p:blipFill>
        <p:spPr bwMode="auto">
          <a:xfrm>
            <a:off x="3733800" y="685800"/>
            <a:ext cx="1371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25</a:t>
            </a:r>
            <a:endParaRPr lang="ru-RU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53905" r="6564"/>
          <a:stretch>
            <a:fillRect/>
          </a:stretch>
        </p:blipFill>
        <p:spPr bwMode="auto">
          <a:xfrm>
            <a:off x="2590800" y="685800"/>
            <a:ext cx="2514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 r="56876"/>
          <a:stretch>
            <a:fillRect/>
          </a:stretch>
        </p:blipFill>
        <p:spPr bwMode="auto">
          <a:xfrm>
            <a:off x="2438400" y="609600"/>
            <a:ext cx="27432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990600" y="1524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Рисуем прямоугольный треугольник, копируем и ставим копию рядом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3611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Два подобных треугольника</a:t>
            </a:r>
            <a:r>
              <a:rPr lang="ru-RU" sz="2400"/>
              <a:t> и так как это копии их площади равны. </a:t>
            </a:r>
            <a:r>
              <a:rPr lang="ru-RU" sz="2400" b="1"/>
              <a:t>Вы с этим согласны?</a:t>
            </a:r>
            <a:endParaRPr lang="ru-RU" sz="2800" b="1"/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26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560388"/>
            <a:ext cx="639286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Один треугольник разрезаем на кусочки.</a:t>
            </a:r>
            <a:r>
              <a:rPr lang="ru-RU" sz="2400"/>
              <a:t> Площадь треугольника равна сумме площадей фигур его составляющих. </a:t>
            </a:r>
            <a:r>
              <a:rPr lang="ru-RU" sz="2400" b="1"/>
              <a:t>Вы с этим согласны? </a:t>
            </a:r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27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619125"/>
            <a:ext cx="63357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533400" y="1603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Моя задача доказать</a:t>
            </a:r>
            <a:r>
              <a:rPr lang="ru-RU" sz="2400"/>
              <a:t>, что «от перемены мест слагаемых сумма изменяется». </a:t>
            </a:r>
          </a:p>
        </p:txBody>
      </p:sp>
      <p:sp>
        <p:nvSpPr>
          <p:cNvPr id="40963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28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619125"/>
            <a:ext cx="63611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29</a:t>
            </a:r>
            <a:endParaRPr lang="ru-RU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Раз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6" descr="http://skill.ru/images/2009/03/24/1995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338" y="76200"/>
            <a:ext cx="47593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</a:t>
            </a:r>
            <a:endParaRPr lang="ru-RU"/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671513" y="304800"/>
            <a:ext cx="7862887" cy="6248400"/>
            <a:chOff x="838200" y="457200"/>
            <a:chExt cx="7862888" cy="6248400"/>
          </a:xfrm>
        </p:grpSpPr>
        <p:pic>
          <p:nvPicPr>
            <p:cNvPr id="15374" name="Рисунок 7" descr="atkinson.gif"/>
            <p:cNvPicPr>
              <a:picLocks noChangeAspect="1"/>
            </p:cNvPicPr>
            <p:nvPr/>
          </p:nvPicPr>
          <p:blipFill>
            <a:blip r:embed="rId3">
              <a:lum bright="-24000" contrast="70000"/>
            </a:blip>
            <a:srcRect/>
            <a:stretch>
              <a:fillRect/>
            </a:stretch>
          </p:blipFill>
          <p:spPr bwMode="auto">
            <a:xfrm>
              <a:off x="914400" y="457200"/>
              <a:ext cx="7786688" cy="6077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/>
            <p:cNvPicPr>
              <a:picLocks noChangeAspect="1" noChangeArrowheads="1"/>
            </p:cNvPicPr>
            <p:nvPr/>
          </p:nvPicPr>
          <p:blipFill>
            <a:blip r:embed="rId4"/>
            <a:srcRect l="43961" b="84142"/>
            <a:stretch>
              <a:fillRect/>
            </a:stretch>
          </p:blipFill>
          <p:spPr bwMode="auto">
            <a:xfrm>
              <a:off x="838200" y="6019800"/>
              <a:ext cx="4419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362098" y="685800"/>
            <a:ext cx="8419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змерение штангенциркулем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52400"/>
            <a:ext cx="35639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00px-Steam_locomotive_clima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788" y="1881188"/>
            <a:ext cx="479901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возка Жозефа Кюнь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419600"/>
            <a:ext cx="571341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4675" y="76200"/>
            <a:ext cx="37433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1" descr="sm6d7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738" y="685800"/>
            <a:ext cx="3675062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_4_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2392363"/>
            <a:ext cx="335121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tu154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2588" y="4191000"/>
            <a:ext cx="472281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51191_2004050715363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2320925"/>
            <a:ext cx="35988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ARTH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63688"/>
            <a:ext cx="4722813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628650"/>
            <a:ext cx="6288088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30</a:t>
            </a:r>
            <a:endParaRPr lang="ru-RU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Два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633413"/>
            <a:ext cx="6288088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31</a:t>
            </a:r>
            <a:endParaRPr lang="ru-RU"/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Три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25" y="633413"/>
            <a:ext cx="63055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733800" y="152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Четыре </a:t>
            </a:r>
          </a:p>
        </p:txBody>
      </p:sp>
      <p:sp>
        <p:nvSpPr>
          <p:cNvPr id="45059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32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152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/>
              <a:t>Появилась дырочка</a:t>
            </a:r>
          </a:p>
          <a:p>
            <a:pPr algn="r"/>
            <a:r>
              <a:rPr lang="ru-RU" sz="2400"/>
              <a:t>Значит сумма изменилась !?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9144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Попробуем переставить все фигуры обратно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633413"/>
            <a:ext cx="6288087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33</a:t>
            </a:r>
            <a:endParaRPr lang="ru-RU"/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962400" y="152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Раз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628650"/>
            <a:ext cx="6288088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34</a:t>
            </a:r>
            <a:endParaRPr lang="ru-RU"/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Два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619125"/>
            <a:ext cx="63611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35</a:t>
            </a:r>
            <a:endParaRPr lang="ru-RU"/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Три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619125"/>
            <a:ext cx="63357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352800" y="1476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Четыре</a:t>
            </a:r>
            <a:endParaRPr lang="ru-RU" sz="2400" b="1" i="1"/>
          </a:p>
        </p:txBody>
      </p:sp>
      <p:sp>
        <p:nvSpPr>
          <p:cNvPr id="49155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36</a:t>
            </a: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1524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/>
              <a:t>Что и требовалось </a:t>
            </a:r>
          </a:p>
          <a:p>
            <a:pPr algn="r"/>
            <a:r>
              <a:rPr lang="ru-RU" sz="2400"/>
              <a:t>доказать. От перемены мест слагаемых, сумма изменяется.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1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37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3048000" y="14478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/>
              <a:t>Но</a:t>
            </a:r>
            <a:r>
              <a:rPr lang="ru-RU" sz="4800"/>
              <a:t> </a:t>
            </a:r>
            <a:r>
              <a:rPr lang="ru-RU" sz="9600"/>
              <a:t>!</a:t>
            </a:r>
          </a:p>
        </p:txBody>
      </p:sp>
      <p:sp>
        <p:nvSpPr>
          <p:cNvPr id="51202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38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048000" y="14478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/>
              <a:t>Но</a:t>
            </a:r>
            <a:r>
              <a:rPr lang="ru-RU" sz="4800"/>
              <a:t> </a:t>
            </a:r>
            <a:r>
              <a:rPr lang="ru-RU" sz="9600"/>
              <a:t>!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762000" y="2971800"/>
            <a:ext cx="7315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Если на этом примере Вы сможете доказать ошибочность моих рассуждений </a:t>
            </a:r>
          </a:p>
          <a:p>
            <a:pPr algn="ctr"/>
            <a:r>
              <a:rPr lang="ru-RU" sz="4000"/>
              <a:t>Я соглашусь !!! </a:t>
            </a:r>
          </a:p>
        </p:txBody>
      </p:sp>
      <p:sp>
        <p:nvSpPr>
          <p:cNvPr id="52227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39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4</a:t>
            </a:r>
            <a:endParaRPr lang="ru-RU"/>
          </a:p>
        </p:txBody>
      </p:sp>
      <p:pic>
        <p:nvPicPr>
          <p:cNvPr id="16386" name="TB_Image" descr="Штангенциркуль">
            <a:hlinkClick r:id="" tooltip="&quot;Закрыть&quot;"/>
          </p:cNvPr>
          <p:cNvPicPr>
            <a:picLocks noChangeAspect="1" noChangeArrowheads="1"/>
          </p:cNvPicPr>
          <p:nvPr/>
        </p:nvPicPr>
        <p:blipFill>
          <a:blip r:embed="rId2"/>
          <a:srcRect l="10257" t="88284" r="9297"/>
          <a:stretch>
            <a:fillRect/>
          </a:stretch>
        </p:blipFill>
        <p:spPr bwMode="auto">
          <a:xfrm>
            <a:off x="2590800" y="269875"/>
            <a:ext cx="38020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TB_Image" descr="Штангенциркуль">
            <a:hlinkClick r:id="" tooltip="&quot;Закрыть&quot;"/>
          </p:cNvPr>
          <p:cNvPicPr>
            <a:picLocks noChangeAspect="1" noChangeArrowheads="1"/>
          </p:cNvPicPr>
          <p:nvPr/>
        </p:nvPicPr>
        <p:blipFill>
          <a:blip r:embed="rId3"/>
          <a:srcRect l="3564" t="19801" r="5949" b="18646"/>
          <a:stretch>
            <a:fillRect/>
          </a:stretch>
        </p:blipFill>
        <p:spPr bwMode="auto">
          <a:xfrm>
            <a:off x="152400" y="862013"/>
            <a:ext cx="427831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TB_Image" descr="Штангенциркуль без нониуса">
            <a:hlinkClick r:id="" tooltip="&quot;Закрыть&quot;"/>
          </p:cNvPr>
          <p:cNvPicPr>
            <a:picLocks noChangeAspect="1" noChangeArrowheads="1"/>
          </p:cNvPicPr>
          <p:nvPr/>
        </p:nvPicPr>
        <p:blipFill>
          <a:blip r:embed="rId4"/>
          <a:srcRect l="6540" t="20792" r="4958" b="15654"/>
          <a:stretch>
            <a:fillRect/>
          </a:stretch>
        </p:blipFill>
        <p:spPr bwMode="auto">
          <a:xfrm>
            <a:off x="1524000" y="2314575"/>
            <a:ext cx="41846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TB_Image" descr="Штангенциркуль">
            <a:hlinkClick r:id="" tooltip="&quot;Закрыть&quot;"/>
          </p:cNvPr>
          <p:cNvPicPr>
            <a:picLocks noChangeAspect="1" noChangeArrowheads="1"/>
          </p:cNvPicPr>
          <p:nvPr/>
        </p:nvPicPr>
        <p:blipFill>
          <a:blip r:embed="rId5"/>
          <a:srcRect l="12984" t="17162"/>
          <a:stretch>
            <a:fillRect/>
          </a:stretch>
        </p:blipFill>
        <p:spPr bwMode="auto">
          <a:xfrm>
            <a:off x="4114800" y="3124200"/>
            <a:ext cx="4114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in-snab.3dn.ru/Izmeritel/215.jpg"/>
          <p:cNvPicPr>
            <a:picLocks noChangeAspect="1" noChangeArrowheads="1"/>
          </p:cNvPicPr>
          <p:nvPr/>
        </p:nvPicPr>
        <p:blipFill>
          <a:blip r:embed="rId6"/>
          <a:srcRect l="1250" t="11667" r="3751" b="13333"/>
          <a:stretch>
            <a:fillRect/>
          </a:stretch>
        </p:blipFill>
        <p:spPr bwMode="auto">
          <a:xfrm>
            <a:off x="5334000" y="762000"/>
            <a:ext cx="34750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TB_Image" descr="Штангенциркуль">
            <a:hlinkClick r:id="" tooltip="&quot;Закрыть&quot;"/>
          </p:cNvPr>
          <p:cNvPicPr>
            <a:picLocks noChangeAspect="1" noChangeArrowheads="1"/>
          </p:cNvPicPr>
          <p:nvPr/>
        </p:nvPicPr>
        <p:blipFill>
          <a:blip r:embed="rId2"/>
          <a:srcRect t="24092" b="23598"/>
          <a:stretch>
            <a:fillRect/>
          </a:stretch>
        </p:blipFill>
        <p:spPr bwMode="auto">
          <a:xfrm>
            <a:off x="228600" y="4572000"/>
            <a:ext cx="47291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Подсказка</a:t>
            </a:r>
          </a:p>
          <a:p>
            <a:pPr algn="ctr"/>
            <a:r>
              <a:rPr lang="ru-RU" sz="4000"/>
              <a:t>Давным-давно жил математик Фебоначчи и именно он и его работы стали основой для всех этих фокусов.</a:t>
            </a:r>
          </a:p>
          <a:p>
            <a:pPr algn="ctr"/>
            <a:r>
              <a:rPr lang="ru-RU" sz="4000"/>
              <a:t>А в школьной библиотеке есть  книжица «Математические чудеса и тайны» автор Мартин Гарднер  </a:t>
            </a:r>
          </a:p>
          <a:p>
            <a:endParaRPr lang="ru-RU" sz="4000"/>
          </a:p>
          <a:p>
            <a:endParaRPr lang="ru-RU" sz="4000"/>
          </a:p>
        </p:txBody>
      </p:sp>
      <p:sp>
        <p:nvSpPr>
          <p:cNvPr id="53250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40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1676400" y="1484313"/>
            <a:ext cx="5638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С уроков ученики должны уходить не с ответами, а с вопросами </a:t>
            </a: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609600" y="4191000"/>
            <a:ext cx="8077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Возьмите тетрадный листок в клеточку, нарисуйте треугольники и если будете делать всё аккуратно неточности вы увидите.</a:t>
            </a:r>
          </a:p>
        </p:txBody>
      </p:sp>
      <p:sp>
        <p:nvSpPr>
          <p:cNvPr id="54275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41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42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438400"/>
            <a:ext cx="39925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встречи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524000"/>
            <a:ext cx="5029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окончен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3505200"/>
            <a:ext cx="3047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думайте</a:t>
            </a:r>
            <a:endParaRPr lang="ru-RU" sz="54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C:\Users\18EE~1\AppData\Local\Temp\FineReader10\media\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981200" y="849313"/>
            <a:ext cx="518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Губки внутреннего измерения</a:t>
            </a: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5</a:t>
            </a: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C:\Users\Владимир\МОИ ДОКУМЕНТЫ 1\Выступления и работы за пределами школы!\Фестиваль  Открытый уроК\Открытый урок 2012\img078.jpg"/>
          <p:cNvPicPr>
            <a:picLocks noChangeAspect="1" noChangeArrowheads="1"/>
          </p:cNvPicPr>
          <p:nvPr/>
        </p:nvPicPr>
        <p:blipFill>
          <a:blip r:embed="rId2"/>
          <a:srcRect l="7150" r="9288" b="17030"/>
          <a:stretch>
            <a:fillRect/>
          </a:stretch>
        </p:blipFill>
        <p:spPr bwMode="auto">
          <a:xfrm>
            <a:off x="533400" y="20574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6</a:t>
            </a:r>
            <a:endParaRPr lang="ru-RU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438400" y="304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Шкала штанги и нониус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C:\Users\Владимир\МОИ ДОКУМЕНТЫ 1\Выступления и работы за пределами школы!\Фестиваль  Открытый уроК\Открытый урок 2012\img079.jpg"/>
          <p:cNvPicPr>
            <a:picLocks noChangeAspect="1" noChangeArrowheads="1"/>
          </p:cNvPicPr>
          <p:nvPr/>
        </p:nvPicPr>
        <p:blipFill>
          <a:blip r:embed="rId2"/>
          <a:srcRect l="13554" r="5144" b="73892"/>
          <a:stretch>
            <a:fillRect/>
          </a:stretch>
        </p:blipFill>
        <p:spPr bwMode="auto">
          <a:xfrm>
            <a:off x="1601788" y="2274888"/>
            <a:ext cx="5940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7</a:t>
            </a:r>
            <a:endParaRPr lang="ru-R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При измерении штангенциркулем целое число миллиметров отсчитывают по миллиметровой шкале штанги, а десятые доли миллиметра — по шкале нониуса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43000" y="19812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Давайте попробуем прочитать показания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C:\Users\Владимир\МОИ ДОКУМЕНТЫ 1\Выступления и работы за пределами школы!\Фестиваль  Открытый уроК\Открытый урок 2012\img079.jpg"/>
          <p:cNvPicPr>
            <a:picLocks noChangeAspect="1" noChangeArrowheads="1"/>
          </p:cNvPicPr>
          <p:nvPr/>
        </p:nvPicPr>
        <p:blipFill>
          <a:blip r:embed="rId2"/>
          <a:srcRect l="13554" r="5144" b="73892"/>
          <a:stretch>
            <a:fillRect/>
          </a:stretch>
        </p:blipFill>
        <p:spPr bwMode="auto">
          <a:xfrm>
            <a:off x="1601788" y="2274888"/>
            <a:ext cx="5940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8</a:t>
            </a: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При измерении штангенциркулем целое число миллиметров отсчитывают по миллиметровой шкале штанги, а десятые доли миллиметра — по шкале нониуса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143000" y="19812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Давайте попробуем прочитать показания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200400" y="49530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0,4 мм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C:\Users\Владимир\МОИ ДОКУМЕНТЫ 1\Выступления и работы за пределами школы!\Фестиваль  Открытый уроК\Открытый урок 2012\img079.jpg"/>
          <p:cNvPicPr>
            <a:picLocks noChangeAspect="1" noChangeArrowheads="1"/>
          </p:cNvPicPr>
          <p:nvPr/>
        </p:nvPicPr>
        <p:blipFill>
          <a:blip r:embed="rId2"/>
          <a:srcRect l="13673" t="23399" r="3114" b="52463"/>
          <a:stretch>
            <a:fillRect/>
          </a:stretch>
        </p:blipFill>
        <p:spPr bwMode="auto">
          <a:xfrm>
            <a:off x="1563688" y="2352675"/>
            <a:ext cx="6016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152400" y="190500"/>
            <a:ext cx="571500" cy="571500"/>
          </a:xfrm>
          <a:prstGeom prst="wedgeRoundRectCallout">
            <a:avLst>
              <a:gd name="adj1" fmla="val 70889"/>
              <a:gd name="adj2" fmla="val 47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200" b="1">
                <a:latin typeface="Calibri" pitchFamily="34" charset="0"/>
              </a:rPr>
              <a:t>9</a:t>
            </a:r>
            <a:endParaRPr lang="ru-RU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00200" y="2286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Давайте усложним задачу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3015</TotalTime>
  <Words>544</Words>
  <Application>Microsoft Office PowerPoint</Application>
  <PresentationFormat>Экран (4:3)</PresentationFormat>
  <Paragraphs>125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Trofimov</cp:lastModifiedBy>
  <cp:revision>264</cp:revision>
  <cp:lastPrinted>1601-01-01T00:00:00Z</cp:lastPrinted>
  <dcterms:created xsi:type="dcterms:W3CDTF">1601-01-01T00:00:00Z</dcterms:created>
  <dcterms:modified xsi:type="dcterms:W3CDTF">2012-01-26T09:57:10Z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