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65" r:id="rId3"/>
    <p:sldId id="259" r:id="rId4"/>
    <p:sldId id="257" r:id="rId5"/>
    <p:sldId id="260" r:id="rId6"/>
    <p:sldId id="261" r:id="rId7"/>
    <p:sldId id="258" r:id="rId8"/>
    <p:sldId id="262" r:id="rId9"/>
    <p:sldId id="266" r:id="rId10"/>
    <p:sldId id="267" r:id="rId11"/>
    <p:sldId id="269" r:id="rId12"/>
    <p:sldId id="263" r:id="rId13"/>
    <p:sldId id="264" r:id="rId14"/>
    <p:sldId id="26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63" autoAdjust="0"/>
    <p:restoredTop sz="94660"/>
  </p:normalViewPr>
  <p:slideViewPr>
    <p:cSldViewPr>
      <p:cViewPr varScale="1">
        <p:scale>
          <a:sx n="88" d="100"/>
          <a:sy n="88" d="100"/>
        </p:scale>
        <p:origin x="-12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B289F2-0C15-4EB8-8FF3-831C5048EFE3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B49E55-3432-4E5F-BC3F-8CDFEEDE3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32D94F-470D-488F-8D1B-EC0DAAA9991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8F6448-1A3D-408D-B6A9-ADE77BA70FE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F0BFC3-8193-4A2D-B53B-38019055789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AD7453-21B3-41FC-84A2-84A9971D176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516AF1-D300-497A-9422-E4269E077EE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B77FF1-B19C-4BB5-8272-454C4CEA009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5B4442-2F15-4242-A961-033D074F004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36E346-BBCE-46D7-99A8-A64D143E0A8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031756-5073-4600-A107-6F0516CBBAD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02BA52-D284-4AD0-803D-45D57953159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F1FAAD7-BC92-401C-AFFD-CE949A481BF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4A95AE-DD2B-4E3F-AC97-E769D5EAFC0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83EAC0-A866-4E8A-BD36-2FCF783BC08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1D0FE3-8093-4783-8BE2-0B57CFC134A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5618B-AA66-42BF-A2DC-765AB8D47AB8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7826E-F30C-4A83-9AAB-D3E0B3895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7F2C6-E165-4615-B814-ED0901D70E4B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49573-FA5B-4CB3-9AD2-9B15E88F5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38CF3-C804-41D8-8C02-B422D766FDD1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7FBE9-F9B5-4C84-A0ED-47EB01005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6CB9C-E4DD-42C3-B83C-9AB622735775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60418-8CFA-41BB-9FDA-57B951BBBD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A27A0-310A-41E6-9C85-88E0616F60E3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42B20-F305-4BF4-A62B-E0BBB09B04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ABEAE-3E77-4FC9-8D67-2D87C452BF9D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90311-226E-409D-BEFC-010F9389C9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B58F-610D-4016-9C28-3F7C1FDAE0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FCF55-52BE-4E9E-B341-9E02F360664B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9D770-1776-47E7-8BD0-357BF3B60FF0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92ED3-BA95-4A4B-8DCF-E8C697B60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AAE59-F0FA-411E-BB50-C69AECB6D148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9FC7-D279-440C-9FBB-EE1FE17D4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70524-09AA-4B6A-B09A-62DD14425742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F99E8-606E-4903-9D89-8BF3740C2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5AFE8-E237-4A2C-A83B-2712942A5C5C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3E1FB-99AA-4880-B637-3EE7CB9BBB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E37A610-3836-4919-B43D-EF2BDFC19B1F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39FB979-9DEA-4F67-9A7B-A010312084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8" r:id="rId5"/>
    <p:sldLayoutId id="2147483693" r:id="rId6"/>
    <p:sldLayoutId id="2147483692" r:id="rId7"/>
    <p:sldLayoutId id="2147483699" r:id="rId8"/>
    <p:sldLayoutId id="2147483700" r:id="rId9"/>
    <p:sldLayoutId id="2147483691" r:id="rId10"/>
    <p:sldLayoutId id="21474836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C27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A25C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C27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C27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/>
              <a:t>Печем блины</a:t>
            </a:r>
            <a:endParaRPr lang="en-US" sz="36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sz="3600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Петрова О.Н.</a:t>
            </a:r>
            <a:endParaRPr lang="en-US" sz="1600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244-171-290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sz="3600" dirty="0"/>
          </a:p>
        </p:txBody>
      </p:sp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0850" y="1427163"/>
            <a:ext cx="8321675" cy="1992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0850" y="23813"/>
            <a:ext cx="8242300" cy="1354137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59238" cy="509587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Состав: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* молоко или вода с молоком - 0,5 литра,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* яйца - 3 </a:t>
            </a:r>
            <a:r>
              <a:rPr lang="ru-RU" dirty="0" err="1" smtClean="0"/>
              <a:t>шт</a:t>
            </a:r>
            <a:r>
              <a:rPr lang="ru-RU" dirty="0" smtClean="0"/>
              <a:t>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* мука - 280-300 г,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* масло растительное - 3 столовых ложки,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* сахар - 1 столовая ложка,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 * соль - 1 чайная ложка (без горки)</a:t>
            </a:r>
            <a:endParaRPr lang="ru-RU" dirty="0"/>
          </a:p>
        </p:txBody>
      </p:sp>
      <p:pic>
        <p:nvPicPr>
          <p:cNvPr id="32771" name="Содержимое 6" descr="5431727278_f7f33f82a1_b.jpg"/>
          <p:cNvPicPr>
            <a:picLocks noGrp="1" noChangeAspect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785813" y="857250"/>
            <a:ext cx="3494087" cy="52990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C:\Users\Toshiba\Downloads\5547629509_8e452f68ab_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642938"/>
            <a:ext cx="8229600" cy="545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9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571500"/>
            <a:ext cx="4059238" cy="55245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sz="2700" dirty="0" smtClean="0"/>
              <a:t>С Масленицей было связано немало народных примет. Так, считалось, что ненастье в воскресенье перед Масленицей — к урожаю грибов, снег на Масленицу — к урожаю гречихи, оттепель с заморозками в прощеный день — к урожаю грибов и т. д.</a:t>
            </a:r>
            <a:endParaRPr lang="ru-RU" sz="2700" dirty="0"/>
          </a:p>
        </p:txBody>
      </p:sp>
      <p:pic>
        <p:nvPicPr>
          <p:cNvPr id="36867" name="Содержимое 7" descr="2319513420_27bbdba5c7_b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29188" y="714375"/>
            <a:ext cx="3286125" cy="49482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Содержимое 3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881687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900" smtClean="0"/>
              <a:t>	Заканчивается гулянье, нет больше обжорства, сжигаются последние чучела, чтобы зиму в весну не перетягивать. С той же целью на ледяных горках разводят костры — лед растопить, холод уничтожить. Родители объясняли детям: "Сгорели молоко и масло, остался только редькин хвост на Великий пост". В этот день после вечернего богослужения в храмах совершается особый чин прощения, когда священнослужители и прихожане взаимно просят друг у друга прощения, чтобы вступить в Великий пост с чистой душой, примирившись со всеми ближними.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106363"/>
            <a:ext cx="8229600" cy="460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C:\Users\Toshiba\Downloads\3978859305_f7937164ae_b-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571500"/>
            <a:ext cx="8305800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 flipV="1">
            <a:off x="457200" y="106363"/>
            <a:ext cx="8229600" cy="460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6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428625"/>
            <a:ext cx="4059238" cy="56673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ru-RU" sz="1200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Пришла маслена неделя.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Была у кума на блинах.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У кума была сестрица.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Печь блины-то мастерица.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Напекла их кучек шесть,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Семерым их не поесть.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А сели четверо за стол,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Дали душеньке простор,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Друг на друга поглядели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И... блины-то все поели!</a:t>
            </a:r>
          </a:p>
        </p:txBody>
      </p:sp>
      <p:pic>
        <p:nvPicPr>
          <p:cNvPr id="16387" name="Содержимое 8" descr="5811608094_3e6b641cfd_b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571500"/>
            <a:ext cx="3714750" cy="55451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0850" y="23813"/>
            <a:ext cx="8242300" cy="1354137"/>
          </a:xfrm>
        </p:spPr>
      </p:pic>
      <p:sp>
        <p:nvSpPr>
          <p:cNvPr id="18434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	</a:t>
            </a:r>
            <a:r>
              <a:rPr lang="ru-RU" smtClean="0"/>
              <a:t>Масленица — праздничный недельный цикл, осмысляемый в традиционном сознании как рубеж между зимним и весенним сезонами и направленный своими обрядами на проводы зимы.</a:t>
            </a:r>
          </a:p>
        </p:txBody>
      </p:sp>
      <p:pic>
        <p:nvPicPr>
          <p:cNvPr id="18435" name="Содержимое 6" descr="nature_0075 - копия.jpg"/>
          <p:cNvPicPr>
            <a:picLocks noGrp="1" noChangeAspect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774700" y="1524000"/>
            <a:ext cx="3424238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9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57188" y="4214813"/>
            <a:ext cx="8350250" cy="21431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	</a:t>
            </a:r>
            <a:r>
              <a:rPr lang="ru-RU" dirty="0" smtClean="0"/>
              <a:t>Масленичная неделя предшествует Великому посту и сама уже является подготовкой к нему: во время Масленицы соблюдается запрет на употребление мяса, что в народной среде дало ей такие названия, как «мясопуст» и «белая </a:t>
            </a:r>
            <a:r>
              <a:rPr lang="ru-RU" dirty="0" err="1" smtClean="0"/>
              <a:t>мясоедь</a:t>
            </a:r>
            <a:r>
              <a:rPr lang="ru-RU" dirty="0" smtClean="0"/>
              <a:t>», то есть пища из молочных продуктов.</a:t>
            </a:r>
            <a:endParaRPr lang="ru-RU" dirty="0"/>
          </a:p>
        </p:txBody>
      </p:sp>
      <p:pic>
        <p:nvPicPr>
          <p:cNvPr id="20483" name="Содержимое 8" descr="5491412964_2ab835268d_b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42938" y="500063"/>
            <a:ext cx="7858125" cy="3514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9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530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571500"/>
            <a:ext cx="4059238" cy="55245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mtClean="0"/>
              <a:t>	</a:t>
            </a:r>
            <a:r>
              <a:rPr lang="ru-RU" sz="2900" smtClean="0"/>
              <a:t>Важными и обязательными для масленичной недели были катание с гор на донцах прялок и ритуалы встречи и проводов-похорон Масленицы, направленные на обеспечение хорошего урожая льна и хлеба.</a:t>
            </a:r>
          </a:p>
        </p:txBody>
      </p:sp>
      <p:pic>
        <p:nvPicPr>
          <p:cNvPr id="22531" name="Содержимое 8" descr="5547629723_9c177f4621_b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4375" y="606425"/>
            <a:ext cx="3571875" cy="53609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9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500063"/>
            <a:ext cx="4059238" cy="5715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sz="2700" dirty="0" smtClean="0"/>
              <a:t>Очистительное значение придавалось </a:t>
            </a:r>
            <a:r>
              <a:rPr lang="ru-RU" sz="2700" dirty="0" err="1" smtClean="0"/>
              <a:t>возжиганию</a:t>
            </a:r>
            <a:r>
              <a:rPr lang="ru-RU" sz="2700" dirty="0" smtClean="0"/>
              <a:t> масленичных костров на возвышенных местах, на берегах водоемов и рек или прямо на льду. В сооружении костра участвовали все жители деревни, принося из каждого хозяйства старые, вышедшие из употребления вещи.</a:t>
            </a:r>
            <a:endParaRPr lang="ru-RU" sz="2700" dirty="0"/>
          </a:p>
        </p:txBody>
      </p:sp>
      <p:pic>
        <p:nvPicPr>
          <p:cNvPr id="24579" name="Содержимое 6" descr="3322419856_e159672a7a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23888" y="500063"/>
            <a:ext cx="3725862" cy="55959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mtClean="0"/>
              <a:t>понедельник </a:t>
            </a:r>
            <a:r>
              <a:rPr lang="ru-RU" dirty="0" smtClean="0"/>
              <a:t>— «встреча»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вторник — «</a:t>
            </a:r>
            <a:r>
              <a:rPr lang="ru-RU" dirty="0" err="1" smtClean="0"/>
              <a:t>зайгрыши</a:t>
            </a:r>
            <a:r>
              <a:rPr lang="ru-RU" dirty="0" smtClean="0"/>
              <a:t>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среда — «лакомка»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четверг — «перелом», «разгул», «широкий четверг»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пятница — «тещины вечерки»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суббота — «</a:t>
            </a:r>
            <a:r>
              <a:rPr lang="ru-RU" dirty="0" err="1" smtClean="0"/>
              <a:t>золовкины</a:t>
            </a:r>
            <a:r>
              <a:rPr lang="ru-RU" dirty="0" smtClean="0"/>
              <a:t> посиделки»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воскресенье — «проводы», «прощеный день», «целовальник».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mtClean="0"/>
              <a:t>Каждый день масленичной недели имел свое название: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9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74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357188"/>
            <a:ext cx="4059238" cy="57388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	</a:t>
            </a:r>
          </a:p>
          <a:p>
            <a:pPr>
              <a:buFont typeface="Wingdings 2" pitchFamily="18" charset="2"/>
              <a:buNone/>
            </a:pPr>
            <a:endParaRPr lang="ru-RU" sz="3200" smtClean="0"/>
          </a:p>
          <a:p>
            <a:pPr>
              <a:buFont typeface="Wingdings 2" pitchFamily="18" charset="2"/>
              <a:buNone/>
            </a:pPr>
            <a:r>
              <a:rPr lang="ru-RU" sz="3200" smtClean="0"/>
              <a:t>	Отличительной особенностью Масленицы являлись обильные трапезы в течение всей недели.</a:t>
            </a:r>
          </a:p>
        </p:txBody>
      </p:sp>
      <p:pic>
        <p:nvPicPr>
          <p:cNvPr id="28675" name="Содержимое 6" descr="6586809125_4032bae6e6_z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57250" y="1143000"/>
            <a:ext cx="3749675" cy="43846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9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714375"/>
            <a:ext cx="4059238" cy="5381625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Еда на масленицу становится самой важной формой жизни. Вот почему в народе говорили, что в это время надо есть столько раз, сколько собака махнет хвостом или сколько раз прокаркает ворона. В отличие от многих других праздников на масленицу не только чревоугодничают дома, в семье, но и часто ходят в гости и приглашают гостей к себе. "</a:t>
            </a:r>
            <a:r>
              <a:rPr lang="ru-RU" dirty="0" err="1" smtClean="0"/>
              <a:t>Гостевание</a:t>
            </a:r>
            <a:r>
              <a:rPr lang="ru-RU" dirty="0" smtClean="0"/>
              <a:t>" приобретает </a:t>
            </a:r>
            <a:r>
              <a:rPr lang="ru-RU" dirty="0" err="1" smtClean="0"/>
              <a:t>самоцельный</a:t>
            </a:r>
            <a:r>
              <a:rPr lang="ru-RU" dirty="0" smtClean="0"/>
              <a:t> характер.</a:t>
            </a:r>
            <a:endParaRPr lang="ru-RU" dirty="0"/>
          </a:p>
        </p:txBody>
      </p:sp>
      <p:pic>
        <p:nvPicPr>
          <p:cNvPr id="30723" name="Содержимое 7" descr="5500928084_fe8e085ccd_b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85813" y="642938"/>
            <a:ext cx="3786187" cy="54530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177</TotalTime>
  <Words>411</Words>
  <Application>Microsoft Office PowerPoint</Application>
  <PresentationFormat>Экран (4:3)</PresentationFormat>
  <Paragraphs>56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Constantia</vt:lpstr>
      <vt:lpstr>Arial</vt:lpstr>
      <vt:lpstr>Wingdings 2</vt:lpstr>
      <vt:lpstr>Calibri</vt:lpstr>
      <vt:lpstr>Бумажная</vt:lpstr>
      <vt:lpstr>Бумажная</vt:lpstr>
      <vt:lpstr>Бумажная</vt:lpstr>
      <vt:lpstr>Бумажная</vt:lpstr>
      <vt:lpstr>Бумажная</vt:lpstr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Николай</dc:creator>
  <cp:lastModifiedBy>nadezhda.pronskaya</cp:lastModifiedBy>
  <cp:revision>24</cp:revision>
  <dcterms:created xsi:type="dcterms:W3CDTF">2012-01-14T09:03:35Z</dcterms:created>
  <dcterms:modified xsi:type="dcterms:W3CDTF">2012-04-27T12:16:05Z</dcterms:modified>
</cp:coreProperties>
</file>