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Default Extension="docx" ContentType="application/vnd.openxmlformats-officedocument.wordprocessingml.document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Default Extension="vml" ContentType="application/vnd.openxmlformats-officedocument.vmlDrawing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21"/>
  </p:notesMasterIdLst>
  <p:sldIdLst>
    <p:sldId id="256" r:id="rId2"/>
    <p:sldId id="257" r:id="rId3"/>
    <p:sldId id="259" r:id="rId4"/>
    <p:sldId id="260" r:id="rId5"/>
    <p:sldId id="261" r:id="rId6"/>
    <p:sldId id="267" r:id="rId7"/>
    <p:sldId id="263" r:id="rId8"/>
    <p:sldId id="264" r:id="rId9"/>
    <p:sldId id="265" r:id="rId10"/>
    <p:sldId id="266" r:id="rId11"/>
    <p:sldId id="262" r:id="rId12"/>
    <p:sldId id="271" r:id="rId13"/>
    <p:sldId id="270" r:id="rId14"/>
    <p:sldId id="269" r:id="rId15"/>
    <p:sldId id="276" r:id="rId16"/>
    <p:sldId id="277" r:id="rId17"/>
    <p:sldId id="272" r:id="rId18"/>
    <p:sldId id="278" r:id="rId19"/>
    <p:sldId id="279" r:id="rId20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Павел" initials="П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0033"/>
    <a:srgbClr val="A17567"/>
    <a:srgbClr val="990000"/>
    <a:srgbClr val="006600"/>
    <a:srgbClr val="339966"/>
    <a:srgbClr val="663300"/>
    <a:srgbClr val="996633"/>
    <a:srgbClr val="E69FEB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738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commentAuthors" Target="commentAuthor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7AE42B5-29F6-41CC-8732-BCB30FB8A3EC}" type="datetimeFigureOut">
              <a:rPr lang="ru-RU" smtClean="0"/>
              <a:pPr/>
              <a:t>20.01.2012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11766E4-D89C-4868-B4E5-0F8DDCF9434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lIns="45720" tIns="0" rIns="45720" bIns="0" anchor="b">
            <a:scene3d>
              <a:camera prst="orthographicFront"/>
              <a:lightRig rig="soft" dir="t">
                <a:rot lat="0" lon="0" rev="17220000"/>
              </a:lightRig>
            </a:scene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24C537-2FF8-4A3F-A815-BE71B3255BD0}" type="datetimeFigureOut">
              <a:rPr lang="ru-RU"/>
              <a:pPr>
                <a:defRPr/>
              </a:pPr>
              <a:t>20.01.2012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B32415-0D1D-495D-91FC-00A666AB9AA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2987C3-3E40-4242-8EE2-ACF5F25B404A}" type="datetimeFigureOut">
              <a:rPr lang="ru-RU"/>
              <a:pPr>
                <a:defRPr/>
              </a:pPr>
              <a:t>20.01.2012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F58B93-99EC-4DAE-AD28-F8000198282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0ED210-57CA-4F25-87B2-89A6F7FD037B}" type="datetimeFigureOut">
              <a:rPr lang="ru-RU"/>
              <a:pPr>
                <a:defRPr/>
              </a:pPr>
              <a:t>20.01.2012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44F7C8-1B4A-4DD7-8486-191BF429487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AD98FA-C1CC-4760-A306-6FE44762CDF8}" type="datetimeFigureOut">
              <a:rPr lang="ru-RU"/>
              <a:pPr>
                <a:defRPr/>
              </a:pPr>
              <a:t>20.01.2012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00959A-123F-4E58-BE56-70F3D7ABAE2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4C2FFB-FCE1-4D59-BA03-CF76C02F7FA3}" type="datetimeFigureOut">
              <a:rPr lang="ru-RU"/>
              <a:pPr>
                <a:defRPr/>
              </a:pPr>
              <a:t>20.01.2012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F01521-1C22-46D1-A4AD-C2F0906737A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0976D0-504C-4F9E-9A74-F2ADBE028F9A}" type="datetimeFigureOut">
              <a:rPr lang="ru-RU"/>
              <a:pPr>
                <a:defRPr/>
              </a:pPr>
              <a:t>20.01.2012</a:t>
            </a:fld>
            <a:endParaRPr lang="ru-RU"/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A5C962-F33C-42C2-A4D5-43FA1C79CB2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C1573F-4A85-42C6-9D2B-7340C71505D7}" type="datetimeFigureOut">
              <a:rPr lang="ru-RU"/>
              <a:pPr>
                <a:defRPr/>
              </a:pPr>
              <a:t>20.01.2012</a:t>
            </a:fld>
            <a:endParaRPr lang="ru-RU"/>
          </a:p>
        </p:txBody>
      </p:sp>
      <p:sp>
        <p:nvSpPr>
          <p:cNvPr id="8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542BC3-E77A-40B5-B1BC-7F638C025B4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2222DB-EE55-4E03-8B74-B0F0C73AFFDC}" type="datetimeFigureOut">
              <a:rPr lang="ru-RU"/>
              <a:pPr>
                <a:defRPr/>
              </a:pPr>
              <a:t>20.01.2012</a:t>
            </a:fld>
            <a:endParaRPr lang="ru-RU"/>
          </a:p>
        </p:txBody>
      </p:sp>
      <p:sp>
        <p:nvSpPr>
          <p:cNvPr id="4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505C69-83BB-48F4-9033-6ECF08E071C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F58DA5-AA51-4F30-B628-9ADA0F74EC56}" type="datetimeFigureOut">
              <a:rPr lang="ru-RU"/>
              <a:pPr>
                <a:defRPr/>
              </a:pPr>
              <a:t>20.01.2012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D948D9-6A95-4A14-AC14-3DD7C94F59B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54750A-4E15-4D91-8938-7AB71B9A4556}" type="datetimeFigureOut">
              <a:rPr lang="ru-RU"/>
              <a:pPr>
                <a:defRPr/>
              </a:pPr>
              <a:t>20.01.2012</a:t>
            </a:fld>
            <a:endParaRPr lang="ru-RU"/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329917-1936-45B6-88C4-4CBF59FF7C1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>
            <a:lvl1pPr indent="0"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rIns="45720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43FF42-023F-497D-B520-213042110F47}" type="datetimeFigureOut">
              <a:rPr lang="ru-RU"/>
              <a:pPr>
                <a:defRPr/>
              </a:pPr>
              <a:t>20.01.2012</a:t>
            </a:fld>
            <a:endParaRPr lang="ru-RU"/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4D6CCA-AD2B-4CDB-BB7B-3C1FFEFB362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5363" name="Текст 1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708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tx1">
                    <a:shade val="5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C46DC4D3-1814-403A-8E6A-DA9DB6847322}" type="datetimeFigureOut">
              <a:rPr lang="ru-RU"/>
              <a:pPr>
                <a:defRPr/>
              </a:pPr>
              <a:t>20.01.2012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1">
                    <a:shade val="5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tx1">
                    <a:shade val="5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449196B8-675A-40DB-94B5-6E3FBE96EA7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3" r:id="rId1"/>
    <p:sldLayoutId id="2147483682" r:id="rId2"/>
    <p:sldLayoutId id="2147483684" r:id="rId3"/>
    <p:sldLayoutId id="2147483681" r:id="rId4"/>
    <p:sldLayoutId id="2147483680" r:id="rId5"/>
    <p:sldLayoutId id="2147483679" r:id="rId6"/>
    <p:sldLayoutId id="2147483678" r:id="rId7"/>
    <p:sldLayoutId id="2147483677" r:id="rId8"/>
    <p:sldLayoutId id="2147483676" r:id="rId9"/>
    <p:sldLayoutId id="2147483675" r:id="rId10"/>
    <p:sldLayoutId id="2147483674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100" b="1" kern="120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Arial" charset="0"/>
        </a:defRPr>
      </a:lvl9pPr>
    </p:titleStyle>
    <p:bodyStyle>
      <a:lvl1pPr marL="547688" indent="-411163" algn="l" rtl="0" fontAlgn="base">
        <a:spcBef>
          <a:spcPct val="20000"/>
        </a:spcBef>
        <a:spcAft>
          <a:spcPct val="0"/>
        </a:spcAft>
        <a:buClr>
          <a:srgbClr val="F9F9F9"/>
        </a:buClr>
        <a:buSzPct val="65000"/>
        <a:buFont typeface="Wingdings 2" pitchFamily="18" charset="2"/>
        <a:buChar char="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363" indent="-282575" algn="l" rtl="0" fontAlgn="base">
        <a:spcBef>
          <a:spcPct val="20000"/>
        </a:spcBef>
        <a:spcAft>
          <a:spcPct val="0"/>
        </a:spcAft>
        <a:buClr>
          <a:schemeClr val="tx1"/>
        </a:buClr>
        <a:buSzPct val="80000"/>
        <a:buFont typeface="Wingdings 2" pitchFamily="18" charset="2"/>
        <a:buChar char="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475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95000"/>
        <a:buFont typeface="Wingdings" pitchFamily="2" charset="2"/>
        <a:buChar char="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2550" indent="-182563" algn="l" rtl="0" fontAlgn="base">
        <a:spcBef>
          <a:spcPct val="20000"/>
        </a:spcBef>
        <a:spcAft>
          <a:spcPct val="0"/>
        </a:spcAft>
        <a:buClr>
          <a:schemeClr val="tx1"/>
        </a:buClr>
        <a:buSzPct val="100000"/>
        <a:buFont typeface="Wingdings 3" pitchFamily="18" charset="2"/>
        <a:buChar char="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4638" indent="-182563" algn="l" rtl="0" fontAlgn="base">
        <a:spcBef>
          <a:spcPct val="20000"/>
        </a:spcBef>
        <a:spcAft>
          <a:spcPct val="0"/>
        </a:spcAft>
        <a:buClr>
          <a:schemeClr val="tx1"/>
        </a:buClr>
        <a:buFont typeface="Wingdings 2" pitchFamily="18" charset="2"/>
        <a:buChar char="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gif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package" Target="../embeddings/_________Microsoft_Office_Word1.docx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85786" y="857232"/>
            <a:ext cx="7772400" cy="1828800"/>
          </a:xfrm>
        </p:spPr>
        <p:txBody>
          <a:bodyPr/>
          <a:lstStyle/>
          <a:p>
            <a:pPr algn="l" fontAlgn="auto">
              <a:spcAft>
                <a:spcPts val="0"/>
              </a:spcAft>
              <a:defRPr/>
            </a:pPr>
            <a:r>
              <a:rPr lang="en-US" i="1" dirty="0" smtClean="0">
                <a:solidFill>
                  <a:schemeClr val="tx2">
                    <a:lumMod val="50000"/>
                  </a:schemeClr>
                </a:solidFill>
              </a:rPr>
              <a:t>  </a:t>
            </a:r>
            <a:r>
              <a:rPr lang="ru-RU" i="1" dirty="0" smtClean="0">
                <a:solidFill>
                  <a:schemeClr val="tx2">
                    <a:lumMod val="50000"/>
                  </a:schemeClr>
                </a:solidFill>
              </a:rPr>
              <a:t>Подготовка к ЕГЭ</a:t>
            </a:r>
            <a:endParaRPr lang="ru-RU" i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14375" y="2643188"/>
            <a:ext cx="7772400" cy="2714638"/>
          </a:xfrm>
        </p:spPr>
        <p:txBody>
          <a:bodyPr>
            <a:normAutofit lnSpcReduction="10000"/>
          </a:bodyPr>
          <a:lstStyle/>
          <a:p>
            <a:pPr lvl="1" algn="l" fontAlgn="auto">
              <a:spcAft>
                <a:spcPts val="0"/>
              </a:spcAft>
              <a:buFont typeface="Wingdings 2"/>
              <a:buNone/>
              <a:defRPr/>
            </a:pPr>
            <a:r>
              <a:rPr lang="ru-RU" b="1" i="1" dirty="0" smtClean="0">
                <a:solidFill>
                  <a:schemeClr val="accent5">
                    <a:lumMod val="50000"/>
                  </a:schemeClr>
                </a:solidFill>
              </a:rPr>
              <a:t>Урок </a:t>
            </a:r>
            <a:r>
              <a:rPr lang="ru-RU" b="1" i="1" dirty="0" smtClean="0">
                <a:solidFill>
                  <a:schemeClr val="accent5">
                    <a:lumMod val="50000"/>
                  </a:schemeClr>
                </a:solidFill>
              </a:rPr>
              <a:t>повторения.</a:t>
            </a:r>
            <a:endParaRPr lang="ru-RU" b="1" i="1" dirty="0" smtClean="0">
              <a:solidFill>
                <a:schemeClr val="accent5">
                  <a:lumMod val="50000"/>
                </a:schemeClr>
              </a:solidFill>
            </a:endParaRPr>
          </a:p>
          <a:p>
            <a:pPr lvl="1" algn="l" fontAlgn="auto">
              <a:spcAft>
                <a:spcPts val="0"/>
              </a:spcAft>
              <a:buFont typeface="Wingdings 2"/>
              <a:buNone/>
              <a:defRPr/>
            </a:pPr>
            <a:r>
              <a:rPr lang="ru-RU" b="1" i="1" dirty="0" smtClean="0">
                <a:solidFill>
                  <a:schemeClr val="accent5">
                    <a:lumMod val="50000"/>
                  </a:schemeClr>
                </a:solidFill>
              </a:rPr>
              <a:t>Некоторые свойства плоских фигур.</a:t>
            </a:r>
            <a:endParaRPr lang="ru-RU" b="1" i="1" dirty="0" smtClean="0">
              <a:solidFill>
                <a:schemeClr val="accent5">
                  <a:lumMod val="50000"/>
                </a:schemeClr>
              </a:solidFill>
            </a:endParaRPr>
          </a:p>
          <a:p>
            <a:pPr lvl="1" algn="l" fontAlgn="auto">
              <a:spcAft>
                <a:spcPts val="0"/>
              </a:spcAft>
              <a:buFont typeface="Wingdings 2"/>
              <a:buNone/>
              <a:defRPr/>
            </a:pPr>
            <a:endParaRPr lang="ru-RU" b="1" i="1" dirty="0" smtClean="0">
              <a:solidFill>
                <a:schemeClr val="accent5">
                  <a:lumMod val="50000"/>
                </a:schemeClr>
              </a:solidFill>
            </a:endParaRPr>
          </a:p>
          <a:p>
            <a:pPr lvl="1" algn="l" fontAlgn="auto">
              <a:spcAft>
                <a:spcPts val="0"/>
              </a:spcAft>
              <a:buFont typeface="Wingdings 2"/>
              <a:buNone/>
              <a:defRPr/>
            </a:pPr>
            <a:r>
              <a:rPr lang="ru-RU" sz="2000" b="1" i="1" dirty="0" smtClean="0">
                <a:solidFill>
                  <a:srgbClr val="660033"/>
                </a:solidFill>
              </a:rPr>
              <a:t>Учитель МОУ СОШ № 22</a:t>
            </a:r>
          </a:p>
          <a:p>
            <a:pPr lvl="1" algn="l" fontAlgn="auto">
              <a:spcAft>
                <a:spcPts val="0"/>
              </a:spcAft>
              <a:buFont typeface="Wingdings 2"/>
              <a:buNone/>
              <a:defRPr/>
            </a:pPr>
            <a:r>
              <a:rPr lang="ru-RU" sz="2000" b="1" i="1" dirty="0" smtClean="0">
                <a:solidFill>
                  <a:srgbClr val="660033"/>
                </a:solidFill>
              </a:rPr>
              <a:t>г.о.Орехово-Зуево</a:t>
            </a:r>
          </a:p>
          <a:p>
            <a:pPr lvl="1" algn="l" fontAlgn="auto">
              <a:spcAft>
                <a:spcPts val="0"/>
              </a:spcAft>
              <a:buFont typeface="Wingdings 2"/>
              <a:buNone/>
              <a:defRPr/>
            </a:pPr>
            <a:r>
              <a:rPr lang="ru-RU" sz="2000" b="1" i="1" dirty="0" err="1" smtClean="0">
                <a:solidFill>
                  <a:srgbClr val="660033"/>
                </a:solidFill>
              </a:rPr>
              <a:t>Смыгина</a:t>
            </a:r>
            <a:r>
              <a:rPr lang="ru-RU" sz="2000" b="1" i="1" dirty="0" smtClean="0">
                <a:solidFill>
                  <a:srgbClr val="660033"/>
                </a:solidFill>
              </a:rPr>
              <a:t> М.П.</a:t>
            </a:r>
          </a:p>
          <a:p>
            <a:pPr lvl="1" algn="l" fontAlgn="auto">
              <a:spcAft>
                <a:spcPts val="0"/>
              </a:spcAft>
              <a:buFont typeface="Wingdings 2"/>
              <a:buNone/>
              <a:defRPr/>
            </a:pPr>
            <a:r>
              <a:rPr lang="ru-RU" b="1" i="1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  <a:endParaRPr lang="ru-RU" b="1" i="1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214414" y="4786322"/>
            <a:ext cx="6463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  ПП</a:t>
            </a:r>
            <a:endParaRPr lang="ru-RU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A17567"/>
            </a:gs>
            <a:gs pos="64999">
              <a:srgbClr val="F0EBD5"/>
            </a:gs>
            <a:gs pos="100000">
              <a:srgbClr val="D1C39F"/>
            </a:gs>
          </a:gsLst>
          <a:lin ang="135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99" name="Rectangle 23"/>
          <p:cNvSpPr>
            <a:spLocks noChangeArrowheads="1"/>
          </p:cNvSpPr>
          <p:nvPr/>
        </p:nvSpPr>
        <p:spPr bwMode="auto">
          <a:xfrm>
            <a:off x="468313" y="2276475"/>
            <a:ext cx="8135937" cy="1800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sz="2800" dirty="0" smtClean="0">
                <a:solidFill>
                  <a:srgbClr val="660033"/>
                </a:solidFill>
                <a:latin typeface="+mn-lt"/>
              </a:rPr>
              <a:t>№5.В </a:t>
            </a:r>
            <a:r>
              <a:rPr lang="ru-RU" sz="2800" dirty="0">
                <a:solidFill>
                  <a:srgbClr val="660033"/>
                </a:solidFill>
                <a:latin typeface="+mn-lt"/>
              </a:rPr>
              <a:t>треугольнике </a:t>
            </a:r>
            <a:r>
              <a:rPr lang="ru-RU" sz="2800" i="1" dirty="0">
                <a:solidFill>
                  <a:srgbClr val="660033"/>
                </a:solidFill>
                <a:latin typeface="+mn-lt"/>
              </a:rPr>
              <a:t>ABC</a:t>
            </a:r>
            <a:r>
              <a:rPr lang="ru-RU" sz="2800" dirty="0">
                <a:solidFill>
                  <a:srgbClr val="660033"/>
                </a:solidFill>
                <a:latin typeface="+mn-lt"/>
              </a:rPr>
              <a:t> угол </a:t>
            </a:r>
            <a:r>
              <a:rPr lang="ru-RU" sz="2800" i="1" dirty="0">
                <a:solidFill>
                  <a:srgbClr val="660033"/>
                </a:solidFill>
                <a:latin typeface="+mn-lt"/>
              </a:rPr>
              <a:t>C</a:t>
            </a:r>
            <a:r>
              <a:rPr lang="ru-RU" sz="2800" dirty="0">
                <a:solidFill>
                  <a:srgbClr val="660033"/>
                </a:solidFill>
                <a:latin typeface="+mn-lt"/>
              </a:rPr>
              <a:t> равен </a:t>
            </a:r>
            <a:r>
              <a:rPr lang="en-US" sz="2800" dirty="0" smtClean="0">
                <a:solidFill>
                  <a:srgbClr val="660033"/>
                </a:solidFill>
                <a:latin typeface="+mn-lt"/>
              </a:rPr>
              <a:t>90</a:t>
            </a:r>
            <a:r>
              <a:rPr lang="en-US" sz="2800" i="1" baseline="30000" dirty="0" smtClean="0">
                <a:solidFill>
                  <a:srgbClr val="660033"/>
                </a:solidFill>
                <a:latin typeface="+mn-lt"/>
              </a:rPr>
              <a:t> 0</a:t>
            </a:r>
            <a:r>
              <a:rPr lang="ru-RU" sz="2800" dirty="0" smtClean="0">
                <a:solidFill>
                  <a:srgbClr val="660033"/>
                </a:solidFill>
                <a:latin typeface="+mn-lt"/>
              </a:rPr>
              <a:t>, </a:t>
            </a:r>
            <a:r>
              <a:rPr lang="ru-RU" sz="2800" dirty="0">
                <a:solidFill>
                  <a:srgbClr val="660033"/>
                </a:solidFill>
                <a:latin typeface="+mn-lt"/>
              </a:rPr>
              <a:t>косинус внешнего угла при вершине </a:t>
            </a:r>
            <a:r>
              <a:rPr lang="ru-RU" sz="2800" i="1" dirty="0">
                <a:solidFill>
                  <a:srgbClr val="660033"/>
                </a:solidFill>
                <a:latin typeface="+mn-lt"/>
              </a:rPr>
              <a:t>A</a:t>
            </a:r>
            <a:r>
              <a:rPr lang="ru-RU" sz="2800" dirty="0">
                <a:solidFill>
                  <a:srgbClr val="660033"/>
                </a:solidFill>
                <a:latin typeface="+mn-lt"/>
              </a:rPr>
              <a:t> равен</a:t>
            </a:r>
            <a:r>
              <a:rPr lang="en-US" sz="2800" dirty="0">
                <a:solidFill>
                  <a:srgbClr val="660033"/>
                </a:solidFill>
                <a:latin typeface="+mn-lt"/>
              </a:rPr>
              <a:t> - 0.51</a:t>
            </a:r>
            <a:r>
              <a:rPr lang="ru-RU" sz="2800" dirty="0">
                <a:solidFill>
                  <a:srgbClr val="660033"/>
                </a:solidFill>
                <a:latin typeface="+mn-lt"/>
              </a:rPr>
              <a:t> . Найдите</a:t>
            </a:r>
            <a:r>
              <a:rPr lang="en-US" sz="2800" dirty="0">
                <a:solidFill>
                  <a:srgbClr val="660033"/>
                </a:solidFill>
                <a:latin typeface="+mn-lt"/>
              </a:rPr>
              <a:t> </a:t>
            </a:r>
            <a:r>
              <a:rPr lang="en-US" sz="2800" dirty="0" err="1" smtClean="0">
                <a:solidFill>
                  <a:srgbClr val="660033"/>
                </a:solidFill>
                <a:latin typeface="+mn-lt"/>
              </a:rPr>
              <a:t>cos</a:t>
            </a:r>
            <a:r>
              <a:rPr lang="ru-RU" sz="2800" dirty="0" smtClean="0">
                <a:solidFill>
                  <a:srgbClr val="660033"/>
                </a:solidFill>
                <a:latin typeface="+mn-lt"/>
              </a:rPr>
              <a:t> </a:t>
            </a:r>
            <a:r>
              <a:rPr lang="en-US" sz="2800" dirty="0" smtClean="0">
                <a:solidFill>
                  <a:srgbClr val="660033"/>
                </a:solidFill>
                <a:latin typeface="+mn-lt"/>
              </a:rPr>
              <a:t>A</a:t>
            </a:r>
            <a:r>
              <a:rPr lang="ru-RU" sz="2800" dirty="0" smtClean="0">
                <a:solidFill>
                  <a:srgbClr val="660033"/>
                </a:solidFill>
                <a:latin typeface="+mn-lt"/>
              </a:rPr>
              <a:t> </a:t>
            </a:r>
            <a:r>
              <a:rPr lang="ru-RU" sz="2800" dirty="0">
                <a:solidFill>
                  <a:srgbClr val="660033"/>
                </a:solidFill>
                <a:latin typeface="+mn-lt"/>
              </a:rPr>
              <a:t>. </a:t>
            </a:r>
            <a:r>
              <a:rPr lang="ru-RU" sz="2800" b="1" dirty="0"/>
              <a:t/>
            </a:r>
            <a:br>
              <a:rPr lang="ru-RU" sz="2800" b="1" dirty="0"/>
            </a:br>
            <a:endParaRPr lang="ru-RU" sz="2800" b="1" dirty="0"/>
          </a:p>
        </p:txBody>
      </p:sp>
      <p:sp>
        <p:nvSpPr>
          <p:cNvPr id="24600" name="Rectangle 24"/>
          <p:cNvSpPr>
            <a:spLocks noChangeArrowheads="1"/>
          </p:cNvSpPr>
          <p:nvPr/>
        </p:nvSpPr>
        <p:spPr bwMode="auto">
          <a:xfrm>
            <a:off x="539750" y="4581525"/>
            <a:ext cx="8208963" cy="1373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sz="2800" dirty="0" smtClean="0">
                <a:solidFill>
                  <a:srgbClr val="660033"/>
                </a:solidFill>
                <a:latin typeface="+mn-lt"/>
              </a:rPr>
              <a:t>№6.В </a:t>
            </a:r>
            <a:r>
              <a:rPr lang="ru-RU" sz="2800" dirty="0">
                <a:solidFill>
                  <a:srgbClr val="660033"/>
                </a:solidFill>
                <a:latin typeface="+mn-lt"/>
              </a:rPr>
              <a:t>треугольнике </a:t>
            </a:r>
            <a:r>
              <a:rPr lang="ru-RU" sz="2800" i="1" dirty="0">
                <a:solidFill>
                  <a:srgbClr val="660033"/>
                </a:solidFill>
                <a:latin typeface="+mn-lt"/>
              </a:rPr>
              <a:t>ABC</a:t>
            </a:r>
            <a:r>
              <a:rPr lang="ru-RU" sz="2800" dirty="0">
                <a:solidFill>
                  <a:srgbClr val="660033"/>
                </a:solidFill>
                <a:latin typeface="+mn-lt"/>
              </a:rPr>
              <a:t> угол </a:t>
            </a:r>
            <a:r>
              <a:rPr lang="ru-RU" sz="2800" i="1" dirty="0">
                <a:solidFill>
                  <a:srgbClr val="660033"/>
                </a:solidFill>
                <a:latin typeface="+mn-lt"/>
              </a:rPr>
              <a:t>C</a:t>
            </a:r>
            <a:r>
              <a:rPr lang="ru-RU" sz="2800" dirty="0">
                <a:solidFill>
                  <a:srgbClr val="660033"/>
                </a:solidFill>
                <a:latin typeface="+mn-lt"/>
              </a:rPr>
              <a:t> равен </a:t>
            </a:r>
            <a:r>
              <a:rPr lang="en-US" sz="2800" dirty="0" smtClean="0">
                <a:solidFill>
                  <a:srgbClr val="660033"/>
                </a:solidFill>
                <a:latin typeface="+mn-lt"/>
              </a:rPr>
              <a:t>90</a:t>
            </a:r>
            <a:r>
              <a:rPr lang="en-US" sz="2800" i="1" baseline="30000" dirty="0" smtClean="0">
                <a:solidFill>
                  <a:srgbClr val="660033"/>
                </a:solidFill>
                <a:latin typeface="+mn-lt"/>
              </a:rPr>
              <a:t> 0</a:t>
            </a:r>
            <a:r>
              <a:rPr lang="ru-RU" sz="2800" dirty="0" smtClean="0">
                <a:solidFill>
                  <a:srgbClr val="660033"/>
                </a:solidFill>
                <a:latin typeface="+mn-lt"/>
              </a:rPr>
              <a:t>, </a:t>
            </a:r>
            <a:r>
              <a:rPr lang="ru-RU" sz="2800" dirty="0">
                <a:solidFill>
                  <a:srgbClr val="660033"/>
                </a:solidFill>
                <a:latin typeface="+mn-lt"/>
              </a:rPr>
              <a:t>тангенс внешнего угла при вершине </a:t>
            </a:r>
            <a:r>
              <a:rPr lang="ru-RU" sz="2800" i="1" dirty="0">
                <a:solidFill>
                  <a:srgbClr val="660033"/>
                </a:solidFill>
                <a:latin typeface="+mn-lt"/>
              </a:rPr>
              <a:t>A</a:t>
            </a:r>
            <a:r>
              <a:rPr lang="ru-RU" sz="2800" dirty="0">
                <a:solidFill>
                  <a:srgbClr val="660033"/>
                </a:solidFill>
                <a:latin typeface="+mn-lt"/>
              </a:rPr>
              <a:t> равен</a:t>
            </a:r>
            <a:r>
              <a:rPr lang="en-US" sz="2800" dirty="0">
                <a:solidFill>
                  <a:srgbClr val="660033"/>
                </a:solidFill>
                <a:latin typeface="+mn-lt"/>
              </a:rPr>
              <a:t> -0.31</a:t>
            </a:r>
            <a:r>
              <a:rPr lang="ru-RU" sz="2800" dirty="0">
                <a:solidFill>
                  <a:srgbClr val="660033"/>
                </a:solidFill>
                <a:latin typeface="+mn-lt"/>
              </a:rPr>
              <a:t> . Найдите </a:t>
            </a:r>
            <a:r>
              <a:rPr lang="en-US" sz="2800" dirty="0" err="1" smtClean="0">
                <a:solidFill>
                  <a:srgbClr val="660033"/>
                </a:solidFill>
                <a:latin typeface="+mn-lt"/>
              </a:rPr>
              <a:t>tg</a:t>
            </a:r>
            <a:r>
              <a:rPr lang="ru-RU" sz="2800" dirty="0" smtClean="0">
                <a:solidFill>
                  <a:srgbClr val="660033"/>
                </a:solidFill>
                <a:latin typeface="+mn-lt"/>
              </a:rPr>
              <a:t> </a:t>
            </a:r>
            <a:r>
              <a:rPr lang="en-US" sz="2800" dirty="0" smtClean="0">
                <a:solidFill>
                  <a:srgbClr val="660033"/>
                </a:solidFill>
                <a:latin typeface="+mn-lt"/>
              </a:rPr>
              <a:t>A</a:t>
            </a:r>
            <a:r>
              <a:rPr lang="ru-RU" sz="2800" dirty="0">
                <a:solidFill>
                  <a:srgbClr val="660033"/>
                </a:solidFill>
                <a:latin typeface="+mn-lt"/>
              </a:rPr>
              <a:t>.</a:t>
            </a:r>
          </a:p>
        </p:txBody>
      </p:sp>
      <p:sp>
        <p:nvSpPr>
          <p:cNvPr id="24601" name="Text Box 25"/>
          <p:cNvSpPr txBox="1">
            <a:spLocks noChangeArrowheads="1"/>
          </p:cNvSpPr>
          <p:nvPr/>
        </p:nvSpPr>
        <p:spPr bwMode="auto">
          <a:xfrm>
            <a:off x="6516688" y="1700213"/>
            <a:ext cx="17938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2400">
                <a:solidFill>
                  <a:schemeClr val="bg1"/>
                </a:solidFill>
              </a:rPr>
              <a:t>Ответ: 0,31</a:t>
            </a:r>
          </a:p>
        </p:txBody>
      </p:sp>
      <p:sp>
        <p:nvSpPr>
          <p:cNvPr id="24602" name="Rectangle 26"/>
          <p:cNvSpPr>
            <a:spLocks noChangeArrowheads="1"/>
          </p:cNvSpPr>
          <p:nvPr/>
        </p:nvSpPr>
        <p:spPr bwMode="auto">
          <a:xfrm>
            <a:off x="6500826" y="3857628"/>
            <a:ext cx="17938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2400" dirty="0">
                <a:solidFill>
                  <a:schemeClr val="bg1"/>
                </a:solidFill>
              </a:rPr>
              <a:t>Ответ: 0,51</a:t>
            </a:r>
          </a:p>
        </p:txBody>
      </p:sp>
      <p:sp>
        <p:nvSpPr>
          <p:cNvPr id="24603" name="Rectangle 27"/>
          <p:cNvSpPr>
            <a:spLocks noChangeArrowheads="1"/>
          </p:cNvSpPr>
          <p:nvPr/>
        </p:nvSpPr>
        <p:spPr bwMode="auto">
          <a:xfrm>
            <a:off x="6588125" y="6092825"/>
            <a:ext cx="17938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2400" dirty="0">
                <a:solidFill>
                  <a:schemeClr val="bg1"/>
                </a:solidFill>
              </a:rPr>
              <a:t>Ответ: 0,31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28596" y="214290"/>
            <a:ext cx="8143932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solidFill>
                  <a:srgbClr val="660033"/>
                </a:solidFill>
                <a:latin typeface="+mn-lt"/>
              </a:rPr>
              <a:t>№4.В треугольнике </a:t>
            </a:r>
            <a:r>
              <a:rPr lang="ru-RU" sz="2800" i="1" dirty="0" smtClean="0">
                <a:solidFill>
                  <a:srgbClr val="660033"/>
                </a:solidFill>
                <a:latin typeface="+mn-lt"/>
              </a:rPr>
              <a:t>ABC</a:t>
            </a:r>
            <a:r>
              <a:rPr lang="ru-RU" sz="2800" dirty="0" smtClean="0">
                <a:solidFill>
                  <a:srgbClr val="660033"/>
                </a:solidFill>
                <a:latin typeface="+mn-lt"/>
              </a:rPr>
              <a:t> угол </a:t>
            </a:r>
            <a:r>
              <a:rPr lang="ru-RU" sz="2800" i="1" dirty="0" smtClean="0">
                <a:solidFill>
                  <a:srgbClr val="660033"/>
                </a:solidFill>
                <a:latin typeface="+mn-lt"/>
              </a:rPr>
              <a:t>C</a:t>
            </a:r>
            <a:r>
              <a:rPr lang="ru-RU" sz="2800" dirty="0" smtClean="0">
                <a:solidFill>
                  <a:srgbClr val="660033"/>
                </a:solidFill>
                <a:latin typeface="+mn-lt"/>
              </a:rPr>
              <a:t> равен 90</a:t>
            </a:r>
            <a:r>
              <a:rPr lang="en-US" sz="2800" i="1" baseline="30000" dirty="0" smtClean="0">
                <a:solidFill>
                  <a:srgbClr val="660033"/>
                </a:solidFill>
                <a:latin typeface="+mn-lt"/>
              </a:rPr>
              <a:t> 0</a:t>
            </a:r>
            <a:r>
              <a:rPr lang="ru-RU" sz="2800" dirty="0" smtClean="0">
                <a:solidFill>
                  <a:srgbClr val="660033"/>
                </a:solidFill>
                <a:latin typeface="+mn-lt"/>
              </a:rPr>
              <a:t>, синус внешнего угла при вершине </a:t>
            </a:r>
            <a:r>
              <a:rPr lang="ru-RU" sz="2800" i="1" dirty="0" smtClean="0">
                <a:solidFill>
                  <a:srgbClr val="660033"/>
                </a:solidFill>
                <a:latin typeface="+mn-lt"/>
              </a:rPr>
              <a:t>A</a:t>
            </a:r>
            <a:r>
              <a:rPr lang="ru-RU" sz="2800" dirty="0" smtClean="0">
                <a:solidFill>
                  <a:srgbClr val="660033"/>
                </a:solidFill>
                <a:latin typeface="+mn-lt"/>
              </a:rPr>
              <a:t> равен 0,31. Найдите </a:t>
            </a:r>
            <a:r>
              <a:rPr lang="en-US" sz="2800" dirty="0" smtClean="0">
                <a:solidFill>
                  <a:srgbClr val="660033"/>
                </a:solidFill>
                <a:latin typeface="+mn-lt"/>
              </a:rPr>
              <a:t>sin</a:t>
            </a:r>
            <a:r>
              <a:rPr lang="ru-RU" sz="2800" dirty="0" smtClean="0">
                <a:solidFill>
                  <a:srgbClr val="660033"/>
                </a:solidFill>
                <a:latin typeface="+mn-lt"/>
              </a:rPr>
              <a:t> </a:t>
            </a:r>
            <a:r>
              <a:rPr lang="en-US" sz="2800" dirty="0" smtClean="0">
                <a:solidFill>
                  <a:srgbClr val="660033"/>
                </a:solidFill>
                <a:latin typeface="+mn-lt"/>
              </a:rPr>
              <a:t>A</a:t>
            </a:r>
            <a:r>
              <a:rPr lang="ru-RU" sz="2800" dirty="0" smtClean="0">
                <a:solidFill>
                  <a:srgbClr val="660033"/>
                </a:solidFill>
                <a:latin typeface="+mn-lt"/>
              </a:rPr>
              <a:t>.</a:t>
            </a:r>
            <a:endParaRPr lang="ru-RU" sz="2800" dirty="0">
              <a:solidFill>
                <a:srgbClr val="660033"/>
              </a:solidFill>
              <a:latin typeface="+mn-lt"/>
            </a:endParaRPr>
          </a:p>
        </p:txBody>
      </p:sp>
    </p:spTree>
  </p:cSld>
  <p:clrMapOvr>
    <a:masterClrMapping/>
  </p:clrMapOvr>
  <p:transition>
    <p:cut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46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245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46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246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246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99" grpId="0"/>
      <p:bldP spid="24600" grpId="0"/>
      <p:bldP spid="24601" grpId="0"/>
      <p:bldP spid="24602" grpId="0"/>
      <p:bldP spid="24603" grpId="0"/>
      <p:bldP spid="10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A17567"/>
            </a:gs>
            <a:gs pos="64999">
              <a:srgbClr val="F0EBD5"/>
            </a:gs>
            <a:gs pos="100000">
              <a:srgbClr val="D1C39F"/>
            </a:gs>
          </a:gsLst>
          <a:lin ang="189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extBox 29"/>
          <p:cNvSpPr txBox="1"/>
          <p:nvPr/>
        </p:nvSpPr>
        <p:spPr>
          <a:xfrm>
            <a:off x="285720" y="214290"/>
            <a:ext cx="8072494" cy="16619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solidFill>
                  <a:schemeClr val="bg1"/>
                </a:solidFill>
                <a:latin typeface="+mn-lt"/>
              </a:rPr>
              <a:t>№7.В треугольнике </a:t>
            </a:r>
            <a:r>
              <a:rPr lang="ru-RU" sz="2800" i="1" dirty="0" smtClean="0">
                <a:solidFill>
                  <a:schemeClr val="bg1"/>
                </a:solidFill>
                <a:latin typeface="+mn-lt"/>
              </a:rPr>
              <a:t>ABC</a:t>
            </a:r>
            <a:r>
              <a:rPr lang="ru-RU" sz="2800" dirty="0" smtClean="0">
                <a:solidFill>
                  <a:schemeClr val="bg1"/>
                </a:solidFill>
                <a:latin typeface="+mn-lt"/>
              </a:rPr>
              <a:t> угол </a:t>
            </a:r>
            <a:r>
              <a:rPr lang="ru-RU" sz="2800" i="1" dirty="0" smtClean="0">
                <a:solidFill>
                  <a:schemeClr val="bg1"/>
                </a:solidFill>
                <a:latin typeface="+mn-lt"/>
              </a:rPr>
              <a:t>C</a:t>
            </a:r>
            <a:r>
              <a:rPr lang="ru-RU" sz="2800" dirty="0" smtClean="0">
                <a:solidFill>
                  <a:schemeClr val="bg1"/>
                </a:solidFill>
                <a:latin typeface="+mn-lt"/>
              </a:rPr>
              <a:t> равен </a:t>
            </a:r>
            <a:r>
              <a:rPr lang="en-US" sz="2800" dirty="0" smtClean="0">
                <a:solidFill>
                  <a:schemeClr val="bg1"/>
                </a:solidFill>
                <a:latin typeface="+mn-lt"/>
              </a:rPr>
              <a:t> </a:t>
            </a:r>
            <a:r>
              <a:rPr lang="ru-RU" sz="2800" dirty="0" smtClean="0">
                <a:solidFill>
                  <a:schemeClr val="bg1"/>
                </a:solidFill>
                <a:latin typeface="+mn-lt"/>
              </a:rPr>
              <a:t>90</a:t>
            </a:r>
            <a:r>
              <a:rPr lang="en-US" sz="2800" dirty="0" smtClean="0">
                <a:solidFill>
                  <a:schemeClr val="bg1"/>
                </a:solidFill>
                <a:latin typeface="+mn-lt"/>
              </a:rPr>
              <a:t>º </a:t>
            </a:r>
            <a:r>
              <a:rPr lang="ru-RU" sz="2800" dirty="0" smtClean="0">
                <a:solidFill>
                  <a:schemeClr val="bg1"/>
                </a:solidFill>
                <a:latin typeface="+mn-lt"/>
              </a:rPr>
              <a:t>,синус внешнего угла при вершине </a:t>
            </a:r>
            <a:r>
              <a:rPr lang="ru-RU" sz="2800" i="1" dirty="0" smtClean="0">
                <a:solidFill>
                  <a:schemeClr val="bg1"/>
                </a:solidFill>
                <a:latin typeface="+mn-lt"/>
              </a:rPr>
              <a:t>A</a:t>
            </a:r>
            <a:r>
              <a:rPr lang="ru-RU" sz="2800" dirty="0" smtClean="0">
                <a:solidFill>
                  <a:schemeClr val="bg1"/>
                </a:solidFill>
                <a:latin typeface="+mn-lt"/>
              </a:rPr>
              <a:t> равен </a:t>
            </a:r>
            <a:r>
              <a:rPr lang="en-US" sz="2800" dirty="0" smtClean="0">
                <a:solidFill>
                  <a:schemeClr val="bg1"/>
                </a:solidFill>
                <a:latin typeface="+mn-lt"/>
              </a:rPr>
              <a:t>        </a:t>
            </a:r>
            <a:r>
              <a:rPr lang="ru-RU" sz="2800" dirty="0" smtClean="0">
                <a:solidFill>
                  <a:schemeClr val="bg1"/>
                </a:solidFill>
                <a:latin typeface="+mn-lt"/>
              </a:rPr>
              <a:t>. Найдите </a:t>
            </a:r>
            <a:r>
              <a:rPr lang="en-US" sz="2800" dirty="0" err="1" smtClean="0">
                <a:solidFill>
                  <a:schemeClr val="bg1"/>
                </a:solidFill>
                <a:latin typeface="+mn-lt"/>
              </a:rPr>
              <a:t>cos</a:t>
            </a:r>
            <a:r>
              <a:rPr lang="ru-RU" sz="2800" dirty="0" smtClean="0">
                <a:solidFill>
                  <a:schemeClr val="bg1"/>
                </a:solidFill>
                <a:latin typeface="+mn-lt"/>
              </a:rPr>
              <a:t> </a:t>
            </a:r>
            <a:r>
              <a:rPr lang="en-US" sz="2800" dirty="0" smtClean="0">
                <a:solidFill>
                  <a:schemeClr val="bg1"/>
                </a:solidFill>
                <a:latin typeface="+mn-lt"/>
              </a:rPr>
              <a:t>A</a:t>
            </a:r>
            <a:r>
              <a:rPr lang="ru-RU" sz="2800" dirty="0" smtClean="0">
                <a:solidFill>
                  <a:schemeClr val="bg1"/>
                </a:solidFill>
                <a:latin typeface="+mn-lt"/>
              </a:rPr>
              <a:t>. </a:t>
            </a:r>
          </a:p>
          <a:p>
            <a:endParaRPr lang="ru-RU" dirty="0"/>
          </a:p>
        </p:txBody>
      </p:sp>
      <p:sp>
        <p:nvSpPr>
          <p:cNvPr id="31" name="TextBox 30"/>
          <p:cNvSpPr txBox="1"/>
          <p:nvPr/>
        </p:nvSpPr>
        <p:spPr>
          <a:xfrm>
            <a:off x="357158" y="4214818"/>
            <a:ext cx="8072494" cy="16619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solidFill>
                  <a:schemeClr val="bg1"/>
                </a:solidFill>
                <a:latin typeface="+mn-lt"/>
              </a:rPr>
              <a:t>№9.В треугольнике </a:t>
            </a:r>
            <a:r>
              <a:rPr lang="ru-RU" sz="2800" i="1" dirty="0" smtClean="0">
                <a:solidFill>
                  <a:schemeClr val="bg1"/>
                </a:solidFill>
                <a:latin typeface="+mn-lt"/>
              </a:rPr>
              <a:t>ABC</a:t>
            </a:r>
            <a:r>
              <a:rPr lang="ru-RU" sz="2800" dirty="0" smtClean="0">
                <a:solidFill>
                  <a:schemeClr val="bg1"/>
                </a:solidFill>
                <a:latin typeface="+mn-lt"/>
              </a:rPr>
              <a:t> угол </a:t>
            </a:r>
            <a:r>
              <a:rPr lang="ru-RU" sz="2800" i="1" dirty="0" smtClean="0">
                <a:solidFill>
                  <a:schemeClr val="bg1"/>
                </a:solidFill>
                <a:latin typeface="+mn-lt"/>
              </a:rPr>
              <a:t>C</a:t>
            </a:r>
            <a:r>
              <a:rPr lang="ru-RU" sz="2800" dirty="0" smtClean="0">
                <a:solidFill>
                  <a:schemeClr val="bg1"/>
                </a:solidFill>
                <a:latin typeface="+mn-lt"/>
              </a:rPr>
              <a:t> равен</a:t>
            </a:r>
            <a:r>
              <a:rPr lang="en-US" sz="2800" dirty="0" smtClean="0">
                <a:solidFill>
                  <a:schemeClr val="bg1"/>
                </a:solidFill>
                <a:latin typeface="+mn-lt"/>
              </a:rPr>
              <a:t> </a:t>
            </a:r>
            <a:r>
              <a:rPr lang="ru-RU" sz="2800" dirty="0" smtClean="0">
                <a:solidFill>
                  <a:schemeClr val="bg1"/>
                </a:solidFill>
                <a:latin typeface="Book Antiqua" pitchFamily="18" charset="0"/>
              </a:rPr>
              <a:t>90</a:t>
            </a:r>
            <a:r>
              <a:rPr lang="en-US" sz="2800" dirty="0" smtClean="0">
                <a:solidFill>
                  <a:schemeClr val="bg1"/>
                </a:solidFill>
                <a:latin typeface="Book Antiqua" pitchFamily="18" charset="0"/>
              </a:rPr>
              <a:t>º</a:t>
            </a:r>
            <a:r>
              <a:rPr lang="ru-RU" sz="2800" dirty="0" smtClean="0">
                <a:solidFill>
                  <a:schemeClr val="bg1"/>
                </a:solidFill>
                <a:latin typeface="+mn-lt"/>
              </a:rPr>
              <a:t> </a:t>
            </a:r>
            <a:r>
              <a:rPr lang="en-US" sz="2800" dirty="0" smtClean="0">
                <a:solidFill>
                  <a:schemeClr val="bg1"/>
                </a:solidFill>
                <a:latin typeface="+mn-lt"/>
              </a:rPr>
              <a:t>  </a:t>
            </a:r>
            <a:r>
              <a:rPr lang="ru-RU" sz="2800" dirty="0" smtClean="0">
                <a:solidFill>
                  <a:schemeClr val="bg1"/>
                </a:solidFill>
                <a:latin typeface="+mn-lt"/>
              </a:rPr>
              <a:t>,синус внешнего угла при вершине </a:t>
            </a:r>
            <a:r>
              <a:rPr lang="ru-RU" sz="2800" i="1" dirty="0" smtClean="0">
                <a:solidFill>
                  <a:schemeClr val="bg1"/>
                </a:solidFill>
                <a:latin typeface="+mn-lt"/>
              </a:rPr>
              <a:t>A</a:t>
            </a:r>
            <a:r>
              <a:rPr lang="ru-RU" sz="2800" dirty="0" smtClean="0">
                <a:solidFill>
                  <a:schemeClr val="bg1"/>
                </a:solidFill>
                <a:latin typeface="+mn-lt"/>
              </a:rPr>
              <a:t> равен </a:t>
            </a:r>
            <a:r>
              <a:rPr lang="en-US" sz="2800" dirty="0" smtClean="0">
                <a:solidFill>
                  <a:schemeClr val="bg1"/>
                </a:solidFill>
                <a:latin typeface="+mn-lt"/>
              </a:rPr>
              <a:t>         </a:t>
            </a:r>
            <a:r>
              <a:rPr lang="ru-RU" sz="2800" dirty="0" smtClean="0">
                <a:solidFill>
                  <a:schemeClr val="bg1"/>
                </a:solidFill>
                <a:latin typeface="+mn-lt"/>
              </a:rPr>
              <a:t>. Найдите</a:t>
            </a:r>
            <a:r>
              <a:rPr lang="en-US" sz="2800" dirty="0" smtClean="0">
                <a:solidFill>
                  <a:schemeClr val="bg1"/>
                </a:solidFill>
                <a:latin typeface="+mn-lt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+mn-lt"/>
              </a:rPr>
              <a:t>tg</a:t>
            </a:r>
            <a:r>
              <a:rPr lang="ru-RU" sz="2800" dirty="0" smtClean="0">
                <a:solidFill>
                  <a:schemeClr val="bg1"/>
                </a:solidFill>
                <a:latin typeface="+mn-lt"/>
              </a:rPr>
              <a:t> </a:t>
            </a:r>
            <a:r>
              <a:rPr lang="en-US" sz="2800" dirty="0" smtClean="0">
                <a:solidFill>
                  <a:schemeClr val="bg1"/>
                </a:solidFill>
                <a:latin typeface="+mn-lt"/>
              </a:rPr>
              <a:t>A</a:t>
            </a:r>
            <a:r>
              <a:rPr lang="ru-RU" sz="2800" dirty="0" smtClean="0">
                <a:solidFill>
                  <a:schemeClr val="bg1"/>
                </a:solidFill>
                <a:latin typeface="+mn-lt"/>
              </a:rPr>
              <a:t>.</a:t>
            </a:r>
          </a:p>
          <a:p>
            <a:endParaRPr lang="ru-RU" dirty="0"/>
          </a:p>
        </p:txBody>
      </p:sp>
      <p:sp>
        <p:nvSpPr>
          <p:cNvPr id="32" name="TextBox 31"/>
          <p:cNvSpPr txBox="1"/>
          <p:nvPr/>
        </p:nvSpPr>
        <p:spPr>
          <a:xfrm>
            <a:off x="357158" y="2000240"/>
            <a:ext cx="8501122" cy="16619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solidFill>
                  <a:schemeClr val="bg1"/>
                </a:solidFill>
                <a:latin typeface="+mn-lt"/>
              </a:rPr>
              <a:t>№8.В треугольнике </a:t>
            </a:r>
            <a:r>
              <a:rPr lang="ru-RU" sz="2800" i="1" dirty="0" smtClean="0">
                <a:solidFill>
                  <a:schemeClr val="bg1"/>
                </a:solidFill>
                <a:latin typeface="+mn-lt"/>
              </a:rPr>
              <a:t>ABC</a:t>
            </a:r>
            <a:r>
              <a:rPr lang="ru-RU" sz="2800" dirty="0" smtClean="0">
                <a:solidFill>
                  <a:schemeClr val="bg1"/>
                </a:solidFill>
                <a:latin typeface="+mn-lt"/>
              </a:rPr>
              <a:t> угол </a:t>
            </a:r>
            <a:r>
              <a:rPr lang="ru-RU" sz="2800" i="1" dirty="0" smtClean="0">
                <a:solidFill>
                  <a:schemeClr val="bg1"/>
                </a:solidFill>
                <a:latin typeface="+mn-lt"/>
              </a:rPr>
              <a:t>C</a:t>
            </a:r>
            <a:r>
              <a:rPr lang="ru-RU" sz="2800" dirty="0" smtClean="0">
                <a:solidFill>
                  <a:schemeClr val="bg1"/>
                </a:solidFill>
                <a:latin typeface="+mn-lt"/>
              </a:rPr>
              <a:t> равен </a:t>
            </a:r>
            <a:r>
              <a:rPr lang="ru-RU" sz="2800" dirty="0" smtClean="0">
                <a:solidFill>
                  <a:schemeClr val="bg1"/>
                </a:solidFill>
                <a:latin typeface="Book Antiqua" pitchFamily="18" charset="0"/>
              </a:rPr>
              <a:t>90</a:t>
            </a:r>
            <a:r>
              <a:rPr lang="en-US" sz="2800" dirty="0" smtClean="0">
                <a:solidFill>
                  <a:schemeClr val="bg1"/>
                </a:solidFill>
                <a:latin typeface="Book Antiqua" pitchFamily="18" charset="0"/>
              </a:rPr>
              <a:t>º</a:t>
            </a:r>
            <a:r>
              <a:rPr lang="en-US" sz="2800" dirty="0" smtClean="0">
                <a:solidFill>
                  <a:schemeClr val="bg1"/>
                </a:solidFill>
                <a:latin typeface="+mn-lt"/>
              </a:rPr>
              <a:t> </a:t>
            </a:r>
            <a:r>
              <a:rPr lang="ru-RU" sz="2800" dirty="0" smtClean="0">
                <a:solidFill>
                  <a:schemeClr val="bg1"/>
                </a:solidFill>
                <a:latin typeface="+mn-lt"/>
              </a:rPr>
              <a:t>,косинус внешнего угла при вершине </a:t>
            </a:r>
            <a:r>
              <a:rPr lang="ru-RU" sz="2800" i="1" dirty="0" smtClean="0">
                <a:solidFill>
                  <a:schemeClr val="bg1"/>
                </a:solidFill>
                <a:latin typeface="+mn-lt"/>
              </a:rPr>
              <a:t>A</a:t>
            </a:r>
            <a:r>
              <a:rPr lang="ru-RU" sz="2800" dirty="0" smtClean="0">
                <a:solidFill>
                  <a:schemeClr val="bg1"/>
                </a:solidFill>
                <a:latin typeface="+mn-lt"/>
              </a:rPr>
              <a:t> равен       </a:t>
            </a:r>
            <a:r>
              <a:rPr lang="en-US" sz="2800" dirty="0" smtClean="0">
                <a:solidFill>
                  <a:schemeClr val="bg1"/>
                </a:solidFill>
                <a:latin typeface="+mn-lt"/>
              </a:rPr>
              <a:t> </a:t>
            </a:r>
            <a:r>
              <a:rPr lang="ru-RU" sz="2800" dirty="0" smtClean="0">
                <a:solidFill>
                  <a:schemeClr val="bg1"/>
                </a:solidFill>
                <a:latin typeface="+mn-lt"/>
              </a:rPr>
              <a:t>. </a:t>
            </a:r>
            <a:endParaRPr lang="en-US" sz="2800" dirty="0" smtClean="0">
              <a:solidFill>
                <a:schemeClr val="bg1"/>
              </a:solidFill>
              <a:latin typeface="+mn-lt"/>
            </a:endParaRPr>
          </a:p>
          <a:p>
            <a:r>
              <a:rPr lang="ru-RU" sz="2800" dirty="0" smtClean="0">
                <a:solidFill>
                  <a:schemeClr val="bg1"/>
                </a:solidFill>
                <a:latin typeface="+mn-lt"/>
              </a:rPr>
              <a:t>Найдите</a:t>
            </a:r>
            <a:r>
              <a:rPr lang="en-US" sz="2800" dirty="0" smtClean="0">
                <a:solidFill>
                  <a:schemeClr val="bg1"/>
                </a:solidFill>
                <a:latin typeface="+mn-lt"/>
              </a:rPr>
              <a:t> </a:t>
            </a:r>
            <a:r>
              <a:rPr lang="en-US" sz="2800" dirty="0" smtClean="0">
                <a:solidFill>
                  <a:schemeClr val="bg1"/>
                </a:solidFill>
                <a:latin typeface="+mn-lt"/>
              </a:rPr>
              <a:t>sin</a:t>
            </a:r>
            <a:r>
              <a:rPr lang="ru-RU" sz="2800" dirty="0" smtClean="0">
                <a:solidFill>
                  <a:schemeClr val="bg1"/>
                </a:solidFill>
                <a:latin typeface="+mn-lt"/>
              </a:rPr>
              <a:t> </a:t>
            </a:r>
            <a:r>
              <a:rPr lang="en-US" sz="2800" dirty="0" smtClean="0">
                <a:solidFill>
                  <a:schemeClr val="bg1"/>
                </a:solidFill>
                <a:latin typeface="+mn-lt"/>
              </a:rPr>
              <a:t>A</a:t>
            </a:r>
            <a:r>
              <a:rPr lang="ru-RU" sz="2800" dirty="0" smtClean="0">
                <a:solidFill>
                  <a:schemeClr val="bg1"/>
                </a:solidFill>
                <a:latin typeface="+mn-lt"/>
              </a:rPr>
              <a:t>.</a:t>
            </a:r>
          </a:p>
          <a:p>
            <a:endParaRPr lang="ru-RU" dirty="0"/>
          </a:p>
        </p:txBody>
      </p:sp>
      <p:pic>
        <p:nvPicPr>
          <p:cNvPr id="37" name="Рисунок 36" descr="\frac{8 \sqrt{89}}{89}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00760" y="4643446"/>
            <a:ext cx="642942" cy="5715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8" name="Рисунок 37" descr="-\frac{ \sqrt{3}}{2}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929322" y="2428868"/>
            <a:ext cx="571504" cy="5715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9" name="TextBox 38"/>
          <p:cNvSpPr txBox="1"/>
          <p:nvPr/>
        </p:nvSpPr>
        <p:spPr>
          <a:xfrm>
            <a:off x="6500826" y="1500174"/>
            <a:ext cx="186788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>
                <a:solidFill>
                  <a:srgbClr val="990000"/>
                </a:solidFill>
              </a:rPr>
              <a:t>Ответ: 0,2</a:t>
            </a:r>
            <a:endParaRPr lang="ru-RU" sz="2800" dirty="0">
              <a:solidFill>
                <a:srgbClr val="990000"/>
              </a:solidFill>
            </a:endParaRPr>
          </a:p>
        </p:txBody>
      </p:sp>
      <p:sp>
        <p:nvSpPr>
          <p:cNvPr id="40" name="Прямоугольник 39"/>
          <p:cNvSpPr/>
          <p:nvPr/>
        </p:nvSpPr>
        <p:spPr>
          <a:xfrm>
            <a:off x="6500826" y="5643578"/>
            <a:ext cx="186788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dirty="0" smtClean="0">
                <a:solidFill>
                  <a:srgbClr val="990000"/>
                </a:solidFill>
              </a:rPr>
              <a:t>Ответ: </a:t>
            </a:r>
            <a:r>
              <a:rPr lang="en-US" sz="2800" dirty="0" smtClean="0">
                <a:solidFill>
                  <a:srgbClr val="990000"/>
                </a:solidFill>
              </a:rPr>
              <a:t>1,6</a:t>
            </a:r>
            <a:endParaRPr lang="ru-RU" sz="2800" dirty="0">
              <a:solidFill>
                <a:srgbClr val="990000"/>
              </a:solidFill>
            </a:endParaRPr>
          </a:p>
        </p:txBody>
      </p:sp>
      <p:sp>
        <p:nvSpPr>
          <p:cNvPr id="41" name="Прямоугольник 40"/>
          <p:cNvSpPr/>
          <p:nvPr/>
        </p:nvSpPr>
        <p:spPr>
          <a:xfrm>
            <a:off x="6500826" y="3500438"/>
            <a:ext cx="186788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dirty="0" smtClean="0">
                <a:solidFill>
                  <a:srgbClr val="990000"/>
                </a:solidFill>
              </a:rPr>
              <a:t>Ответ: 0,5</a:t>
            </a:r>
            <a:endParaRPr lang="ru-RU" sz="2800" dirty="0">
              <a:solidFill>
                <a:srgbClr val="990000"/>
              </a:solidFill>
            </a:endParaRPr>
          </a:p>
        </p:txBody>
      </p:sp>
      <p:sp>
        <p:nvSpPr>
          <p:cNvPr id="25602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4578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4580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4579" name="Picture 3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072198" y="642918"/>
            <a:ext cx="448948" cy="642942"/>
          </a:xfrm>
          <a:prstGeom prst="rect">
            <a:avLst/>
          </a:prstGeom>
          <a:noFill/>
        </p:spPr>
      </p:pic>
      <p:sp>
        <p:nvSpPr>
          <p:cNvPr id="24581" name="Rectangle 5"/>
          <p:cNvSpPr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245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2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/>
      <p:bldP spid="31" grpId="0"/>
      <p:bldP spid="32" grpId="0"/>
      <p:bldP spid="39" grpId="0"/>
      <p:bldP spid="40" grpId="0"/>
      <p:bldP spid="41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A17567"/>
            </a:gs>
            <a:gs pos="64999">
              <a:srgbClr val="F0EBD5"/>
            </a:gs>
            <a:gs pos="100000">
              <a:srgbClr val="D1C39F"/>
            </a:gs>
          </a:gsLst>
          <a:lin ang="135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MA.OB10.B4.15/innerimg0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357950" y="642918"/>
            <a:ext cx="2571764" cy="1451546"/>
          </a:xfrm>
          <a:prstGeom prst="rect">
            <a:avLst/>
          </a:prstGeom>
          <a:noFill/>
          <a:ln w="38100">
            <a:solidFill>
              <a:schemeClr val="bg1"/>
            </a:solidFill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6357950" y="2500306"/>
            <a:ext cx="176849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>
                <a:solidFill>
                  <a:srgbClr val="660033"/>
                </a:solidFill>
              </a:rPr>
              <a:t>Ответ: 49</a:t>
            </a:r>
            <a:endParaRPr lang="ru-RU" sz="2800" dirty="0">
              <a:solidFill>
                <a:srgbClr val="660033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57158" y="3500438"/>
            <a:ext cx="5500726" cy="25237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chemeClr val="bg1"/>
                </a:solidFill>
                <a:latin typeface="+mn-lt"/>
              </a:rPr>
              <a:t>№11.В треугольнике </a:t>
            </a:r>
            <a:r>
              <a:rPr lang="ru-RU" sz="2800" b="1" i="1" dirty="0" smtClean="0">
                <a:solidFill>
                  <a:schemeClr val="bg1"/>
                </a:solidFill>
                <a:latin typeface="+mn-lt"/>
              </a:rPr>
              <a:t>ABC</a:t>
            </a:r>
            <a:r>
              <a:rPr lang="ru-RU" sz="2800" b="1" dirty="0" smtClean="0">
                <a:solidFill>
                  <a:schemeClr val="bg1"/>
                </a:solidFill>
                <a:latin typeface="+mn-lt"/>
              </a:rPr>
              <a:t> угол </a:t>
            </a:r>
            <a:r>
              <a:rPr lang="ru-RU" sz="2800" b="1" i="1" dirty="0" smtClean="0">
                <a:solidFill>
                  <a:schemeClr val="bg1"/>
                </a:solidFill>
                <a:latin typeface="+mn-lt"/>
              </a:rPr>
              <a:t>A</a:t>
            </a:r>
            <a:r>
              <a:rPr lang="ru-RU" sz="2800" b="1" dirty="0" smtClean="0">
                <a:solidFill>
                  <a:schemeClr val="bg1"/>
                </a:solidFill>
                <a:latin typeface="+mn-lt"/>
              </a:rPr>
              <a:t> равен  17</a:t>
            </a:r>
            <a:r>
              <a:rPr lang="en-US" sz="2800" b="1" dirty="0" smtClean="0">
                <a:solidFill>
                  <a:schemeClr val="bg1"/>
                </a:solidFill>
                <a:latin typeface="+mn-lt"/>
              </a:rPr>
              <a:t>º </a:t>
            </a:r>
            <a:r>
              <a:rPr lang="ru-RU" sz="2800" b="1" dirty="0" smtClean="0">
                <a:solidFill>
                  <a:schemeClr val="bg1"/>
                </a:solidFill>
                <a:latin typeface="+mn-lt"/>
              </a:rPr>
              <a:t>,угол </a:t>
            </a:r>
            <a:r>
              <a:rPr lang="ru-RU" sz="2800" b="1" i="1" dirty="0" smtClean="0">
                <a:solidFill>
                  <a:schemeClr val="bg1"/>
                </a:solidFill>
                <a:latin typeface="+mn-lt"/>
              </a:rPr>
              <a:t>B</a:t>
            </a:r>
            <a:r>
              <a:rPr lang="ru-RU" sz="2800" b="1" dirty="0" smtClean="0">
                <a:solidFill>
                  <a:schemeClr val="bg1"/>
                </a:solidFill>
                <a:latin typeface="+mn-lt"/>
              </a:rPr>
              <a:t> равен</a:t>
            </a:r>
            <a:r>
              <a:rPr lang="en-US" sz="2800" b="1" dirty="0" smtClean="0">
                <a:solidFill>
                  <a:schemeClr val="bg1"/>
                </a:solidFill>
                <a:latin typeface="+mn-lt"/>
              </a:rPr>
              <a:t>  </a:t>
            </a:r>
            <a:r>
              <a:rPr lang="ru-RU" sz="2800" b="1" dirty="0" smtClean="0">
                <a:solidFill>
                  <a:schemeClr val="bg1"/>
                </a:solidFill>
                <a:latin typeface="+mn-lt"/>
              </a:rPr>
              <a:t>71</a:t>
            </a:r>
            <a:r>
              <a:rPr lang="en-US" sz="2800" b="1" dirty="0" smtClean="0">
                <a:solidFill>
                  <a:schemeClr val="bg1"/>
                </a:solidFill>
                <a:latin typeface="+mn-lt"/>
              </a:rPr>
              <a:t>º ,</a:t>
            </a:r>
            <a:r>
              <a:rPr lang="ru-RU" sz="2800" b="1" dirty="0" smtClean="0">
                <a:solidFill>
                  <a:schemeClr val="bg1"/>
                </a:solidFill>
                <a:latin typeface="+mn-lt"/>
              </a:rPr>
              <a:t> </a:t>
            </a:r>
            <a:r>
              <a:rPr lang="en-US" sz="2800" b="1" dirty="0" smtClean="0">
                <a:solidFill>
                  <a:schemeClr val="bg1"/>
                </a:solidFill>
                <a:latin typeface="+mn-lt"/>
              </a:rPr>
              <a:t> </a:t>
            </a:r>
            <a:r>
              <a:rPr lang="ru-RU" sz="2800" b="1" i="1" dirty="0" smtClean="0">
                <a:solidFill>
                  <a:schemeClr val="bg1"/>
                </a:solidFill>
                <a:latin typeface="+mn-lt"/>
              </a:rPr>
              <a:t>CH</a:t>
            </a:r>
            <a:r>
              <a:rPr lang="ru-RU" sz="2800" b="1" dirty="0" smtClean="0">
                <a:solidFill>
                  <a:schemeClr val="bg1"/>
                </a:solidFill>
                <a:latin typeface="+mn-lt"/>
              </a:rPr>
              <a:t> — высота. Найдите разность углов </a:t>
            </a:r>
            <a:r>
              <a:rPr lang="ru-RU" sz="2800" b="1" i="1" dirty="0" smtClean="0">
                <a:solidFill>
                  <a:schemeClr val="bg1"/>
                </a:solidFill>
                <a:latin typeface="+mn-lt"/>
              </a:rPr>
              <a:t>ACH</a:t>
            </a:r>
            <a:r>
              <a:rPr lang="ru-RU" sz="2800" b="1" dirty="0" smtClean="0">
                <a:solidFill>
                  <a:schemeClr val="bg1"/>
                </a:solidFill>
                <a:latin typeface="+mn-lt"/>
              </a:rPr>
              <a:t> и </a:t>
            </a:r>
            <a:r>
              <a:rPr lang="ru-RU" sz="2800" b="1" i="1" dirty="0" smtClean="0">
                <a:solidFill>
                  <a:schemeClr val="bg1"/>
                </a:solidFill>
                <a:latin typeface="+mn-lt"/>
              </a:rPr>
              <a:t>BCH</a:t>
            </a:r>
            <a:r>
              <a:rPr lang="ru-RU" sz="2800" b="1" dirty="0" smtClean="0">
                <a:solidFill>
                  <a:schemeClr val="bg1"/>
                </a:solidFill>
                <a:latin typeface="+mn-lt"/>
              </a:rPr>
              <a:t>. Ответ дайте в градусах.</a:t>
            </a:r>
          </a:p>
          <a:p>
            <a:endParaRPr lang="ru-RU" dirty="0"/>
          </a:p>
        </p:txBody>
      </p:sp>
      <p:pic>
        <p:nvPicPr>
          <p:cNvPr id="7" name="Рисунок 6" descr="MA.OB10.B4.16/innerimg0.jp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43636" y="3500438"/>
            <a:ext cx="2500330" cy="1928826"/>
          </a:xfrm>
          <a:prstGeom prst="rect">
            <a:avLst/>
          </a:prstGeom>
          <a:noFill/>
          <a:ln w="38100">
            <a:solidFill>
              <a:schemeClr val="bg1"/>
            </a:solidFill>
            <a:miter lim="800000"/>
            <a:headEnd/>
            <a:tailEnd/>
          </a:ln>
        </p:spPr>
      </p:pic>
      <p:sp>
        <p:nvSpPr>
          <p:cNvPr id="8" name="TextBox 7"/>
          <p:cNvSpPr txBox="1"/>
          <p:nvPr/>
        </p:nvSpPr>
        <p:spPr>
          <a:xfrm>
            <a:off x="6429388" y="5763300"/>
            <a:ext cx="176849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>
                <a:solidFill>
                  <a:schemeClr val="accent2">
                    <a:lumMod val="50000"/>
                  </a:schemeClr>
                </a:solidFill>
              </a:rPr>
              <a:t>Ответ: 54</a:t>
            </a:r>
            <a:endParaRPr lang="ru-RU" sz="2800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15" name="Заголовок 1"/>
          <p:cNvSpPr>
            <a:spLocks noGrp="1"/>
          </p:cNvSpPr>
          <p:nvPr>
            <p:ph type="title"/>
          </p:nvPr>
        </p:nvSpPr>
        <p:spPr>
          <a:xfrm>
            <a:off x="285720" y="500042"/>
            <a:ext cx="5715040" cy="2214578"/>
          </a:xfrm>
        </p:spPr>
        <p:txBody>
          <a:bodyPr>
            <a:normAutofit fontScale="90000"/>
          </a:bodyPr>
          <a:lstStyle/>
          <a:p>
            <a:pPr algn="l"/>
            <a:r>
              <a:rPr lang="ru-RU" sz="3100" dirty="0" smtClean="0">
                <a:solidFill>
                  <a:schemeClr val="bg1"/>
                </a:solidFill>
                <a:effectLst/>
                <a:latin typeface="+mn-lt"/>
              </a:rPr>
              <a:t>№10.В треугольнике </a:t>
            </a:r>
            <a:r>
              <a:rPr lang="ru-RU" sz="3100" i="1" dirty="0" smtClean="0">
                <a:solidFill>
                  <a:schemeClr val="bg1"/>
                </a:solidFill>
                <a:effectLst/>
                <a:latin typeface="+mn-lt"/>
              </a:rPr>
              <a:t>ABC</a:t>
            </a:r>
            <a:r>
              <a:rPr lang="ru-RU" sz="3100" dirty="0" smtClean="0">
                <a:solidFill>
                  <a:schemeClr val="bg1"/>
                </a:solidFill>
                <a:effectLst/>
                <a:latin typeface="+mn-lt"/>
              </a:rPr>
              <a:t> угол </a:t>
            </a:r>
            <a:r>
              <a:rPr lang="ru-RU" sz="3100" i="1" dirty="0" smtClean="0">
                <a:solidFill>
                  <a:schemeClr val="bg1"/>
                </a:solidFill>
                <a:effectLst/>
                <a:latin typeface="+mn-lt"/>
              </a:rPr>
              <a:t>C</a:t>
            </a:r>
            <a:r>
              <a:rPr lang="ru-RU" sz="3100" dirty="0" smtClean="0">
                <a:solidFill>
                  <a:schemeClr val="bg1"/>
                </a:solidFill>
                <a:effectLst/>
                <a:latin typeface="+mn-lt"/>
              </a:rPr>
              <a:t> </a:t>
            </a:r>
            <a:r>
              <a:rPr lang="en-US" sz="3100" dirty="0" smtClean="0">
                <a:solidFill>
                  <a:schemeClr val="bg1"/>
                </a:solidFill>
                <a:effectLst/>
                <a:latin typeface="+mn-lt"/>
              </a:rPr>
              <a:t/>
            </a:r>
            <a:br>
              <a:rPr lang="en-US" sz="3100" dirty="0" smtClean="0">
                <a:solidFill>
                  <a:schemeClr val="bg1"/>
                </a:solidFill>
                <a:effectLst/>
                <a:latin typeface="+mn-lt"/>
              </a:rPr>
            </a:br>
            <a:r>
              <a:rPr lang="ru-RU" sz="3100" dirty="0" smtClean="0">
                <a:solidFill>
                  <a:schemeClr val="bg1"/>
                </a:solidFill>
                <a:effectLst/>
                <a:latin typeface="+mn-lt"/>
              </a:rPr>
              <a:t>равен  90</a:t>
            </a:r>
            <a:r>
              <a:rPr lang="en-US" sz="3100" dirty="0" smtClean="0">
                <a:solidFill>
                  <a:schemeClr val="bg1"/>
                </a:solidFill>
                <a:effectLst/>
                <a:latin typeface="+mn-lt"/>
              </a:rPr>
              <a:t>º ,</a:t>
            </a:r>
            <a:r>
              <a:rPr lang="ru-RU" sz="3100" dirty="0" smtClean="0">
                <a:solidFill>
                  <a:schemeClr val="bg1"/>
                </a:solidFill>
                <a:effectLst/>
                <a:latin typeface="+mn-lt"/>
              </a:rPr>
              <a:t> </a:t>
            </a:r>
            <a:r>
              <a:rPr lang="ru-RU" sz="3100" i="1" dirty="0" smtClean="0">
                <a:solidFill>
                  <a:schemeClr val="bg1"/>
                </a:solidFill>
                <a:effectLst/>
                <a:latin typeface="+mn-lt"/>
              </a:rPr>
              <a:t>CH</a:t>
            </a:r>
            <a:r>
              <a:rPr lang="ru-RU" sz="3100" dirty="0" smtClean="0">
                <a:solidFill>
                  <a:schemeClr val="bg1"/>
                </a:solidFill>
                <a:effectLst/>
                <a:latin typeface="+mn-lt"/>
              </a:rPr>
              <a:t> — высота, угол </a:t>
            </a:r>
            <a:r>
              <a:rPr lang="ru-RU" sz="3100" i="1" dirty="0" smtClean="0">
                <a:solidFill>
                  <a:schemeClr val="bg1"/>
                </a:solidFill>
                <a:effectLst/>
                <a:latin typeface="+mn-lt"/>
              </a:rPr>
              <a:t>A</a:t>
            </a:r>
            <a:r>
              <a:rPr lang="ru-RU" sz="3100" dirty="0" smtClean="0">
                <a:solidFill>
                  <a:schemeClr val="bg1"/>
                </a:solidFill>
                <a:effectLst/>
                <a:latin typeface="+mn-lt"/>
              </a:rPr>
              <a:t> равен  49</a:t>
            </a:r>
            <a:r>
              <a:rPr lang="en-US" sz="3100" dirty="0" smtClean="0">
                <a:solidFill>
                  <a:schemeClr val="bg1"/>
                </a:solidFill>
                <a:effectLst/>
                <a:latin typeface="+mn-lt"/>
              </a:rPr>
              <a:t>º ,</a:t>
            </a:r>
            <a:r>
              <a:rPr lang="ru-RU" sz="3100" dirty="0" smtClean="0">
                <a:solidFill>
                  <a:schemeClr val="bg1"/>
                </a:solidFill>
                <a:effectLst/>
                <a:latin typeface="+mn-lt"/>
              </a:rPr>
              <a:t> Найдите угол </a:t>
            </a:r>
            <a:r>
              <a:rPr lang="ru-RU" sz="3100" i="1" dirty="0" smtClean="0">
                <a:solidFill>
                  <a:schemeClr val="bg1"/>
                </a:solidFill>
                <a:effectLst/>
                <a:latin typeface="+mn-lt"/>
              </a:rPr>
              <a:t>BCH</a:t>
            </a:r>
            <a:r>
              <a:rPr lang="ru-RU" sz="3100" dirty="0" smtClean="0">
                <a:solidFill>
                  <a:schemeClr val="bg1"/>
                </a:solidFill>
                <a:effectLst/>
                <a:latin typeface="+mn-lt"/>
              </a:rPr>
              <a:t>. Ответ дайте в градусах.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8" grpId="0"/>
      <p:bldP spid="1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A17567"/>
            </a:gs>
            <a:gs pos="64999">
              <a:srgbClr val="F0EBD5"/>
            </a:gs>
            <a:gs pos="100000">
              <a:srgbClr val="D1C39F"/>
            </a:gs>
          </a:gsLst>
          <a:lin ang="135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 descr="MA.OB10.B4.17/innerimg0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357950" y="500042"/>
            <a:ext cx="2214574" cy="1402489"/>
          </a:xfrm>
          <a:prstGeom prst="rect">
            <a:avLst/>
          </a:prstGeom>
          <a:noFill/>
          <a:ln w="38100">
            <a:solidFill>
              <a:schemeClr val="bg1"/>
            </a:solidFill>
            <a:miter lim="800000"/>
            <a:headEnd/>
            <a:tailEnd/>
          </a:ln>
        </p:spPr>
      </p:pic>
      <p:sp>
        <p:nvSpPr>
          <p:cNvPr id="8" name="TextBox 7"/>
          <p:cNvSpPr txBox="1"/>
          <p:nvPr/>
        </p:nvSpPr>
        <p:spPr>
          <a:xfrm>
            <a:off x="6500826" y="2214554"/>
            <a:ext cx="176849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>
                <a:solidFill>
                  <a:srgbClr val="660033"/>
                </a:solidFill>
              </a:rPr>
              <a:t>Ответ: 20</a:t>
            </a:r>
            <a:endParaRPr lang="ru-RU" sz="2800" dirty="0">
              <a:solidFill>
                <a:srgbClr val="660033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85720" y="3500438"/>
            <a:ext cx="5643602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chemeClr val="bg1"/>
                </a:solidFill>
                <a:latin typeface="+mn-lt"/>
              </a:rPr>
              <a:t>№13.В треугольнике </a:t>
            </a:r>
            <a:r>
              <a:rPr lang="ru-RU" sz="2800" b="1" i="1" dirty="0" smtClean="0">
                <a:solidFill>
                  <a:schemeClr val="bg1"/>
                </a:solidFill>
                <a:latin typeface="+mn-lt"/>
              </a:rPr>
              <a:t>ABC</a:t>
            </a:r>
            <a:r>
              <a:rPr lang="ru-RU" sz="2800" b="1" dirty="0" smtClean="0">
                <a:solidFill>
                  <a:schemeClr val="bg1"/>
                </a:solidFill>
                <a:latin typeface="+mn-lt"/>
              </a:rPr>
              <a:t> </a:t>
            </a:r>
            <a:r>
              <a:rPr lang="en-US" sz="2800" b="1" dirty="0" smtClean="0">
                <a:solidFill>
                  <a:schemeClr val="bg1"/>
                </a:solidFill>
                <a:latin typeface="+mn-lt"/>
              </a:rPr>
              <a:t> </a:t>
            </a:r>
            <a:r>
              <a:rPr lang="ru-RU" sz="2800" b="1" i="1" dirty="0" smtClean="0">
                <a:solidFill>
                  <a:schemeClr val="bg1"/>
                </a:solidFill>
                <a:latin typeface="+mn-lt"/>
              </a:rPr>
              <a:t>AD</a:t>
            </a:r>
            <a:r>
              <a:rPr lang="ru-RU" sz="2800" b="1" dirty="0" smtClean="0">
                <a:solidFill>
                  <a:schemeClr val="bg1"/>
                </a:solidFill>
                <a:latin typeface="+mn-lt"/>
              </a:rPr>
              <a:t> — биссектриса, угол </a:t>
            </a:r>
            <a:r>
              <a:rPr lang="ru-RU" sz="2800" b="1" i="1" dirty="0" smtClean="0">
                <a:solidFill>
                  <a:schemeClr val="bg1"/>
                </a:solidFill>
                <a:latin typeface="+mn-lt"/>
              </a:rPr>
              <a:t>C</a:t>
            </a:r>
            <a:r>
              <a:rPr lang="ru-RU" sz="2800" b="1" dirty="0" smtClean="0">
                <a:solidFill>
                  <a:schemeClr val="bg1"/>
                </a:solidFill>
                <a:latin typeface="+mn-lt"/>
              </a:rPr>
              <a:t> равен  20</a:t>
            </a:r>
            <a:r>
              <a:rPr lang="en-US" sz="2800" b="1" dirty="0" smtClean="0">
                <a:solidFill>
                  <a:schemeClr val="bg1"/>
                </a:solidFill>
                <a:latin typeface="+mn-lt"/>
              </a:rPr>
              <a:t>º</a:t>
            </a:r>
            <a:r>
              <a:rPr lang="ru-RU" sz="2800" b="1" dirty="0" smtClean="0">
                <a:solidFill>
                  <a:schemeClr val="bg1"/>
                </a:solidFill>
                <a:latin typeface="+mn-lt"/>
              </a:rPr>
              <a:t>,</a:t>
            </a:r>
            <a:endParaRPr lang="en-US" sz="2800" b="1" dirty="0" smtClean="0">
              <a:solidFill>
                <a:schemeClr val="bg1"/>
              </a:solidFill>
              <a:latin typeface="+mn-lt"/>
            </a:endParaRPr>
          </a:p>
          <a:p>
            <a:r>
              <a:rPr lang="ru-RU" sz="2800" b="1" dirty="0" smtClean="0">
                <a:solidFill>
                  <a:schemeClr val="bg1"/>
                </a:solidFill>
                <a:latin typeface="+mn-lt"/>
              </a:rPr>
              <a:t>угол </a:t>
            </a:r>
            <a:r>
              <a:rPr lang="ru-RU" sz="2800" b="1" i="1" dirty="0" smtClean="0">
                <a:solidFill>
                  <a:schemeClr val="bg1"/>
                </a:solidFill>
                <a:latin typeface="+mn-lt"/>
              </a:rPr>
              <a:t>CAD</a:t>
            </a:r>
            <a:r>
              <a:rPr lang="ru-RU" sz="2800" b="1" dirty="0" smtClean="0">
                <a:solidFill>
                  <a:schemeClr val="bg1"/>
                </a:solidFill>
                <a:latin typeface="+mn-lt"/>
              </a:rPr>
              <a:t> равен 50</a:t>
            </a:r>
            <a:r>
              <a:rPr lang="en-US" sz="2800" b="1" dirty="0" smtClean="0">
                <a:solidFill>
                  <a:schemeClr val="bg1"/>
                </a:solidFill>
                <a:latin typeface="+mn-lt"/>
              </a:rPr>
              <a:t>º</a:t>
            </a:r>
            <a:r>
              <a:rPr lang="ru-RU" sz="2800" b="1" dirty="0" smtClean="0">
                <a:solidFill>
                  <a:schemeClr val="bg1"/>
                </a:solidFill>
                <a:latin typeface="+mn-lt"/>
              </a:rPr>
              <a:t>.Найдите </a:t>
            </a:r>
          </a:p>
          <a:p>
            <a:r>
              <a:rPr lang="ru-RU" sz="2800" b="1" dirty="0" smtClean="0">
                <a:solidFill>
                  <a:schemeClr val="bg1"/>
                </a:solidFill>
                <a:latin typeface="+mn-lt"/>
              </a:rPr>
              <a:t>угол </a:t>
            </a:r>
            <a:r>
              <a:rPr lang="ru-RU" sz="2800" b="1" i="1" dirty="0" smtClean="0">
                <a:solidFill>
                  <a:schemeClr val="bg1"/>
                </a:solidFill>
                <a:latin typeface="+mn-lt"/>
              </a:rPr>
              <a:t>B</a:t>
            </a:r>
            <a:r>
              <a:rPr lang="ru-RU" sz="2800" b="1" dirty="0" smtClean="0">
                <a:solidFill>
                  <a:schemeClr val="bg1"/>
                </a:solidFill>
                <a:latin typeface="+mn-lt"/>
              </a:rPr>
              <a:t>. Ответ дайте в градусах.</a:t>
            </a:r>
            <a:endParaRPr lang="ru-RU" sz="2800" b="1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572264" y="5143512"/>
            <a:ext cx="17859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solidFill>
                  <a:srgbClr val="660033"/>
                </a:solidFill>
              </a:rPr>
              <a:t>Ответ: </a:t>
            </a:r>
            <a:r>
              <a:rPr lang="en-US" sz="2800" dirty="0" smtClean="0">
                <a:solidFill>
                  <a:srgbClr val="660033"/>
                </a:solidFill>
              </a:rPr>
              <a:t>6</a:t>
            </a:r>
            <a:r>
              <a:rPr lang="ru-RU" sz="2800" dirty="0" smtClean="0">
                <a:solidFill>
                  <a:srgbClr val="660033"/>
                </a:solidFill>
              </a:rPr>
              <a:t>0</a:t>
            </a:r>
            <a:endParaRPr lang="ru-RU" sz="2800" dirty="0">
              <a:solidFill>
                <a:srgbClr val="660033"/>
              </a:solidFill>
            </a:endParaRPr>
          </a:p>
        </p:txBody>
      </p:sp>
      <p:sp>
        <p:nvSpPr>
          <p:cNvPr id="15" name="Заголовок 1"/>
          <p:cNvSpPr>
            <a:spLocks noGrp="1"/>
          </p:cNvSpPr>
          <p:nvPr>
            <p:ph type="title"/>
          </p:nvPr>
        </p:nvSpPr>
        <p:spPr>
          <a:xfrm>
            <a:off x="214282" y="285728"/>
            <a:ext cx="5543560" cy="2082792"/>
          </a:xfrm>
        </p:spPr>
        <p:txBody>
          <a:bodyPr>
            <a:noAutofit/>
          </a:bodyPr>
          <a:lstStyle/>
          <a:p>
            <a:pPr algn="l"/>
            <a:r>
              <a:rPr lang="ru-RU" sz="2800" dirty="0" smtClean="0">
                <a:solidFill>
                  <a:schemeClr val="bg1"/>
                </a:solidFill>
                <a:effectLst/>
                <a:latin typeface="+mn-lt"/>
              </a:rPr>
              <a:t>№12.В треугольнике </a:t>
            </a:r>
            <a:r>
              <a:rPr lang="ru-RU" sz="2800" i="1" dirty="0" smtClean="0">
                <a:solidFill>
                  <a:schemeClr val="bg1"/>
                </a:solidFill>
                <a:effectLst/>
                <a:latin typeface="+mn-lt"/>
              </a:rPr>
              <a:t>ABC</a:t>
            </a:r>
            <a:r>
              <a:rPr lang="ru-RU" sz="2800" dirty="0" smtClean="0">
                <a:solidFill>
                  <a:schemeClr val="bg1"/>
                </a:solidFill>
                <a:effectLst/>
                <a:latin typeface="+mn-lt"/>
              </a:rPr>
              <a:t> угол </a:t>
            </a:r>
            <a:r>
              <a:rPr lang="ru-RU" sz="2800" i="1" dirty="0" smtClean="0">
                <a:solidFill>
                  <a:schemeClr val="bg1"/>
                </a:solidFill>
                <a:effectLst/>
                <a:latin typeface="+mn-lt"/>
              </a:rPr>
              <a:t>A</a:t>
            </a:r>
            <a:r>
              <a:rPr lang="ru-RU" sz="2800" dirty="0" smtClean="0">
                <a:solidFill>
                  <a:schemeClr val="bg1"/>
                </a:solidFill>
                <a:effectLst/>
                <a:latin typeface="+mn-lt"/>
              </a:rPr>
              <a:t> равен   44</a:t>
            </a:r>
            <a:r>
              <a:rPr lang="en-US" sz="2800" dirty="0" smtClean="0">
                <a:solidFill>
                  <a:schemeClr val="bg1"/>
                </a:solidFill>
                <a:effectLst/>
                <a:latin typeface="+mn-lt"/>
              </a:rPr>
              <a:t>º</a:t>
            </a:r>
            <a:r>
              <a:rPr lang="ru-RU" sz="2800" dirty="0" smtClean="0">
                <a:solidFill>
                  <a:schemeClr val="bg1"/>
                </a:solidFill>
                <a:effectLst/>
                <a:latin typeface="+mn-lt"/>
              </a:rPr>
              <a:t>,</a:t>
            </a:r>
            <a:r>
              <a:rPr lang="ru-RU" sz="2800" i="1" dirty="0" smtClean="0">
                <a:solidFill>
                  <a:schemeClr val="bg1"/>
                </a:solidFill>
                <a:effectLst/>
                <a:latin typeface="+mn-lt"/>
              </a:rPr>
              <a:t>CH</a:t>
            </a:r>
            <a:r>
              <a:rPr lang="ru-RU" sz="2800" dirty="0" smtClean="0">
                <a:solidFill>
                  <a:schemeClr val="bg1"/>
                </a:solidFill>
                <a:effectLst/>
                <a:latin typeface="+mn-lt"/>
              </a:rPr>
              <a:t> — высота, угол </a:t>
            </a:r>
            <a:r>
              <a:rPr lang="ru-RU" sz="2800" i="1" dirty="0" smtClean="0">
                <a:solidFill>
                  <a:schemeClr val="bg1"/>
                </a:solidFill>
                <a:effectLst/>
                <a:latin typeface="+mn-lt"/>
              </a:rPr>
              <a:t>BCH</a:t>
            </a:r>
            <a:r>
              <a:rPr lang="ru-RU" sz="2800" dirty="0" smtClean="0">
                <a:solidFill>
                  <a:schemeClr val="bg1"/>
                </a:solidFill>
                <a:effectLst/>
                <a:latin typeface="+mn-lt"/>
              </a:rPr>
              <a:t> равен 26</a:t>
            </a:r>
            <a:r>
              <a:rPr lang="en-US" sz="2800" dirty="0" smtClean="0">
                <a:solidFill>
                  <a:schemeClr val="bg1"/>
                </a:solidFill>
                <a:effectLst/>
                <a:latin typeface="+mn-lt"/>
              </a:rPr>
              <a:t>º</a:t>
            </a:r>
            <a:r>
              <a:rPr lang="ru-RU" sz="2800" dirty="0" smtClean="0">
                <a:solidFill>
                  <a:schemeClr val="bg1"/>
                </a:solidFill>
                <a:effectLst/>
                <a:latin typeface="+mn-lt"/>
              </a:rPr>
              <a:t>.Найдите угол </a:t>
            </a:r>
            <a:r>
              <a:rPr lang="ru-RU" sz="2800" i="1" dirty="0" smtClean="0">
                <a:solidFill>
                  <a:schemeClr val="bg1"/>
                </a:solidFill>
                <a:effectLst/>
                <a:latin typeface="+mn-lt"/>
              </a:rPr>
              <a:t>ACB</a:t>
            </a:r>
            <a:r>
              <a:rPr lang="ru-RU" sz="2800" dirty="0" smtClean="0">
                <a:solidFill>
                  <a:schemeClr val="bg1"/>
                </a:solidFill>
                <a:effectLst/>
                <a:latin typeface="+mn-lt"/>
              </a:rPr>
              <a:t>. Ответ дайте в градусах.</a:t>
            </a:r>
            <a:endParaRPr lang="ru-RU" sz="2800" dirty="0">
              <a:solidFill>
                <a:schemeClr val="bg1"/>
              </a:solidFill>
              <a:effectLst/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2" grpId="0"/>
      <p:bldP spid="15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A17567"/>
            </a:gs>
            <a:gs pos="64999">
              <a:srgbClr val="F0EBD5"/>
            </a:gs>
            <a:gs pos="100000">
              <a:srgbClr val="D1C39F"/>
            </a:gs>
          </a:gsLst>
          <a:lin ang="135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28596" y="857232"/>
            <a:ext cx="5214974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solidFill>
                  <a:schemeClr val="bg1"/>
                </a:solidFill>
                <a:latin typeface="+mn-lt"/>
              </a:rPr>
              <a:t>№14.В треугольнике </a:t>
            </a:r>
            <a:r>
              <a:rPr lang="ru-RU" sz="2800" i="1" dirty="0" smtClean="0">
                <a:solidFill>
                  <a:schemeClr val="bg1"/>
                </a:solidFill>
                <a:latin typeface="+mn-lt"/>
              </a:rPr>
              <a:t>ABC</a:t>
            </a:r>
            <a:r>
              <a:rPr lang="en-US" sz="2800" i="1" dirty="0" smtClean="0">
                <a:solidFill>
                  <a:schemeClr val="bg1"/>
                </a:solidFill>
                <a:latin typeface="+mn-lt"/>
              </a:rPr>
              <a:t> </a:t>
            </a:r>
            <a:r>
              <a:rPr lang="ru-RU" sz="2800" dirty="0" smtClean="0">
                <a:solidFill>
                  <a:schemeClr val="bg1"/>
                </a:solidFill>
                <a:latin typeface="+mn-lt"/>
              </a:rPr>
              <a:t> </a:t>
            </a:r>
            <a:r>
              <a:rPr lang="ru-RU" sz="2800" i="1" dirty="0" smtClean="0">
                <a:solidFill>
                  <a:schemeClr val="bg1"/>
                </a:solidFill>
                <a:latin typeface="+mn-lt"/>
              </a:rPr>
              <a:t>CD</a:t>
            </a:r>
            <a:r>
              <a:rPr lang="ru-RU" sz="2800" dirty="0" smtClean="0">
                <a:solidFill>
                  <a:schemeClr val="bg1"/>
                </a:solidFill>
                <a:latin typeface="+mn-lt"/>
              </a:rPr>
              <a:t> — медиана, угол </a:t>
            </a:r>
            <a:r>
              <a:rPr lang="ru-RU" sz="2800" i="1" dirty="0" smtClean="0">
                <a:solidFill>
                  <a:schemeClr val="bg1"/>
                </a:solidFill>
                <a:latin typeface="+mn-lt"/>
              </a:rPr>
              <a:t>C</a:t>
            </a:r>
            <a:r>
              <a:rPr lang="ru-RU" sz="2800" dirty="0" smtClean="0">
                <a:solidFill>
                  <a:schemeClr val="bg1"/>
                </a:solidFill>
                <a:latin typeface="+mn-lt"/>
              </a:rPr>
              <a:t> равен  90</a:t>
            </a:r>
            <a:r>
              <a:rPr lang="en-US" sz="2800" dirty="0" smtClean="0">
                <a:solidFill>
                  <a:schemeClr val="bg1"/>
                </a:solidFill>
                <a:latin typeface="+mn-lt"/>
              </a:rPr>
              <a:t>º</a:t>
            </a:r>
            <a:r>
              <a:rPr lang="ru-RU" sz="2800" dirty="0" smtClean="0">
                <a:solidFill>
                  <a:schemeClr val="bg1"/>
                </a:solidFill>
                <a:latin typeface="+mn-lt"/>
              </a:rPr>
              <a:t> , </a:t>
            </a:r>
          </a:p>
          <a:p>
            <a:r>
              <a:rPr lang="ru-RU" sz="2800" dirty="0" smtClean="0">
                <a:solidFill>
                  <a:schemeClr val="bg1"/>
                </a:solidFill>
                <a:latin typeface="+mn-lt"/>
              </a:rPr>
              <a:t>угол </a:t>
            </a:r>
            <a:r>
              <a:rPr lang="ru-RU" sz="2800" i="1" dirty="0" smtClean="0">
                <a:solidFill>
                  <a:schemeClr val="bg1"/>
                </a:solidFill>
                <a:latin typeface="+mn-lt"/>
              </a:rPr>
              <a:t>B</a:t>
            </a:r>
            <a:r>
              <a:rPr lang="ru-RU" sz="2800" dirty="0" smtClean="0">
                <a:solidFill>
                  <a:schemeClr val="bg1"/>
                </a:solidFill>
                <a:latin typeface="+mn-lt"/>
              </a:rPr>
              <a:t> равен 4</a:t>
            </a:r>
            <a:r>
              <a:rPr lang="en-US" sz="2800" dirty="0" smtClean="0">
                <a:solidFill>
                  <a:schemeClr val="bg1"/>
                </a:solidFill>
                <a:latin typeface="+mn-lt"/>
              </a:rPr>
              <a:t>º</a:t>
            </a:r>
            <a:r>
              <a:rPr lang="ru-RU" sz="2800" dirty="0" smtClean="0">
                <a:solidFill>
                  <a:schemeClr val="bg1"/>
                </a:solidFill>
                <a:latin typeface="+mn-lt"/>
              </a:rPr>
              <a:t>.Найдите угол </a:t>
            </a:r>
            <a:r>
              <a:rPr lang="ru-RU" sz="2800" i="1" dirty="0" smtClean="0">
                <a:solidFill>
                  <a:schemeClr val="bg1"/>
                </a:solidFill>
                <a:latin typeface="+mn-lt"/>
              </a:rPr>
              <a:t>ACD</a:t>
            </a:r>
            <a:r>
              <a:rPr lang="ru-RU" sz="2800" dirty="0" smtClean="0">
                <a:solidFill>
                  <a:schemeClr val="bg1"/>
                </a:solidFill>
                <a:latin typeface="+mn-lt"/>
              </a:rPr>
              <a:t>. Ответ дайте в градусах.</a:t>
            </a:r>
          </a:p>
          <a:p>
            <a:endParaRPr lang="ru-RU" dirty="0"/>
          </a:p>
        </p:txBody>
      </p:sp>
      <p:pic>
        <p:nvPicPr>
          <p:cNvPr id="5" name="Рисунок 4" descr="MA.OB10.B4.21/innerimg0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286512" y="1000108"/>
            <a:ext cx="2371737" cy="1427988"/>
          </a:xfrm>
          <a:prstGeom prst="rect">
            <a:avLst/>
          </a:prstGeom>
          <a:noFill/>
          <a:ln w="38100">
            <a:solidFill>
              <a:schemeClr val="bg1"/>
            </a:solidFill>
            <a:miter lim="800000"/>
            <a:headEnd/>
            <a:tailEnd/>
          </a:ln>
        </p:spPr>
      </p:pic>
      <p:sp>
        <p:nvSpPr>
          <p:cNvPr id="6" name="TextBox 5"/>
          <p:cNvSpPr txBox="1"/>
          <p:nvPr/>
        </p:nvSpPr>
        <p:spPr>
          <a:xfrm>
            <a:off x="6357950" y="3500438"/>
            <a:ext cx="176849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>
                <a:solidFill>
                  <a:srgbClr val="660033"/>
                </a:solidFill>
              </a:rPr>
              <a:t>Ответ: 86</a:t>
            </a:r>
            <a:endParaRPr lang="ru-RU" sz="2800" dirty="0">
              <a:solidFill>
                <a:srgbClr val="660033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1"/>
      <p:bldP spid="6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A17567"/>
            </a:gs>
            <a:gs pos="64999">
              <a:srgbClr val="F0EBD5"/>
            </a:gs>
            <a:gs pos="100000">
              <a:srgbClr val="D1C39F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0" y="214290"/>
            <a:ext cx="5572132" cy="2714644"/>
          </a:xfrm>
        </p:spPr>
        <p:txBody>
          <a:bodyPr/>
          <a:lstStyle/>
          <a:p>
            <a:r>
              <a:rPr lang="ru-RU" sz="2800" dirty="0" smtClean="0">
                <a:solidFill>
                  <a:schemeClr val="bg1"/>
                </a:solidFill>
              </a:rPr>
              <a:t>№15.Острые углы прямоугольного треугольника равны</a:t>
            </a:r>
            <a:r>
              <a:rPr lang="en-US" sz="2800" dirty="0" smtClean="0">
                <a:solidFill>
                  <a:schemeClr val="bg1"/>
                </a:solidFill>
              </a:rPr>
              <a:t>  </a:t>
            </a:r>
            <a:r>
              <a:rPr lang="ru-RU" sz="2800" dirty="0" smtClean="0">
                <a:solidFill>
                  <a:schemeClr val="bg1"/>
                </a:solidFill>
              </a:rPr>
              <a:t>86</a:t>
            </a:r>
            <a:r>
              <a:rPr lang="en-US" sz="2800" dirty="0" smtClean="0">
                <a:solidFill>
                  <a:schemeClr val="bg1"/>
                </a:solidFill>
              </a:rPr>
              <a:t>º </a:t>
            </a:r>
            <a:r>
              <a:rPr lang="ru-RU" sz="2800" dirty="0" smtClean="0">
                <a:solidFill>
                  <a:schemeClr val="bg1"/>
                </a:solidFill>
              </a:rPr>
              <a:t>и</a:t>
            </a:r>
            <a:r>
              <a:rPr lang="en-US" sz="2800" dirty="0" smtClean="0">
                <a:solidFill>
                  <a:schemeClr val="bg1"/>
                </a:solidFill>
              </a:rPr>
              <a:t>  </a:t>
            </a:r>
            <a:r>
              <a:rPr lang="ru-RU" sz="2800" dirty="0" smtClean="0">
                <a:solidFill>
                  <a:schemeClr val="bg1"/>
                </a:solidFill>
              </a:rPr>
              <a:t>4</a:t>
            </a:r>
            <a:r>
              <a:rPr lang="en-US" sz="2800" dirty="0" smtClean="0">
                <a:solidFill>
                  <a:schemeClr val="bg1"/>
                </a:solidFill>
              </a:rPr>
              <a:t>º.      </a:t>
            </a:r>
            <a:r>
              <a:rPr lang="ru-RU" sz="2800" dirty="0" smtClean="0">
                <a:solidFill>
                  <a:schemeClr val="bg1"/>
                </a:solidFill>
              </a:rPr>
              <a:t>Найдите угол между высотой и биссектрисой, проведенными из вершины прямого угла. Ответ дайте в градусах.</a:t>
            </a:r>
            <a:endParaRPr lang="ru-RU" sz="2800" dirty="0">
              <a:solidFill>
                <a:schemeClr val="bg1"/>
              </a:solidFill>
            </a:endParaRPr>
          </a:p>
        </p:txBody>
      </p:sp>
      <p:pic>
        <p:nvPicPr>
          <p:cNvPr id="6" name="Рисунок 5" descr="MA.OB10.B4.30/innerimg0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86446" y="357166"/>
            <a:ext cx="2795600" cy="1657358"/>
          </a:xfrm>
          <a:prstGeom prst="rect">
            <a:avLst/>
          </a:prstGeom>
          <a:noFill/>
          <a:ln w="38100">
            <a:solidFill>
              <a:schemeClr val="bg1"/>
            </a:solidFill>
            <a:miter lim="800000"/>
            <a:headEnd/>
            <a:tailEnd/>
          </a:ln>
        </p:spPr>
      </p:pic>
      <p:sp>
        <p:nvSpPr>
          <p:cNvPr id="7" name="TextBox 6"/>
          <p:cNvSpPr txBox="1"/>
          <p:nvPr/>
        </p:nvSpPr>
        <p:spPr>
          <a:xfrm>
            <a:off x="6072198" y="2714620"/>
            <a:ext cx="176849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>
                <a:solidFill>
                  <a:srgbClr val="660033"/>
                </a:solidFill>
              </a:rPr>
              <a:t>Ответ: 41</a:t>
            </a:r>
            <a:endParaRPr lang="ru-RU" sz="2800" dirty="0">
              <a:solidFill>
                <a:srgbClr val="660033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214282" y="3143248"/>
            <a:ext cx="5072097" cy="33855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solidFill>
                  <a:schemeClr val="bg1"/>
                </a:solidFill>
                <a:latin typeface="+mn-lt"/>
              </a:rPr>
              <a:t>№16.</a:t>
            </a:r>
          </a:p>
          <a:p>
            <a:r>
              <a:rPr lang="ru-RU" sz="2800" dirty="0" smtClean="0">
                <a:solidFill>
                  <a:schemeClr val="bg1"/>
                </a:solidFill>
                <a:latin typeface="+mn-lt"/>
              </a:rPr>
              <a:t>Острые углы прямоугольного треугольника равны  76</a:t>
            </a:r>
            <a:r>
              <a:rPr lang="en-US" sz="2800" dirty="0" smtClean="0">
                <a:solidFill>
                  <a:schemeClr val="bg1"/>
                </a:solidFill>
                <a:latin typeface="+mn-lt"/>
              </a:rPr>
              <a:t>º</a:t>
            </a:r>
            <a:r>
              <a:rPr lang="ru-RU" sz="2800" dirty="0" smtClean="0">
                <a:solidFill>
                  <a:schemeClr val="bg1"/>
                </a:solidFill>
                <a:latin typeface="+mn-lt"/>
              </a:rPr>
              <a:t> и  14</a:t>
            </a:r>
            <a:r>
              <a:rPr lang="en-US" sz="2800" dirty="0" smtClean="0">
                <a:solidFill>
                  <a:schemeClr val="bg1"/>
                </a:solidFill>
                <a:latin typeface="+mn-lt"/>
              </a:rPr>
              <a:t>º</a:t>
            </a:r>
            <a:r>
              <a:rPr lang="ru-RU" sz="2800" dirty="0" smtClean="0">
                <a:solidFill>
                  <a:schemeClr val="bg1"/>
                </a:solidFill>
                <a:latin typeface="+mn-lt"/>
              </a:rPr>
              <a:t> . Найдите угол между высотой и медианой, проведенными из вершины прямого угла. Ответ дайте в градусах.</a:t>
            </a:r>
          </a:p>
          <a:p>
            <a:endParaRPr lang="ru-RU" dirty="0"/>
          </a:p>
        </p:txBody>
      </p:sp>
      <p:pic>
        <p:nvPicPr>
          <p:cNvPr id="16" name="Рисунок 15" descr="MA.OB10.B4.32/innerimg0.jp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86446" y="3714752"/>
            <a:ext cx="2786082" cy="1747846"/>
          </a:xfrm>
          <a:prstGeom prst="rect">
            <a:avLst/>
          </a:prstGeom>
          <a:noFill/>
          <a:ln w="38100">
            <a:solidFill>
              <a:schemeClr val="bg1"/>
            </a:solidFill>
            <a:miter lim="800000"/>
            <a:headEnd/>
            <a:tailEnd/>
          </a:ln>
        </p:spPr>
      </p:pic>
      <p:sp>
        <p:nvSpPr>
          <p:cNvPr id="17" name="TextBox 16"/>
          <p:cNvSpPr txBox="1"/>
          <p:nvPr/>
        </p:nvSpPr>
        <p:spPr>
          <a:xfrm>
            <a:off x="6215074" y="6072206"/>
            <a:ext cx="176849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>
                <a:solidFill>
                  <a:srgbClr val="660033"/>
                </a:solidFill>
              </a:rPr>
              <a:t>Ответ: 62</a:t>
            </a:r>
            <a:endParaRPr lang="ru-RU" sz="2800" dirty="0">
              <a:solidFill>
                <a:srgbClr val="660033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7" grpId="0"/>
      <p:bldP spid="13" grpId="0"/>
      <p:bldP spid="17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A17567"/>
            </a:gs>
            <a:gs pos="64999">
              <a:srgbClr val="F0EBD5"/>
            </a:gs>
            <a:gs pos="100000">
              <a:srgbClr val="D1C39F"/>
            </a:gs>
          </a:gsLst>
          <a:path path="circle">
            <a:fillToRect l="100000" t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85720" y="357166"/>
            <a:ext cx="5715040" cy="2857520"/>
          </a:xfrm>
        </p:spPr>
        <p:txBody>
          <a:bodyPr/>
          <a:lstStyle/>
          <a:p>
            <a:r>
              <a:rPr lang="ru-RU" sz="2800" dirty="0" smtClean="0">
                <a:solidFill>
                  <a:schemeClr val="bg1"/>
                </a:solidFill>
              </a:rPr>
              <a:t>№17.Острые углы прямоугольного треугольника равны 60</a:t>
            </a:r>
            <a:r>
              <a:rPr lang="en-US" sz="2800" dirty="0" smtClean="0">
                <a:solidFill>
                  <a:schemeClr val="bg1"/>
                </a:solidFill>
              </a:rPr>
              <a:t>º</a:t>
            </a:r>
            <a:r>
              <a:rPr lang="ru-RU" sz="2800" dirty="0" smtClean="0">
                <a:solidFill>
                  <a:schemeClr val="bg1"/>
                </a:solidFill>
              </a:rPr>
              <a:t>  и  30</a:t>
            </a:r>
            <a:r>
              <a:rPr lang="en-US" sz="2800" dirty="0" smtClean="0">
                <a:solidFill>
                  <a:schemeClr val="bg1"/>
                </a:solidFill>
              </a:rPr>
              <a:t>º</a:t>
            </a:r>
            <a:r>
              <a:rPr lang="ru-RU" sz="2800" dirty="0" smtClean="0">
                <a:solidFill>
                  <a:schemeClr val="bg1"/>
                </a:solidFill>
              </a:rPr>
              <a:t> . Найдите угол между биссектрисой и медианой, проведенными из вершины прямого угла. Ответ дайте в градусах.</a:t>
            </a:r>
          </a:p>
          <a:p>
            <a:endParaRPr lang="ru-RU" dirty="0"/>
          </a:p>
        </p:txBody>
      </p:sp>
      <p:pic>
        <p:nvPicPr>
          <p:cNvPr id="6" name="Рисунок 5" descr="MA.OB10.B4.34/innerimg0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72198" y="785794"/>
            <a:ext cx="2514611" cy="1434133"/>
          </a:xfrm>
          <a:prstGeom prst="rect">
            <a:avLst/>
          </a:prstGeom>
          <a:noFill/>
          <a:ln w="38100">
            <a:solidFill>
              <a:schemeClr val="bg1"/>
            </a:solidFill>
            <a:miter lim="800000"/>
            <a:headEnd/>
            <a:tailEnd/>
          </a:ln>
        </p:spPr>
      </p:pic>
      <p:sp>
        <p:nvSpPr>
          <p:cNvPr id="7" name="TextBox 6"/>
          <p:cNvSpPr txBox="1"/>
          <p:nvPr/>
        </p:nvSpPr>
        <p:spPr>
          <a:xfrm>
            <a:off x="6143636" y="2714620"/>
            <a:ext cx="176849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>
                <a:solidFill>
                  <a:srgbClr val="660033"/>
                </a:solidFill>
              </a:rPr>
              <a:t>Ответ: 15</a:t>
            </a:r>
            <a:endParaRPr lang="ru-RU" sz="2800" dirty="0">
              <a:solidFill>
                <a:srgbClr val="660033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7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A17567"/>
            </a:gs>
            <a:gs pos="64999">
              <a:srgbClr val="F0EBD5"/>
            </a:gs>
            <a:gs pos="100000">
              <a:srgbClr val="D1C39F"/>
            </a:gs>
          </a:gsLst>
          <a:lin ang="189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357158" y="3429000"/>
            <a:ext cx="8286808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solidFill>
                  <a:schemeClr val="bg1"/>
                </a:solidFill>
                <a:latin typeface="+mn-lt"/>
              </a:rPr>
              <a:t>№19.Сумма двух углов параллелограмма равна 46</a:t>
            </a:r>
            <a:r>
              <a:rPr lang="en-US" sz="2800" dirty="0" smtClean="0">
                <a:solidFill>
                  <a:schemeClr val="bg1"/>
                </a:solidFill>
                <a:latin typeface="+mn-lt"/>
              </a:rPr>
              <a:t>º </a:t>
            </a:r>
            <a:r>
              <a:rPr lang="ru-RU" sz="2800" dirty="0" smtClean="0">
                <a:solidFill>
                  <a:schemeClr val="bg1"/>
                </a:solidFill>
                <a:latin typeface="+mn-lt"/>
              </a:rPr>
              <a:t>. Найдите один из оставшихся углов. Ответ дайте в градусах.</a:t>
            </a:r>
            <a:endParaRPr lang="ru-RU" sz="2800" dirty="0">
              <a:latin typeface="+mn-lt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28596" y="428604"/>
            <a:ext cx="828680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solidFill>
                  <a:schemeClr val="bg1"/>
                </a:solidFill>
                <a:latin typeface="+mn-lt"/>
              </a:rPr>
              <a:t>№18.Найдите тупой угол параллелограмма, если его острый угол равен </a:t>
            </a:r>
            <a:r>
              <a:rPr lang="en-US" sz="2800" dirty="0" smtClean="0">
                <a:solidFill>
                  <a:schemeClr val="bg1"/>
                </a:solidFill>
                <a:latin typeface="+mn-lt"/>
              </a:rPr>
              <a:t> </a:t>
            </a:r>
            <a:r>
              <a:rPr lang="ru-RU" sz="2800" dirty="0" smtClean="0">
                <a:solidFill>
                  <a:schemeClr val="bg1"/>
                </a:solidFill>
                <a:latin typeface="+mn-lt"/>
              </a:rPr>
              <a:t>66</a:t>
            </a:r>
            <a:r>
              <a:rPr lang="en-US" sz="2800" dirty="0" smtClean="0">
                <a:solidFill>
                  <a:schemeClr val="bg1"/>
                </a:solidFill>
                <a:latin typeface="+mn-lt"/>
              </a:rPr>
              <a:t>º </a:t>
            </a:r>
            <a:r>
              <a:rPr lang="ru-RU" sz="2800" dirty="0" smtClean="0">
                <a:solidFill>
                  <a:schemeClr val="bg1"/>
                </a:solidFill>
                <a:latin typeface="+mn-lt"/>
              </a:rPr>
              <a:t>.Ответ дайте в градусах.</a:t>
            </a:r>
            <a:endParaRPr lang="ru-RU" sz="2800" dirty="0">
              <a:latin typeface="+mn-lt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286512" y="2000240"/>
            <a:ext cx="194219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>
                <a:solidFill>
                  <a:srgbClr val="660033"/>
                </a:solidFill>
              </a:rPr>
              <a:t>Ответ: 114</a:t>
            </a:r>
            <a:endParaRPr lang="ru-RU" sz="2800" dirty="0">
              <a:solidFill>
                <a:srgbClr val="660033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286512" y="5357826"/>
            <a:ext cx="196887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>
                <a:solidFill>
                  <a:srgbClr val="660033"/>
                </a:solidFill>
              </a:rPr>
              <a:t>Ответ: 157</a:t>
            </a:r>
            <a:endParaRPr lang="ru-RU" sz="2800" dirty="0">
              <a:solidFill>
                <a:srgbClr val="660033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  <p:bldP spid="11" grpId="0"/>
      <p:bldP spid="12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A17567"/>
            </a:gs>
            <a:gs pos="64999">
              <a:srgbClr val="F0EBD5"/>
            </a:gs>
            <a:gs pos="100000">
              <a:srgbClr val="D1C39F"/>
            </a:gs>
          </a:gsLst>
          <a:path path="circle">
            <a:fillToRect l="100000" t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214282" y="3929066"/>
            <a:ext cx="5072098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solidFill>
                  <a:schemeClr val="bg1"/>
                </a:solidFill>
                <a:latin typeface="+mn-lt"/>
              </a:rPr>
              <a:t>№21.В параллелограмме </a:t>
            </a:r>
            <a:r>
              <a:rPr lang="ru-RU" sz="2800" i="1" dirty="0" smtClean="0">
                <a:solidFill>
                  <a:schemeClr val="bg1"/>
                </a:solidFill>
                <a:latin typeface="+mn-lt"/>
              </a:rPr>
              <a:t>ABC</a:t>
            </a:r>
            <a:r>
              <a:rPr lang="en-US" sz="2800" i="1" dirty="0" smtClean="0">
                <a:solidFill>
                  <a:schemeClr val="bg1"/>
                </a:solidFill>
                <a:latin typeface="+mn-lt"/>
              </a:rPr>
              <a:t>D</a:t>
            </a:r>
            <a:endParaRPr lang="ru-RU" sz="2800" i="1" dirty="0" smtClean="0">
              <a:solidFill>
                <a:schemeClr val="bg1"/>
              </a:solidFill>
              <a:latin typeface="+mn-lt"/>
            </a:endParaRPr>
          </a:p>
          <a:p>
            <a:r>
              <a:rPr lang="ru-RU" sz="2800" dirty="0" smtClean="0">
                <a:solidFill>
                  <a:schemeClr val="bg1"/>
                </a:solidFill>
                <a:latin typeface="+mn-lt"/>
              </a:rPr>
              <a:t>                 </a:t>
            </a:r>
            <a:r>
              <a:rPr lang="en-US" sz="2800" dirty="0" smtClean="0">
                <a:solidFill>
                  <a:schemeClr val="bg1"/>
                </a:solidFill>
                <a:latin typeface="+mn-lt"/>
              </a:rPr>
              <a:t> </a:t>
            </a:r>
            <a:r>
              <a:rPr lang="ru-RU" sz="2800" dirty="0" smtClean="0">
                <a:solidFill>
                  <a:schemeClr val="bg1"/>
                </a:solidFill>
                <a:latin typeface="+mn-lt"/>
              </a:rPr>
              <a:t>.Найдите</a:t>
            </a:r>
            <a:r>
              <a:rPr lang="en-US" sz="2800" dirty="0" smtClean="0">
                <a:solidFill>
                  <a:schemeClr val="bg1"/>
                </a:solidFill>
                <a:latin typeface="+mn-lt"/>
              </a:rPr>
              <a:t> </a:t>
            </a:r>
            <a:r>
              <a:rPr lang="ru-RU" sz="2800" dirty="0" smtClean="0">
                <a:solidFill>
                  <a:schemeClr val="bg1"/>
                </a:solidFill>
                <a:latin typeface="+mn-lt"/>
              </a:rPr>
              <a:t> косинус угла </a:t>
            </a:r>
            <a:r>
              <a:rPr lang="en-US" sz="2800" dirty="0" smtClean="0">
                <a:solidFill>
                  <a:schemeClr val="bg1"/>
                </a:solidFill>
                <a:latin typeface="+mn-lt"/>
              </a:rPr>
              <a:t>B</a:t>
            </a:r>
            <a:r>
              <a:rPr lang="ru-RU" sz="2800" dirty="0" smtClean="0">
                <a:solidFill>
                  <a:schemeClr val="bg1"/>
                </a:solidFill>
                <a:latin typeface="+mn-lt"/>
              </a:rPr>
              <a:t>. </a:t>
            </a:r>
            <a:endParaRPr lang="ru-RU" sz="2800" dirty="0">
              <a:solidFill>
                <a:schemeClr val="bg1"/>
              </a:solidFill>
              <a:latin typeface="+mn-lt"/>
            </a:endParaRPr>
          </a:p>
        </p:txBody>
      </p:sp>
      <p:pic>
        <p:nvPicPr>
          <p:cNvPr id="8" name="Рисунок 7" descr="\sin A=\frac{\sqrt{19}}{10}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8596" y="4357694"/>
            <a:ext cx="1285884" cy="5715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Рисунок 8" descr="MA.E10.B4.59/innerimg0.jp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857884" y="4000504"/>
            <a:ext cx="2990866" cy="1790164"/>
          </a:xfrm>
          <a:prstGeom prst="rect">
            <a:avLst/>
          </a:prstGeom>
          <a:noFill/>
          <a:ln w="28575">
            <a:solidFill>
              <a:schemeClr val="bg1"/>
            </a:solidFill>
            <a:miter lim="800000"/>
            <a:headEnd/>
            <a:tailEnd/>
          </a:ln>
        </p:spPr>
      </p:pic>
      <p:sp>
        <p:nvSpPr>
          <p:cNvPr id="10" name="TextBox 9"/>
          <p:cNvSpPr txBox="1"/>
          <p:nvPr/>
        </p:nvSpPr>
        <p:spPr>
          <a:xfrm>
            <a:off x="2643174" y="6000768"/>
            <a:ext cx="186788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>
                <a:solidFill>
                  <a:srgbClr val="660033"/>
                </a:solidFill>
              </a:rPr>
              <a:t>Ответ: 0,9</a:t>
            </a:r>
            <a:endParaRPr lang="ru-RU" sz="2800" dirty="0">
              <a:solidFill>
                <a:srgbClr val="660033"/>
              </a:solidFill>
            </a:endParaRPr>
          </a:p>
        </p:txBody>
      </p:sp>
      <p:pic>
        <p:nvPicPr>
          <p:cNvPr id="13" name="Рисунок 12" descr="MA.E10.B4.59/innerimg0.jp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15008" y="357166"/>
            <a:ext cx="3143272" cy="2000264"/>
          </a:xfrm>
          <a:prstGeom prst="rect">
            <a:avLst/>
          </a:prstGeom>
          <a:noFill/>
          <a:ln w="28575">
            <a:solidFill>
              <a:schemeClr val="bg1"/>
            </a:solidFill>
            <a:miter lim="800000"/>
            <a:headEnd/>
            <a:tailEnd/>
          </a:ln>
        </p:spPr>
      </p:pic>
      <p:cxnSp>
        <p:nvCxnSpPr>
          <p:cNvPr id="14" name="Прямая соединительная линия 13"/>
          <p:cNvCxnSpPr/>
          <p:nvPr/>
        </p:nvCxnSpPr>
        <p:spPr>
          <a:xfrm rot="16200000" flipH="1">
            <a:off x="5750726" y="1393016"/>
            <a:ext cx="1643074" cy="1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>
            <a:off x="6572264" y="571480"/>
            <a:ext cx="1857388" cy="71438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357158" y="214290"/>
            <a:ext cx="5214974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solidFill>
                  <a:schemeClr val="bg1"/>
                </a:solidFill>
                <a:latin typeface="+mn-lt"/>
              </a:rPr>
              <a:t>№20.В параллелограмме ABCD высота, опущенная на сторону AB из точки D, равна 3,  AD =  4. Найдите синус угла В.</a:t>
            </a:r>
          </a:p>
          <a:p>
            <a:endParaRPr lang="ru-RU" dirty="0"/>
          </a:p>
        </p:txBody>
      </p:sp>
      <p:sp>
        <p:nvSpPr>
          <p:cNvPr id="17" name="TextBox 16"/>
          <p:cNvSpPr txBox="1"/>
          <p:nvPr/>
        </p:nvSpPr>
        <p:spPr>
          <a:xfrm>
            <a:off x="2428860" y="2786058"/>
            <a:ext cx="206825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>
                <a:solidFill>
                  <a:srgbClr val="660033"/>
                </a:solidFill>
              </a:rPr>
              <a:t>Ответ: 0,75</a:t>
            </a:r>
            <a:endParaRPr lang="ru-RU" sz="2800" dirty="0">
              <a:solidFill>
                <a:srgbClr val="660033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0" grpId="0"/>
      <p:bldP spid="16" grpId="0"/>
      <p:bldP spid="17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A17567"/>
            </a:gs>
            <a:gs pos="64999">
              <a:srgbClr val="F0EBD5"/>
            </a:gs>
            <a:gs pos="100000">
              <a:srgbClr val="D1C39F"/>
            </a:gs>
          </a:gsLst>
          <a:path path="circle">
            <a:fillToRect l="100000" t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1214414" y="928670"/>
            <a:ext cx="6400800" cy="1512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>
              <a:lnSpc>
                <a:spcPct val="90000"/>
              </a:lnSpc>
              <a:spcBef>
                <a:spcPct val="20000"/>
              </a:spcBef>
            </a:pPr>
            <a:r>
              <a:rPr lang="ru-RU" sz="4000" b="1" i="1" dirty="0">
                <a:solidFill>
                  <a:srgbClr val="660033"/>
                </a:solidFill>
                <a:latin typeface="Monotype Corsiva" pitchFamily="66" charset="0"/>
              </a:rPr>
              <a:t>Скоро ЕГЭ!</a:t>
            </a:r>
          </a:p>
          <a:p>
            <a:pPr algn="ctr">
              <a:lnSpc>
                <a:spcPct val="90000"/>
              </a:lnSpc>
              <a:spcBef>
                <a:spcPct val="20000"/>
              </a:spcBef>
            </a:pPr>
            <a:r>
              <a:rPr lang="ru-RU" sz="4000" b="1" i="1" dirty="0">
                <a:solidFill>
                  <a:srgbClr val="660033"/>
                </a:solidFill>
                <a:latin typeface="Monotype Corsiva" pitchFamily="66" charset="0"/>
              </a:rPr>
              <a:t>Еще есть время подготовиться!</a:t>
            </a:r>
          </a:p>
        </p:txBody>
      </p:sp>
      <p:pic>
        <p:nvPicPr>
          <p:cNvPr id="5" name="Picture 3" descr="08764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643306" y="3000372"/>
            <a:ext cx="1873250" cy="1679575"/>
          </a:xfrm>
          <a:prstGeom prst="rect">
            <a:avLst/>
          </a:prstGeom>
          <a:noFill/>
        </p:spPr>
      </p:pic>
      <p:sp>
        <p:nvSpPr>
          <p:cNvPr id="6" name="TextBox 5"/>
          <p:cNvSpPr txBox="1"/>
          <p:nvPr/>
        </p:nvSpPr>
        <p:spPr>
          <a:xfrm>
            <a:off x="785786" y="5143512"/>
            <a:ext cx="735811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i="1" dirty="0" smtClean="0">
                <a:solidFill>
                  <a:srgbClr val="660033"/>
                </a:solidFill>
              </a:rPr>
              <a:t>               Смотри задания на сайте</a:t>
            </a:r>
          </a:p>
          <a:p>
            <a:r>
              <a:rPr lang="ru-RU" sz="2400" b="1" i="1" dirty="0" smtClean="0">
                <a:solidFill>
                  <a:srgbClr val="660033"/>
                </a:solidFill>
              </a:rPr>
              <a:t>«Открытый банк задач ЕГЭ по математике»</a:t>
            </a:r>
            <a:endParaRPr lang="ru-RU" sz="2400" b="1" i="1" dirty="0">
              <a:solidFill>
                <a:srgbClr val="660033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996633"/>
            </a:gs>
            <a:gs pos="64999">
              <a:srgbClr val="F0EBD5"/>
            </a:gs>
            <a:gs pos="100000">
              <a:srgbClr val="D1C39F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Внешний угол треугольника</a:t>
            </a:r>
            <a:endParaRPr lang="ru-RU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030" name="Содержимое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042982"/>
          </a:xfrm>
        </p:spPr>
        <p:txBody>
          <a:bodyPr/>
          <a:lstStyle/>
          <a:p>
            <a:pPr>
              <a:buFont typeface="Wingdings 2" pitchFamily="18" charset="2"/>
              <a:buNone/>
            </a:pPr>
            <a:r>
              <a:rPr lang="ru-RU" b="1" i="1" dirty="0" smtClean="0"/>
              <a:t>        </a:t>
            </a:r>
            <a:r>
              <a:rPr lang="ru-RU" b="1" i="1" dirty="0" smtClean="0">
                <a:solidFill>
                  <a:srgbClr val="660033"/>
                </a:solidFill>
              </a:rPr>
              <a:t>1.Свойства внешнего угла треугольника</a:t>
            </a:r>
            <a:endParaRPr lang="ru-RU" dirty="0" smtClean="0">
              <a:solidFill>
                <a:srgbClr val="660033"/>
              </a:solidFill>
            </a:endParaRPr>
          </a:p>
          <a:p>
            <a:endParaRPr lang="ru-RU" dirty="0" smtClean="0"/>
          </a:p>
        </p:txBody>
      </p:sp>
      <p:pic>
        <p:nvPicPr>
          <p:cNvPr id="1031" name="Рисунок 4" descr="MA.OB10.B4.02/innerimg0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143125" y="3143250"/>
            <a:ext cx="4286250" cy="2357438"/>
          </a:xfrm>
          <a:prstGeom prst="rect">
            <a:avLst/>
          </a:prstGeom>
          <a:noFill/>
          <a:ln w="38100">
            <a:solidFill>
              <a:schemeClr val="bg1"/>
            </a:solidFill>
            <a:miter lim="800000"/>
            <a:headEnd/>
            <a:tailEnd/>
          </a:ln>
        </p:spPr>
      </p:pic>
      <p:graphicFrame>
        <p:nvGraphicFramePr>
          <p:cNvPr id="1027" name="Object 3"/>
          <p:cNvGraphicFramePr>
            <a:graphicFrameLocks noChangeAspect="1"/>
          </p:cNvGraphicFramePr>
          <p:nvPr/>
        </p:nvGraphicFramePr>
        <p:xfrm>
          <a:off x="6072188" y="5143500"/>
          <a:ext cx="388937" cy="468313"/>
        </p:xfrm>
        <a:graphic>
          <a:graphicData uri="http://schemas.openxmlformats.org/presentationml/2006/ole">
            <p:oleObj spid="_x0000_s1027" name="Документ" r:id="rId4" imgW="269582" imgH="447856" progId="Word.Document.12">
              <p:embed/>
            </p:oleObj>
          </a:graphicData>
        </a:graphic>
      </p:graphicFrame>
      <p:sp>
        <p:nvSpPr>
          <p:cNvPr id="10" name="Дуга 9"/>
          <p:cNvSpPr/>
          <p:nvPr/>
        </p:nvSpPr>
        <p:spPr>
          <a:xfrm>
            <a:off x="5072063" y="4786313"/>
            <a:ext cx="642937" cy="571500"/>
          </a:xfrm>
          <a:prstGeom prst="arc">
            <a:avLst>
              <a:gd name="adj1" fmla="val 15086917"/>
              <a:gd name="adj2" fmla="val 279577"/>
            </a:avLst>
          </a:prstGeom>
          <a:ln w="571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0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10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030" grpId="0" build="p"/>
      <p:bldP spid="10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A17567"/>
            </a:gs>
            <a:gs pos="64999">
              <a:srgbClr val="F0EBD5"/>
            </a:gs>
            <a:gs pos="100000">
              <a:srgbClr val="D1C39F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ru-RU" dirty="0" smtClean="0">
                <a:solidFill>
                  <a:schemeClr val="bg2">
                    <a:lumMod val="25000"/>
                  </a:schemeClr>
                </a:solidFill>
              </a:rPr>
              <a:t>Внешний угол треугольника</a:t>
            </a:r>
            <a:endParaRPr lang="ru-RU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/>
        <p:txBody>
          <a:bodyPr>
            <a:normAutofit/>
          </a:bodyPr>
          <a:lstStyle/>
          <a:p>
            <a:endParaRPr lang="ru-RU" b="1" i="1" dirty="0" smtClean="0">
              <a:latin typeface="Cambria Math" pitchFamily="18" charset="0"/>
            </a:endParaRPr>
          </a:p>
          <a:p>
            <a:r>
              <a:rPr lang="ru-RU" sz="2400" b="1" i="1" dirty="0" smtClean="0">
                <a:solidFill>
                  <a:srgbClr val="660033"/>
                </a:solidFill>
                <a:latin typeface="Book Antiqua" pitchFamily="18" charset="0"/>
              </a:rPr>
              <a:t>∠В+∠СВД=180</a:t>
            </a:r>
            <a:r>
              <a:rPr lang="ru-RU" sz="2400" b="1" i="1" baseline="30000" dirty="0" smtClean="0">
                <a:solidFill>
                  <a:srgbClr val="660033"/>
                </a:solidFill>
                <a:latin typeface="Book Antiqua" pitchFamily="18" charset="0"/>
              </a:rPr>
              <a:t>0</a:t>
            </a:r>
          </a:p>
          <a:p>
            <a:r>
              <a:rPr lang="ru-RU" sz="2400" b="1" i="1" dirty="0" smtClean="0">
                <a:solidFill>
                  <a:srgbClr val="72002C"/>
                </a:solidFill>
                <a:latin typeface="Book Antiqua" pitchFamily="18" charset="0"/>
              </a:rPr>
              <a:t>∠ВСД- внешний угол</a:t>
            </a:r>
            <a:r>
              <a:rPr lang="en-US" sz="2400" b="1" i="1" dirty="0" smtClean="0">
                <a:solidFill>
                  <a:srgbClr val="72002C"/>
                </a:solidFill>
                <a:latin typeface="Book Antiqua" pitchFamily="18" charset="0"/>
              </a:rPr>
              <a:t>  </a:t>
            </a:r>
            <a:r>
              <a:rPr lang="ru-RU" sz="2400" b="1" i="1" dirty="0" smtClean="0">
                <a:solidFill>
                  <a:srgbClr val="72002C"/>
                </a:solidFill>
                <a:latin typeface="Book Antiqua" pitchFamily="18" charset="0"/>
              </a:rPr>
              <a:t>(∠В </a:t>
            </a:r>
            <a:r>
              <a:rPr lang="ru-RU" sz="1800" b="1" i="1" dirty="0" err="1" smtClean="0">
                <a:solidFill>
                  <a:srgbClr val="72002C"/>
                </a:solidFill>
                <a:latin typeface="Book Antiqua" pitchFamily="18" charset="0"/>
              </a:rPr>
              <a:t>вн</a:t>
            </a:r>
            <a:r>
              <a:rPr lang="ru-RU" sz="2400" b="1" i="1" dirty="0" smtClean="0">
                <a:solidFill>
                  <a:srgbClr val="72002C"/>
                </a:solidFill>
                <a:latin typeface="Book Antiqua" pitchFamily="18" charset="0"/>
              </a:rPr>
              <a:t>  )</a:t>
            </a:r>
          </a:p>
          <a:p>
            <a:r>
              <a:rPr lang="ru-RU" sz="2400" b="1" i="1" dirty="0" smtClean="0">
                <a:solidFill>
                  <a:srgbClr val="72002C"/>
                </a:solidFill>
                <a:latin typeface="Book Antiqua" pitchFamily="18" charset="0"/>
              </a:rPr>
              <a:t>∠В</a:t>
            </a:r>
            <a:r>
              <a:rPr lang="ru-RU" sz="2400" b="1" i="1" baseline="-25000" dirty="0" smtClean="0">
                <a:solidFill>
                  <a:srgbClr val="72002C"/>
                </a:solidFill>
                <a:latin typeface="Book Antiqua" pitchFamily="18" charset="0"/>
              </a:rPr>
              <a:t>вн</a:t>
            </a:r>
            <a:r>
              <a:rPr lang="ru-RU" sz="2400" b="1" i="1" dirty="0" smtClean="0">
                <a:solidFill>
                  <a:srgbClr val="72002C"/>
                </a:solidFill>
                <a:latin typeface="Book Antiqua" pitchFamily="18" charset="0"/>
              </a:rPr>
              <a:t>=180</a:t>
            </a:r>
            <a:r>
              <a:rPr lang="ru-RU" sz="2400" b="1" i="1" baseline="30000" dirty="0" smtClean="0">
                <a:solidFill>
                  <a:srgbClr val="72002C"/>
                </a:solidFill>
                <a:latin typeface="Book Antiqua" pitchFamily="18" charset="0"/>
              </a:rPr>
              <a:t>0</a:t>
            </a:r>
            <a:r>
              <a:rPr lang="ru-RU" sz="2400" b="1" i="1" dirty="0" smtClean="0">
                <a:solidFill>
                  <a:srgbClr val="72002C"/>
                </a:solidFill>
                <a:latin typeface="Book Antiqua" pitchFamily="18" charset="0"/>
              </a:rPr>
              <a:t> - ∠В</a:t>
            </a:r>
          </a:p>
          <a:p>
            <a:endParaRPr lang="ru-RU" sz="2400" dirty="0" smtClean="0"/>
          </a:p>
          <a:p>
            <a:endParaRPr lang="ru-RU" sz="2400" b="1" i="1" baseline="30000" dirty="0" smtClean="0">
              <a:solidFill>
                <a:srgbClr val="660033"/>
              </a:solidFill>
            </a:endParaRPr>
          </a:p>
          <a:p>
            <a:endParaRPr lang="ru-RU" sz="2400" b="1" i="1" baseline="30000" dirty="0" smtClean="0">
              <a:solidFill>
                <a:srgbClr val="660033"/>
              </a:solidFill>
            </a:endParaRPr>
          </a:p>
          <a:p>
            <a:endParaRPr lang="ru-RU" sz="2400" b="1" i="1" baseline="30000" dirty="0" smtClean="0">
              <a:solidFill>
                <a:srgbClr val="660033"/>
              </a:solidFill>
            </a:endParaRPr>
          </a:p>
          <a:p>
            <a:endParaRPr lang="ru-RU" sz="2400" b="1" i="1" baseline="30000" dirty="0" smtClean="0">
              <a:solidFill>
                <a:srgbClr val="660033"/>
              </a:solidFill>
            </a:endParaRPr>
          </a:p>
          <a:p>
            <a:endParaRPr lang="ru-RU" sz="2400" b="1" i="1" baseline="30000" dirty="0" smtClean="0">
              <a:solidFill>
                <a:srgbClr val="660033"/>
              </a:solidFill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1875" y="714375"/>
            <a:ext cx="5111750" cy="512763"/>
          </a:xfrm>
        </p:spPr>
        <p:txBody>
          <a:bodyPr/>
          <a:lstStyle/>
          <a:p>
            <a:pPr>
              <a:buFont typeface="Wingdings 2" pitchFamily="18" charset="2"/>
              <a:buNone/>
            </a:pPr>
            <a:r>
              <a:rPr lang="ru-RU" b="1" i="1" dirty="0" smtClean="0">
                <a:solidFill>
                  <a:srgbClr val="660033"/>
                </a:solidFill>
                <a:latin typeface="Book Antiqua" pitchFamily="18" charset="0"/>
              </a:rPr>
              <a:t>        ∠В </a:t>
            </a:r>
            <a:r>
              <a:rPr lang="ru-RU" sz="1400" b="1" i="1" dirty="0" err="1" smtClean="0">
                <a:solidFill>
                  <a:srgbClr val="660033"/>
                </a:solidFill>
                <a:latin typeface="Book Antiqua" pitchFamily="18" charset="0"/>
              </a:rPr>
              <a:t>вн</a:t>
            </a:r>
            <a:r>
              <a:rPr lang="ru-RU" sz="1400" b="1" i="1" dirty="0" smtClean="0">
                <a:solidFill>
                  <a:srgbClr val="660033"/>
                </a:solidFill>
                <a:latin typeface="Book Antiqua" pitchFamily="18" charset="0"/>
              </a:rPr>
              <a:t> </a:t>
            </a:r>
            <a:r>
              <a:rPr lang="ru-RU" b="1" i="1" dirty="0" smtClean="0">
                <a:solidFill>
                  <a:srgbClr val="660033"/>
                </a:solidFill>
                <a:latin typeface="Book Antiqua" pitchFamily="18" charset="0"/>
              </a:rPr>
              <a:t>= ∠ А+∠ С</a:t>
            </a:r>
            <a:endParaRPr lang="ru-RU" b="1" i="1" baseline="30000" dirty="0" smtClean="0">
              <a:solidFill>
                <a:srgbClr val="660033"/>
              </a:solidFill>
              <a:latin typeface="Book Antiqua" pitchFamily="18" charset="0"/>
            </a:endParaRPr>
          </a:p>
          <a:p>
            <a:endParaRPr lang="ru-RU" b="1" i="1" baseline="30000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</p:txBody>
      </p:sp>
      <p:pic>
        <p:nvPicPr>
          <p:cNvPr id="16389" name="Рисунок 4" descr="MA.OB10.B4.02/innerimg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288" y="3933825"/>
            <a:ext cx="2857500" cy="2214563"/>
          </a:xfrm>
          <a:prstGeom prst="rect">
            <a:avLst/>
          </a:prstGeom>
          <a:noFill/>
          <a:ln w="38100">
            <a:solidFill>
              <a:schemeClr val="bg1"/>
            </a:solidFill>
            <a:miter lim="800000"/>
            <a:headEnd/>
            <a:tailEnd/>
          </a:ln>
        </p:spPr>
      </p:pic>
      <p:sp>
        <p:nvSpPr>
          <p:cNvPr id="6" name="Дуга 5"/>
          <p:cNvSpPr>
            <a:spLocks noChangeArrowheads="1"/>
          </p:cNvSpPr>
          <p:nvPr/>
        </p:nvSpPr>
        <p:spPr bwMode="auto">
          <a:xfrm rot="-247852">
            <a:off x="2339975" y="5373688"/>
            <a:ext cx="571500" cy="571500"/>
          </a:xfrm>
          <a:custGeom>
            <a:avLst/>
            <a:gdLst>
              <a:gd name="T0" fmla="*/ 194838 w 571504"/>
              <a:gd name="T1" fmla="*/ 14848 h 571504"/>
              <a:gd name="T2" fmla="*/ 285752 w 571504"/>
              <a:gd name="T3" fmla="*/ 285752 h 571504"/>
              <a:gd name="T4" fmla="*/ 537489 w 571504"/>
              <a:gd name="T5" fmla="*/ 420966 h 571504"/>
              <a:gd name="T6" fmla="*/ 11796480 60000 65536"/>
              <a:gd name="T7" fmla="*/ 11796480 60000 65536"/>
              <a:gd name="T8" fmla="*/ 5898240 60000 65536"/>
              <a:gd name="T9" fmla="*/ 194838 w 571504"/>
              <a:gd name="T10" fmla="*/ 0 h 571504"/>
              <a:gd name="T11" fmla="*/ 571504 w 571504"/>
              <a:gd name="T12" fmla="*/ 420966 h 57150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571504" h="571504" stroke="0">
                <a:moveTo>
                  <a:pt x="194838" y="14848"/>
                </a:moveTo>
                <a:lnTo>
                  <a:pt x="194838" y="14848"/>
                </a:lnTo>
                <a:cubicBezTo>
                  <a:pt x="224140" y="5014"/>
                  <a:pt x="254843" y="-1"/>
                  <a:pt x="285752" y="0"/>
                </a:cubicBezTo>
                <a:cubicBezTo>
                  <a:pt x="443568" y="0"/>
                  <a:pt x="571504" y="127935"/>
                  <a:pt x="571504" y="285752"/>
                </a:cubicBezTo>
                <a:cubicBezTo>
                  <a:pt x="571504" y="332940"/>
                  <a:pt x="559817" y="379395"/>
                  <a:pt x="537488" y="420967"/>
                </a:cubicBezTo>
                <a:lnTo>
                  <a:pt x="285752" y="285752"/>
                </a:lnTo>
                <a:close/>
              </a:path>
              <a:path w="571504" h="571504" fill="none">
                <a:moveTo>
                  <a:pt x="194838" y="14848"/>
                </a:moveTo>
                <a:lnTo>
                  <a:pt x="194838" y="14848"/>
                </a:lnTo>
                <a:cubicBezTo>
                  <a:pt x="224140" y="5014"/>
                  <a:pt x="254843" y="-1"/>
                  <a:pt x="285752" y="0"/>
                </a:cubicBezTo>
                <a:cubicBezTo>
                  <a:pt x="443568" y="0"/>
                  <a:pt x="571504" y="127935"/>
                  <a:pt x="571504" y="285752"/>
                </a:cubicBezTo>
                <a:cubicBezTo>
                  <a:pt x="571504" y="332940"/>
                  <a:pt x="559817" y="379395"/>
                  <a:pt x="537488" y="420967"/>
                </a:cubicBezTo>
              </a:path>
            </a:pathLst>
          </a:custGeom>
          <a:noFill/>
          <a:ln w="38100" algn="ctr">
            <a:solidFill>
              <a:schemeClr val="accent1"/>
            </a:solidFill>
            <a:miter lim="800000"/>
            <a:headEnd/>
            <a:tailEnd/>
          </a:ln>
          <a:effectLst>
            <a:outerShdw dist="228601" dir="2700000" sy="89999" rotWithShape="0">
              <a:srgbClr val="000000">
                <a:alpha val="25499"/>
              </a:srgbClr>
            </a:outerShdw>
          </a:effectLst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latin typeface="+mn-lt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3786188" y="1643063"/>
            <a:ext cx="4857778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i="1" dirty="0">
                <a:solidFill>
                  <a:srgbClr val="660033"/>
                </a:solidFill>
                <a:latin typeface="Book Antiqua" pitchFamily="18" charset="0"/>
              </a:rPr>
              <a:t>      </a:t>
            </a:r>
            <a:r>
              <a:rPr lang="en-US" sz="2800" b="1" i="1" dirty="0">
                <a:solidFill>
                  <a:srgbClr val="660033"/>
                </a:solidFill>
                <a:latin typeface="Book Antiqua" pitchFamily="18" charset="0"/>
              </a:rPr>
              <a:t>sin(180</a:t>
            </a:r>
            <a:r>
              <a:rPr lang="en-US" sz="2800" b="1" i="1" baseline="30000" dirty="0">
                <a:solidFill>
                  <a:srgbClr val="660033"/>
                </a:solidFill>
                <a:latin typeface="Book Antiqua" pitchFamily="18" charset="0"/>
              </a:rPr>
              <a:t>0</a:t>
            </a:r>
            <a:r>
              <a:rPr lang="en-US" sz="2800" b="1" i="1" dirty="0">
                <a:solidFill>
                  <a:srgbClr val="660033"/>
                </a:solidFill>
                <a:latin typeface="Book Antiqua" pitchFamily="18" charset="0"/>
              </a:rPr>
              <a:t>-α)=</a:t>
            </a:r>
            <a:r>
              <a:rPr lang="en-US" sz="2800" b="1" i="1" dirty="0" smtClean="0">
                <a:solidFill>
                  <a:srgbClr val="660033"/>
                </a:solidFill>
                <a:latin typeface="Book Antiqua" pitchFamily="18" charset="0"/>
              </a:rPr>
              <a:t>sin</a:t>
            </a:r>
            <a:r>
              <a:rPr lang="ru-RU" sz="2800" b="1" i="1" dirty="0" smtClean="0">
                <a:solidFill>
                  <a:srgbClr val="660033"/>
                </a:solidFill>
                <a:latin typeface="Book Antiqua" pitchFamily="18" charset="0"/>
              </a:rPr>
              <a:t> </a:t>
            </a:r>
            <a:r>
              <a:rPr lang="en-US" sz="2800" b="1" i="1" dirty="0" smtClean="0">
                <a:solidFill>
                  <a:srgbClr val="660033"/>
                </a:solidFill>
                <a:latin typeface="Book Antiqua" pitchFamily="18" charset="0"/>
              </a:rPr>
              <a:t>α</a:t>
            </a:r>
            <a:endParaRPr lang="ru-RU" sz="2800" b="1" i="1" dirty="0">
              <a:solidFill>
                <a:srgbClr val="660033"/>
              </a:solidFill>
              <a:latin typeface="Book Antiqua" pitchFamily="18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i="1" dirty="0">
                <a:solidFill>
                  <a:srgbClr val="660033"/>
                </a:solidFill>
                <a:latin typeface="Book Antiqua" pitchFamily="18" charset="0"/>
              </a:rPr>
              <a:t> </a:t>
            </a:r>
            <a:r>
              <a:rPr lang="en-US" sz="2800" b="1" i="1" dirty="0" smtClean="0">
                <a:solidFill>
                  <a:schemeClr val="accent6">
                    <a:lumMod val="75000"/>
                  </a:schemeClr>
                </a:solidFill>
                <a:latin typeface="Book Antiqua" pitchFamily="18" charset="0"/>
              </a:rPr>
              <a:t>sin</a:t>
            </a:r>
            <a:r>
              <a:rPr lang="ru-RU" sz="2800" b="1" i="1" dirty="0" smtClean="0">
                <a:solidFill>
                  <a:schemeClr val="accent6">
                    <a:lumMod val="75000"/>
                  </a:schemeClr>
                </a:solidFill>
                <a:latin typeface="Book Antiqua" pitchFamily="18" charset="0"/>
              </a:rPr>
              <a:t> </a:t>
            </a:r>
            <a:r>
              <a:rPr lang="en-US" sz="2800" b="1" i="1" dirty="0" smtClean="0">
                <a:solidFill>
                  <a:schemeClr val="accent6">
                    <a:lumMod val="75000"/>
                  </a:schemeClr>
                </a:solidFill>
                <a:latin typeface="Book Antiqua" pitchFamily="18" charset="0"/>
              </a:rPr>
              <a:t>B</a:t>
            </a:r>
            <a:r>
              <a:rPr lang="ru-RU" sz="2800" b="1" i="1" dirty="0" smtClean="0">
                <a:solidFill>
                  <a:schemeClr val="accent6">
                    <a:lumMod val="75000"/>
                  </a:schemeClr>
                </a:solidFill>
                <a:latin typeface="Book Antiqua" pitchFamily="18" charset="0"/>
              </a:rPr>
              <a:t> </a:t>
            </a:r>
            <a:r>
              <a:rPr lang="ru-RU" b="1" i="1" dirty="0" err="1" smtClean="0">
                <a:solidFill>
                  <a:schemeClr val="accent6">
                    <a:lumMod val="75000"/>
                  </a:schemeClr>
                </a:solidFill>
                <a:latin typeface="Book Antiqua" pitchFamily="18" charset="0"/>
              </a:rPr>
              <a:t>вн</a:t>
            </a:r>
            <a:r>
              <a:rPr lang="ru-RU" b="1" i="1" dirty="0" smtClean="0">
                <a:solidFill>
                  <a:schemeClr val="accent6">
                    <a:lumMod val="75000"/>
                  </a:schemeClr>
                </a:solidFill>
                <a:latin typeface="Book Antiqua" pitchFamily="18" charset="0"/>
              </a:rPr>
              <a:t> </a:t>
            </a:r>
            <a:r>
              <a:rPr lang="ru-RU" sz="2800" b="1" i="1" dirty="0" smtClean="0">
                <a:solidFill>
                  <a:schemeClr val="accent6">
                    <a:lumMod val="75000"/>
                  </a:schemeClr>
                </a:solidFill>
                <a:latin typeface="Book Antiqua" pitchFamily="18" charset="0"/>
              </a:rPr>
              <a:t>= </a:t>
            </a:r>
            <a:r>
              <a:rPr lang="en-US" sz="2400" b="1" i="1" dirty="0" smtClean="0">
                <a:solidFill>
                  <a:srgbClr val="660033"/>
                </a:solidFill>
                <a:latin typeface="Book Antiqua" pitchFamily="18" charset="0"/>
              </a:rPr>
              <a:t>sin(180</a:t>
            </a:r>
            <a:r>
              <a:rPr lang="en-US" sz="2400" b="1" i="1" baseline="30000" dirty="0" smtClean="0">
                <a:solidFill>
                  <a:srgbClr val="660033"/>
                </a:solidFill>
                <a:latin typeface="Book Antiqua" pitchFamily="18" charset="0"/>
              </a:rPr>
              <a:t>0</a:t>
            </a:r>
            <a:r>
              <a:rPr lang="ru-RU" sz="2400" b="1" i="1" baseline="30000" dirty="0" smtClean="0">
                <a:solidFill>
                  <a:srgbClr val="660033"/>
                </a:solidFill>
                <a:latin typeface="Book Antiqua" pitchFamily="18" charset="0"/>
              </a:rPr>
              <a:t> </a:t>
            </a:r>
            <a:r>
              <a:rPr lang="en-US" sz="2400" b="1" i="1" dirty="0" smtClean="0">
                <a:solidFill>
                  <a:srgbClr val="660033"/>
                </a:solidFill>
                <a:latin typeface="Book Antiqua" pitchFamily="18" charset="0"/>
              </a:rPr>
              <a:t>-</a:t>
            </a:r>
            <a:r>
              <a:rPr lang="ru-RU" sz="2400" b="1" i="1" dirty="0" smtClean="0">
                <a:solidFill>
                  <a:srgbClr val="72002C"/>
                </a:solidFill>
                <a:latin typeface="Book Antiqua" pitchFamily="18" charset="0"/>
              </a:rPr>
              <a:t> ∠В</a:t>
            </a:r>
            <a:r>
              <a:rPr lang="en-US" sz="2400" b="1" i="1" dirty="0" smtClean="0">
                <a:solidFill>
                  <a:srgbClr val="660033"/>
                </a:solidFill>
                <a:latin typeface="Book Antiqua" pitchFamily="18" charset="0"/>
              </a:rPr>
              <a:t>)</a:t>
            </a:r>
            <a:r>
              <a:rPr lang="ru-RU" sz="2400" b="1" i="1" dirty="0" smtClean="0">
                <a:solidFill>
                  <a:srgbClr val="660033"/>
                </a:solidFill>
                <a:latin typeface="Book Antiqua" pitchFamily="18" charset="0"/>
              </a:rPr>
              <a:t> </a:t>
            </a:r>
            <a:r>
              <a:rPr lang="ru-RU" sz="2400" b="1" i="1" dirty="0" smtClean="0">
                <a:solidFill>
                  <a:schemeClr val="accent5">
                    <a:lumMod val="50000"/>
                  </a:schemeClr>
                </a:solidFill>
                <a:latin typeface="Book Antiqua" pitchFamily="18" charset="0"/>
              </a:rPr>
              <a:t>=</a:t>
            </a:r>
            <a:r>
              <a:rPr lang="ru-RU" sz="2800" b="1" i="1" dirty="0" smtClean="0">
                <a:solidFill>
                  <a:schemeClr val="accent5">
                    <a:lumMod val="50000"/>
                  </a:schemeClr>
                </a:solidFill>
                <a:latin typeface="Book Antiqua" pitchFamily="18" charset="0"/>
              </a:rPr>
              <a:t> </a:t>
            </a:r>
            <a:r>
              <a:rPr lang="ru-RU" sz="2800" b="1" i="1" dirty="0" smtClean="0">
                <a:solidFill>
                  <a:schemeClr val="accent6">
                    <a:lumMod val="75000"/>
                  </a:schemeClr>
                </a:solidFill>
                <a:latin typeface="Book Antiqua" pitchFamily="18" charset="0"/>
              </a:rPr>
              <a:t> </a:t>
            </a:r>
            <a:r>
              <a:rPr lang="en-US" sz="2800" b="1" i="1" dirty="0" smtClean="0">
                <a:solidFill>
                  <a:schemeClr val="accent6">
                    <a:lumMod val="75000"/>
                  </a:schemeClr>
                </a:solidFill>
                <a:latin typeface="Book Antiqua" pitchFamily="18" charset="0"/>
              </a:rPr>
              <a:t>sin</a:t>
            </a:r>
            <a:r>
              <a:rPr lang="ru-RU" sz="2800" b="1" i="1" dirty="0" smtClean="0">
                <a:solidFill>
                  <a:schemeClr val="accent6">
                    <a:lumMod val="75000"/>
                  </a:schemeClr>
                </a:solidFill>
                <a:latin typeface="Book Antiqua" pitchFamily="18" charset="0"/>
              </a:rPr>
              <a:t> </a:t>
            </a:r>
            <a:r>
              <a:rPr lang="en-US" sz="2800" b="1" i="1" dirty="0" smtClean="0">
                <a:solidFill>
                  <a:schemeClr val="accent6">
                    <a:lumMod val="75000"/>
                  </a:schemeClr>
                </a:solidFill>
                <a:latin typeface="Book Antiqua" pitchFamily="18" charset="0"/>
              </a:rPr>
              <a:t>B</a:t>
            </a:r>
            <a:endParaRPr lang="ru-RU" sz="2800" dirty="0">
              <a:solidFill>
                <a:schemeClr val="accent6">
                  <a:lumMod val="75000"/>
                </a:schemeClr>
              </a:solidFill>
              <a:latin typeface="Book Antiqua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3857624" y="2857500"/>
            <a:ext cx="4929217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i="1" dirty="0">
                <a:solidFill>
                  <a:srgbClr val="660033"/>
                </a:solidFill>
                <a:latin typeface="+mn-lt"/>
              </a:rPr>
              <a:t>     </a:t>
            </a:r>
            <a:r>
              <a:rPr lang="en-US" sz="2800" b="1" i="1" dirty="0" err="1" smtClean="0">
                <a:solidFill>
                  <a:srgbClr val="660033"/>
                </a:solidFill>
                <a:latin typeface="Book Antiqua" pitchFamily="18" charset="0"/>
              </a:rPr>
              <a:t>cos</a:t>
            </a:r>
            <a:r>
              <a:rPr lang="ru-RU" sz="2800" b="1" i="1" dirty="0" smtClean="0">
                <a:solidFill>
                  <a:srgbClr val="660033"/>
                </a:solidFill>
                <a:latin typeface="Book Antiqua" pitchFamily="18" charset="0"/>
              </a:rPr>
              <a:t> </a:t>
            </a:r>
            <a:r>
              <a:rPr lang="en-US" sz="2800" b="1" i="1" dirty="0" smtClean="0">
                <a:solidFill>
                  <a:srgbClr val="660033"/>
                </a:solidFill>
                <a:latin typeface="Book Antiqua" pitchFamily="18" charset="0"/>
              </a:rPr>
              <a:t>(</a:t>
            </a:r>
            <a:r>
              <a:rPr lang="en-US" sz="2800" b="1" i="1" dirty="0">
                <a:solidFill>
                  <a:srgbClr val="660033"/>
                </a:solidFill>
                <a:latin typeface="Book Antiqua" pitchFamily="18" charset="0"/>
              </a:rPr>
              <a:t>180</a:t>
            </a:r>
            <a:r>
              <a:rPr lang="en-US" sz="2800" b="1" i="1" baseline="30000" dirty="0">
                <a:solidFill>
                  <a:srgbClr val="660033"/>
                </a:solidFill>
                <a:latin typeface="Book Antiqua" pitchFamily="18" charset="0"/>
              </a:rPr>
              <a:t>0</a:t>
            </a:r>
            <a:r>
              <a:rPr lang="en-US" sz="2800" b="1" i="1" dirty="0">
                <a:solidFill>
                  <a:srgbClr val="660033"/>
                </a:solidFill>
                <a:latin typeface="Book Antiqua" pitchFamily="18" charset="0"/>
              </a:rPr>
              <a:t>-α)</a:t>
            </a:r>
            <a:r>
              <a:rPr lang="ru-RU" sz="2800" b="1" i="1" dirty="0">
                <a:solidFill>
                  <a:srgbClr val="660033"/>
                </a:solidFill>
                <a:latin typeface="Book Antiqua" pitchFamily="18" charset="0"/>
              </a:rPr>
              <a:t> </a:t>
            </a:r>
            <a:r>
              <a:rPr lang="en-US" sz="2800" b="1" i="1" dirty="0">
                <a:solidFill>
                  <a:srgbClr val="660033"/>
                </a:solidFill>
                <a:latin typeface="Book Antiqua" pitchFamily="18" charset="0"/>
              </a:rPr>
              <a:t>=</a:t>
            </a:r>
            <a:r>
              <a:rPr lang="ru-RU" sz="2800" b="1" i="1" dirty="0">
                <a:solidFill>
                  <a:srgbClr val="660033"/>
                </a:solidFill>
                <a:latin typeface="Book Antiqua" pitchFamily="18" charset="0"/>
              </a:rPr>
              <a:t> </a:t>
            </a:r>
            <a:r>
              <a:rPr lang="en-US" sz="2800" b="1" i="1" dirty="0">
                <a:solidFill>
                  <a:srgbClr val="660033"/>
                </a:solidFill>
                <a:latin typeface="Book Antiqua" pitchFamily="18" charset="0"/>
              </a:rPr>
              <a:t>-</a:t>
            </a:r>
            <a:r>
              <a:rPr lang="en-US" sz="2800" b="1" i="1" dirty="0" err="1" smtClean="0">
                <a:solidFill>
                  <a:srgbClr val="660033"/>
                </a:solidFill>
                <a:latin typeface="Book Antiqua" pitchFamily="18" charset="0"/>
              </a:rPr>
              <a:t>cos</a:t>
            </a:r>
            <a:r>
              <a:rPr lang="ru-RU" sz="2800" b="1" i="1" dirty="0" smtClean="0">
                <a:solidFill>
                  <a:srgbClr val="660033"/>
                </a:solidFill>
                <a:latin typeface="Book Antiqua" pitchFamily="18" charset="0"/>
              </a:rPr>
              <a:t> </a:t>
            </a:r>
            <a:r>
              <a:rPr lang="en-US" sz="2800" b="1" i="1" dirty="0" smtClean="0">
                <a:solidFill>
                  <a:srgbClr val="660033"/>
                </a:solidFill>
                <a:latin typeface="Book Antiqua" pitchFamily="18" charset="0"/>
              </a:rPr>
              <a:t>α</a:t>
            </a:r>
            <a:endParaRPr lang="en-US" sz="2800" b="1" i="1" dirty="0">
              <a:solidFill>
                <a:srgbClr val="660033"/>
              </a:solidFill>
              <a:latin typeface="Book Antiqua" pitchFamily="18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i="1" dirty="0" err="1" smtClean="0">
                <a:solidFill>
                  <a:schemeClr val="accent6">
                    <a:lumMod val="75000"/>
                  </a:schemeClr>
                </a:solidFill>
                <a:latin typeface="Book Antiqua" pitchFamily="18" charset="0"/>
              </a:rPr>
              <a:t>cos</a:t>
            </a:r>
            <a:r>
              <a:rPr lang="ru-RU" sz="2800" b="1" i="1" dirty="0" smtClean="0">
                <a:solidFill>
                  <a:schemeClr val="accent6">
                    <a:lumMod val="75000"/>
                  </a:schemeClr>
                </a:solidFill>
                <a:latin typeface="Book Antiqua" pitchFamily="18" charset="0"/>
              </a:rPr>
              <a:t> </a:t>
            </a:r>
            <a:r>
              <a:rPr lang="en-US" sz="2800" b="1" i="1" dirty="0" smtClean="0">
                <a:solidFill>
                  <a:schemeClr val="accent6">
                    <a:lumMod val="75000"/>
                  </a:schemeClr>
                </a:solidFill>
                <a:latin typeface="Book Antiqua" pitchFamily="18" charset="0"/>
              </a:rPr>
              <a:t>B</a:t>
            </a:r>
            <a:r>
              <a:rPr lang="ru-RU" b="1" i="1" dirty="0" err="1" smtClean="0">
                <a:solidFill>
                  <a:schemeClr val="accent6">
                    <a:lumMod val="75000"/>
                  </a:schemeClr>
                </a:solidFill>
                <a:latin typeface="Book Antiqua" pitchFamily="18" charset="0"/>
              </a:rPr>
              <a:t>вн</a:t>
            </a:r>
            <a:r>
              <a:rPr lang="ru-RU" b="1" i="1" dirty="0" smtClean="0">
                <a:solidFill>
                  <a:schemeClr val="accent6">
                    <a:lumMod val="75000"/>
                  </a:schemeClr>
                </a:solidFill>
                <a:latin typeface="Book Antiqua" pitchFamily="18" charset="0"/>
              </a:rPr>
              <a:t> </a:t>
            </a:r>
            <a:r>
              <a:rPr lang="ru-RU" sz="2800" b="1" i="1" dirty="0" smtClean="0">
                <a:solidFill>
                  <a:schemeClr val="accent6">
                    <a:lumMod val="75000"/>
                  </a:schemeClr>
                </a:solidFill>
                <a:latin typeface="Book Antiqua" pitchFamily="18" charset="0"/>
              </a:rPr>
              <a:t>=</a:t>
            </a:r>
            <a:r>
              <a:rPr lang="ru-RU" sz="2800" b="1" i="1" dirty="0" smtClean="0">
                <a:solidFill>
                  <a:srgbClr val="72002C"/>
                </a:solidFill>
                <a:latin typeface="Book Antiqua" pitchFamily="18" charset="0"/>
              </a:rPr>
              <a:t> </a:t>
            </a:r>
            <a:r>
              <a:rPr lang="ru-RU" sz="2400" b="1" i="1" dirty="0" smtClean="0">
                <a:solidFill>
                  <a:schemeClr val="accent2">
                    <a:lumMod val="50000"/>
                  </a:schemeClr>
                </a:solidFill>
                <a:latin typeface="Book Antiqua" pitchFamily="18" charset="0"/>
              </a:rPr>
              <a:t>с</a:t>
            </a:r>
            <a:r>
              <a:rPr lang="en-US" sz="2400" b="1" i="1" dirty="0" err="1" smtClean="0">
                <a:solidFill>
                  <a:schemeClr val="accent2">
                    <a:lumMod val="50000"/>
                  </a:schemeClr>
                </a:solidFill>
                <a:latin typeface="Book Antiqua" pitchFamily="18" charset="0"/>
              </a:rPr>
              <a:t>os</a:t>
            </a:r>
            <a:r>
              <a:rPr lang="ru-RU" sz="2400" b="1" i="1" dirty="0" smtClean="0">
                <a:solidFill>
                  <a:schemeClr val="accent2">
                    <a:lumMod val="50000"/>
                  </a:schemeClr>
                </a:solidFill>
                <a:latin typeface="Book Antiqua" pitchFamily="18" charset="0"/>
              </a:rPr>
              <a:t> </a:t>
            </a:r>
            <a:r>
              <a:rPr lang="en-US" sz="2400" b="1" i="1" dirty="0" smtClean="0">
                <a:solidFill>
                  <a:schemeClr val="accent2">
                    <a:lumMod val="50000"/>
                  </a:schemeClr>
                </a:solidFill>
                <a:latin typeface="Book Antiqua" pitchFamily="18" charset="0"/>
              </a:rPr>
              <a:t>(180</a:t>
            </a:r>
            <a:r>
              <a:rPr lang="en-US" sz="2400" b="1" i="1" baseline="30000" dirty="0" smtClean="0">
                <a:solidFill>
                  <a:schemeClr val="accent2">
                    <a:lumMod val="50000"/>
                  </a:schemeClr>
                </a:solidFill>
                <a:latin typeface="Book Antiqua" pitchFamily="18" charset="0"/>
              </a:rPr>
              <a:t>0</a:t>
            </a:r>
            <a:r>
              <a:rPr lang="en-US" sz="2400" b="1" i="1" dirty="0" smtClean="0">
                <a:solidFill>
                  <a:schemeClr val="accent2">
                    <a:lumMod val="50000"/>
                  </a:schemeClr>
                </a:solidFill>
                <a:latin typeface="Book Antiqua" pitchFamily="18" charset="0"/>
              </a:rPr>
              <a:t> -</a:t>
            </a:r>
            <a:r>
              <a:rPr lang="ru-RU" sz="2400" b="1" i="1" dirty="0" smtClean="0">
                <a:solidFill>
                  <a:schemeClr val="accent2">
                    <a:lumMod val="50000"/>
                  </a:schemeClr>
                </a:solidFill>
                <a:latin typeface="Book Antiqua" pitchFamily="18" charset="0"/>
              </a:rPr>
              <a:t> ∠В</a:t>
            </a:r>
            <a:r>
              <a:rPr lang="en-US" sz="2400" b="1" i="1" dirty="0" smtClean="0">
                <a:solidFill>
                  <a:schemeClr val="accent2">
                    <a:lumMod val="50000"/>
                  </a:schemeClr>
                </a:solidFill>
                <a:latin typeface="Book Antiqua" pitchFamily="18" charset="0"/>
              </a:rPr>
              <a:t>)</a:t>
            </a:r>
            <a:r>
              <a:rPr lang="ru-RU" sz="2400" b="1" i="1" dirty="0" smtClean="0">
                <a:solidFill>
                  <a:schemeClr val="accent5">
                    <a:lumMod val="50000"/>
                  </a:schemeClr>
                </a:solidFill>
                <a:latin typeface="Book Antiqua" pitchFamily="18" charset="0"/>
              </a:rPr>
              <a:t>=</a:t>
            </a:r>
            <a:r>
              <a:rPr lang="ru-RU" sz="2800" b="1" i="1" dirty="0" smtClean="0">
                <a:solidFill>
                  <a:schemeClr val="accent6">
                    <a:lumMod val="75000"/>
                  </a:schemeClr>
                </a:solidFill>
                <a:latin typeface="Book Antiqua" pitchFamily="18" charset="0"/>
              </a:rPr>
              <a:t> </a:t>
            </a:r>
            <a:r>
              <a:rPr lang="ru-RU" sz="2800" b="1" i="1" dirty="0">
                <a:solidFill>
                  <a:schemeClr val="accent6">
                    <a:lumMod val="75000"/>
                  </a:schemeClr>
                </a:solidFill>
                <a:latin typeface="Book Antiqua" pitchFamily="18" charset="0"/>
              </a:rPr>
              <a:t>-с</a:t>
            </a:r>
            <a:r>
              <a:rPr lang="en-US" sz="2800" b="1" i="1" dirty="0" err="1" smtClean="0">
                <a:solidFill>
                  <a:schemeClr val="accent6">
                    <a:lumMod val="75000"/>
                  </a:schemeClr>
                </a:solidFill>
                <a:latin typeface="Book Antiqua" pitchFamily="18" charset="0"/>
              </a:rPr>
              <a:t>os</a:t>
            </a:r>
            <a:r>
              <a:rPr lang="ru-RU" sz="2800" b="1" i="1" dirty="0" smtClean="0">
                <a:solidFill>
                  <a:schemeClr val="accent6">
                    <a:lumMod val="75000"/>
                  </a:schemeClr>
                </a:solidFill>
                <a:latin typeface="Book Antiqua" pitchFamily="18" charset="0"/>
              </a:rPr>
              <a:t> </a:t>
            </a:r>
            <a:r>
              <a:rPr lang="en-US" sz="2800" b="1" i="1" dirty="0" smtClean="0">
                <a:solidFill>
                  <a:schemeClr val="accent6">
                    <a:lumMod val="75000"/>
                  </a:schemeClr>
                </a:solidFill>
                <a:latin typeface="Book Antiqua" pitchFamily="18" charset="0"/>
              </a:rPr>
              <a:t>B</a:t>
            </a:r>
            <a:endParaRPr lang="ru-RU" sz="2800" b="1" i="1" dirty="0">
              <a:solidFill>
                <a:schemeClr val="accent6">
                  <a:lumMod val="75000"/>
                </a:schemeClr>
              </a:solidFill>
              <a:latin typeface="Book Antiqua" pitchFamily="18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3857624" y="4071938"/>
            <a:ext cx="4714903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i="1" dirty="0">
                <a:solidFill>
                  <a:srgbClr val="660033"/>
                </a:solidFill>
                <a:latin typeface="+mn-lt"/>
              </a:rPr>
              <a:t>     </a:t>
            </a:r>
            <a:r>
              <a:rPr lang="en-US" sz="2800" b="1" i="1" dirty="0" err="1" smtClean="0">
                <a:solidFill>
                  <a:srgbClr val="660033"/>
                </a:solidFill>
                <a:latin typeface="Book Antiqua" pitchFamily="18" charset="0"/>
              </a:rPr>
              <a:t>tg</a:t>
            </a:r>
            <a:r>
              <a:rPr lang="ru-RU" sz="2800" b="1" i="1" dirty="0" smtClean="0">
                <a:solidFill>
                  <a:srgbClr val="660033"/>
                </a:solidFill>
                <a:latin typeface="Book Antiqua" pitchFamily="18" charset="0"/>
              </a:rPr>
              <a:t> </a:t>
            </a:r>
            <a:r>
              <a:rPr lang="en-US" sz="2800" b="1" i="1" dirty="0" smtClean="0">
                <a:solidFill>
                  <a:srgbClr val="660033"/>
                </a:solidFill>
                <a:latin typeface="Book Antiqua" pitchFamily="18" charset="0"/>
              </a:rPr>
              <a:t>(</a:t>
            </a:r>
            <a:r>
              <a:rPr lang="en-US" sz="2800" b="1" i="1" dirty="0">
                <a:solidFill>
                  <a:srgbClr val="660033"/>
                </a:solidFill>
                <a:latin typeface="Book Antiqua" pitchFamily="18" charset="0"/>
              </a:rPr>
              <a:t>180</a:t>
            </a:r>
            <a:r>
              <a:rPr lang="en-US" sz="2800" b="1" i="1" baseline="30000" dirty="0">
                <a:solidFill>
                  <a:srgbClr val="660033"/>
                </a:solidFill>
                <a:latin typeface="Book Antiqua" pitchFamily="18" charset="0"/>
              </a:rPr>
              <a:t>0</a:t>
            </a:r>
            <a:r>
              <a:rPr lang="en-US" sz="2800" b="1" i="1" dirty="0">
                <a:solidFill>
                  <a:srgbClr val="660033"/>
                </a:solidFill>
                <a:latin typeface="Book Antiqua" pitchFamily="18" charset="0"/>
              </a:rPr>
              <a:t>-α)</a:t>
            </a:r>
            <a:r>
              <a:rPr lang="ru-RU" sz="2800" b="1" i="1" dirty="0">
                <a:solidFill>
                  <a:srgbClr val="660033"/>
                </a:solidFill>
                <a:latin typeface="Book Antiqua" pitchFamily="18" charset="0"/>
              </a:rPr>
              <a:t> </a:t>
            </a:r>
            <a:r>
              <a:rPr lang="en-US" sz="2800" b="1" i="1" dirty="0">
                <a:solidFill>
                  <a:srgbClr val="660033"/>
                </a:solidFill>
                <a:latin typeface="Book Antiqua" pitchFamily="18" charset="0"/>
              </a:rPr>
              <a:t>=</a:t>
            </a:r>
            <a:r>
              <a:rPr lang="ru-RU" sz="2800" b="1" i="1" dirty="0">
                <a:solidFill>
                  <a:srgbClr val="660033"/>
                </a:solidFill>
                <a:latin typeface="Book Antiqua" pitchFamily="18" charset="0"/>
              </a:rPr>
              <a:t> </a:t>
            </a:r>
            <a:r>
              <a:rPr lang="en-US" sz="2800" b="1" i="1" dirty="0">
                <a:solidFill>
                  <a:srgbClr val="660033"/>
                </a:solidFill>
                <a:latin typeface="Book Antiqua" pitchFamily="18" charset="0"/>
              </a:rPr>
              <a:t>-</a:t>
            </a:r>
            <a:r>
              <a:rPr lang="en-US" sz="2800" b="1" i="1" dirty="0" err="1" smtClean="0">
                <a:solidFill>
                  <a:srgbClr val="660033"/>
                </a:solidFill>
                <a:latin typeface="Book Antiqua" pitchFamily="18" charset="0"/>
              </a:rPr>
              <a:t>tg</a:t>
            </a:r>
            <a:r>
              <a:rPr lang="ru-RU" sz="2800" b="1" i="1" dirty="0" smtClean="0">
                <a:solidFill>
                  <a:srgbClr val="660033"/>
                </a:solidFill>
                <a:latin typeface="Book Antiqua" pitchFamily="18" charset="0"/>
              </a:rPr>
              <a:t> </a:t>
            </a:r>
            <a:r>
              <a:rPr lang="en-US" sz="2800" b="1" i="1" dirty="0" smtClean="0">
                <a:solidFill>
                  <a:srgbClr val="660033"/>
                </a:solidFill>
                <a:latin typeface="Book Antiqua" pitchFamily="18" charset="0"/>
              </a:rPr>
              <a:t>α</a:t>
            </a:r>
            <a:endParaRPr lang="ru-RU" sz="2800" b="1" i="1" dirty="0" smtClean="0">
              <a:solidFill>
                <a:srgbClr val="660033"/>
              </a:solidFill>
              <a:latin typeface="Book Antiqua" pitchFamily="18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i="1" dirty="0" smtClean="0">
                <a:solidFill>
                  <a:schemeClr val="accent6"/>
                </a:solidFill>
                <a:latin typeface="Book Antiqua" pitchFamily="18" charset="0"/>
              </a:rPr>
              <a:t>  </a:t>
            </a:r>
            <a:r>
              <a:rPr lang="en-US" sz="2800" b="1" i="1" dirty="0" err="1" smtClean="0">
                <a:solidFill>
                  <a:schemeClr val="accent6">
                    <a:lumMod val="75000"/>
                  </a:schemeClr>
                </a:solidFill>
                <a:latin typeface="Book Antiqua" pitchFamily="18" charset="0"/>
              </a:rPr>
              <a:t>tg</a:t>
            </a:r>
            <a:r>
              <a:rPr lang="ru-RU" sz="2800" b="1" i="1" dirty="0" smtClean="0">
                <a:solidFill>
                  <a:schemeClr val="accent6">
                    <a:lumMod val="75000"/>
                  </a:schemeClr>
                </a:solidFill>
                <a:latin typeface="Book Antiqua" pitchFamily="18" charset="0"/>
              </a:rPr>
              <a:t> </a:t>
            </a:r>
            <a:r>
              <a:rPr lang="en-US" sz="2800" b="1" i="1" dirty="0" smtClean="0">
                <a:solidFill>
                  <a:schemeClr val="accent6">
                    <a:lumMod val="75000"/>
                  </a:schemeClr>
                </a:solidFill>
                <a:latin typeface="Book Antiqua" pitchFamily="18" charset="0"/>
              </a:rPr>
              <a:t>B</a:t>
            </a:r>
            <a:r>
              <a:rPr lang="ru-RU" b="1" i="1" dirty="0" err="1" smtClean="0">
                <a:solidFill>
                  <a:schemeClr val="accent6">
                    <a:lumMod val="75000"/>
                  </a:schemeClr>
                </a:solidFill>
                <a:latin typeface="Book Antiqua" pitchFamily="18" charset="0"/>
              </a:rPr>
              <a:t>вн</a:t>
            </a:r>
            <a:r>
              <a:rPr lang="ru-RU" b="1" i="1" dirty="0" smtClean="0">
                <a:solidFill>
                  <a:schemeClr val="accent6">
                    <a:lumMod val="75000"/>
                  </a:schemeClr>
                </a:solidFill>
                <a:latin typeface="Book Antiqua" pitchFamily="18" charset="0"/>
              </a:rPr>
              <a:t> </a:t>
            </a:r>
            <a:r>
              <a:rPr lang="ru-RU" sz="2800" b="1" i="1" dirty="0" smtClean="0">
                <a:solidFill>
                  <a:schemeClr val="accent6">
                    <a:lumMod val="75000"/>
                  </a:schemeClr>
                </a:solidFill>
                <a:latin typeface="Book Antiqua" pitchFamily="18" charset="0"/>
              </a:rPr>
              <a:t>= </a:t>
            </a:r>
            <a:r>
              <a:rPr lang="ru-RU" sz="2400" b="1" i="1" dirty="0" err="1" smtClean="0">
                <a:solidFill>
                  <a:schemeClr val="accent2">
                    <a:lumMod val="50000"/>
                  </a:schemeClr>
                </a:solidFill>
                <a:latin typeface="Book Antiqua" pitchFamily="18" charset="0"/>
              </a:rPr>
              <a:t>tg</a:t>
            </a:r>
            <a:r>
              <a:rPr lang="ru-RU" sz="2400" b="1" i="1" dirty="0" smtClean="0">
                <a:solidFill>
                  <a:schemeClr val="accent2">
                    <a:lumMod val="50000"/>
                  </a:schemeClr>
                </a:solidFill>
                <a:latin typeface="Book Antiqua" pitchFamily="18" charset="0"/>
              </a:rPr>
              <a:t> (</a:t>
            </a:r>
            <a:r>
              <a:rPr lang="en-US" sz="2400" b="1" i="1" dirty="0" smtClean="0">
                <a:solidFill>
                  <a:schemeClr val="accent2">
                    <a:lumMod val="50000"/>
                  </a:schemeClr>
                </a:solidFill>
                <a:latin typeface="Book Antiqua" pitchFamily="18" charset="0"/>
              </a:rPr>
              <a:t>180</a:t>
            </a:r>
            <a:r>
              <a:rPr lang="en-US" sz="2400" b="1" i="1" baseline="30000" dirty="0" smtClean="0">
                <a:solidFill>
                  <a:schemeClr val="accent2">
                    <a:lumMod val="50000"/>
                  </a:schemeClr>
                </a:solidFill>
                <a:latin typeface="Book Antiqua" pitchFamily="18" charset="0"/>
              </a:rPr>
              <a:t>0</a:t>
            </a:r>
            <a:r>
              <a:rPr lang="en-US" sz="2400" b="1" i="1" dirty="0" smtClean="0">
                <a:solidFill>
                  <a:schemeClr val="accent2">
                    <a:lumMod val="50000"/>
                  </a:schemeClr>
                </a:solidFill>
                <a:latin typeface="Book Antiqua" pitchFamily="18" charset="0"/>
              </a:rPr>
              <a:t> -</a:t>
            </a:r>
            <a:r>
              <a:rPr lang="ru-RU" sz="2400" b="1" i="1" dirty="0" smtClean="0">
                <a:solidFill>
                  <a:schemeClr val="accent2">
                    <a:lumMod val="50000"/>
                  </a:schemeClr>
                </a:solidFill>
                <a:latin typeface="Book Antiqua" pitchFamily="18" charset="0"/>
              </a:rPr>
              <a:t> ∠В</a:t>
            </a:r>
            <a:r>
              <a:rPr lang="en-US" sz="2400" b="1" i="1" dirty="0" smtClean="0">
                <a:solidFill>
                  <a:schemeClr val="accent2">
                    <a:lumMod val="50000"/>
                  </a:schemeClr>
                </a:solidFill>
                <a:latin typeface="Book Antiqua" pitchFamily="18" charset="0"/>
              </a:rPr>
              <a:t>)</a:t>
            </a:r>
            <a:r>
              <a:rPr lang="ru-RU" sz="2400" b="1" i="1" dirty="0" smtClean="0">
                <a:solidFill>
                  <a:schemeClr val="accent2">
                    <a:lumMod val="50000"/>
                  </a:schemeClr>
                </a:solidFill>
                <a:latin typeface="Book Antiqua" pitchFamily="18" charset="0"/>
              </a:rPr>
              <a:t> </a:t>
            </a:r>
            <a:r>
              <a:rPr lang="ru-RU" sz="2400" b="1" i="1" dirty="0" smtClean="0">
                <a:solidFill>
                  <a:schemeClr val="accent5">
                    <a:lumMod val="50000"/>
                  </a:schemeClr>
                </a:solidFill>
                <a:latin typeface="Book Antiqua" pitchFamily="18" charset="0"/>
              </a:rPr>
              <a:t>=</a:t>
            </a:r>
            <a:r>
              <a:rPr lang="ru-RU" sz="2400" dirty="0" smtClean="0">
                <a:solidFill>
                  <a:schemeClr val="accent5">
                    <a:lumMod val="50000"/>
                  </a:schemeClr>
                </a:solidFill>
                <a:latin typeface="Book Antiqua" pitchFamily="18" charset="0"/>
              </a:rPr>
              <a:t> </a:t>
            </a:r>
            <a:r>
              <a:rPr lang="ru-RU" sz="2800" b="1" i="1" dirty="0" smtClean="0">
                <a:solidFill>
                  <a:schemeClr val="accent6">
                    <a:lumMod val="75000"/>
                  </a:schemeClr>
                </a:solidFill>
                <a:latin typeface="Book Antiqua" pitchFamily="18" charset="0"/>
              </a:rPr>
              <a:t>-</a:t>
            </a:r>
            <a:r>
              <a:rPr lang="en-US" sz="2800" b="1" i="1" dirty="0" err="1" smtClean="0">
                <a:solidFill>
                  <a:schemeClr val="accent6">
                    <a:lumMod val="75000"/>
                  </a:schemeClr>
                </a:solidFill>
                <a:latin typeface="Book Antiqua" pitchFamily="18" charset="0"/>
              </a:rPr>
              <a:t>tg</a:t>
            </a:r>
            <a:r>
              <a:rPr lang="ru-RU" sz="2800" b="1" i="1" dirty="0" smtClean="0">
                <a:solidFill>
                  <a:schemeClr val="accent6">
                    <a:lumMod val="75000"/>
                  </a:schemeClr>
                </a:solidFill>
                <a:latin typeface="Book Antiqua" pitchFamily="18" charset="0"/>
              </a:rPr>
              <a:t> </a:t>
            </a:r>
            <a:r>
              <a:rPr lang="en-US" sz="2800" b="1" i="1" dirty="0" smtClean="0">
                <a:solidFill>
                  <a:schemeClr val="accent6">
                    <a:lumMod val="75000"/>
                  </a:schemeClr>
                </a:solidFill>
                <a:latin typeface="Book Antiqua" pitchFamily="18" charset="0"/>
              </a:rPr>
              <a:t>B</a:t>
            </a:r>
            <a:endParaRPr lang="ru-RU" sz="2800" dirty="0">
              <a:solidFill>
                <a:schemeClr val="accent6">
                  <a:lumMod val="75000"/>
                </a:schemeClr>
              </a:solidFill>
              <a:latin typeface="Book Antiqua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928926" y="5786454"/>
            <a:ext cx="3571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i="1" dirty="0" smtClean="0">
                <a:solidFill>
                  <a:schemeClr val="tx2">
                    <a:lumMod val="10000"/>
                  </a:schemeClr>
                </a:solidFill>
              </a:rPr>
              <a:t>Д</a:t>
            </a:r>
            <a:endParaRPr lang="ru-RU" i="1" dirty="0">
              <a:solidFill>
                <a:schemeClr val="tx2">
                  <a:lumMod val="10000"/>
                </a:schemeClr>
              </a:solidFill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63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9" dur="500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4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5" dur="500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 flip="none" rotWithShape="1">
          <a:gsLst>
            <a:gs pos="0">
              <a:srgbClr val="996633"/>
            </a:gs>
            <a:gs pos="64999">
              <a:srgbClr val="F0EBD5"/>
            </a:gs>
            <a:gs pos="100000">
              <a:srgbClr val="D1C39F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500034" y="714356"/>
            <a:ext cx="8229600" cy="1143000"/>
          </a:xfrm>
          <a:noFill/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2.Основное тригонометрическое тождество</a:t>
            </a:r>
            <a:endParaRPr lang="ru-RU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785918" y="1643050"/>
            <a:ext cx="5143536" cy="54168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600" dirty="0" smtClean="0">
                <a:solidFill>
                  <a:schemeClr val="bg1"/>
                </a:solidFill>
              </a:rPr>
              <a:t>  </a:t>
            </a:r>
          </a:p>
          <a:p>
            <a:r>
              <a:rPr lang="en-US" sz="6600" dirty="0" smtClean="0">
                <a:solidFill>
                  <a:schemeClr val="bg1"/>
                </a:solidFill>
              </a:rPr>
              <a:t>  </a:t>
            </a:r>
            <a:r>
              <a:rPr lang="en-US" sz="54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sin</a:t>
            </a:r>
            <a:r>
              <a:rPr lang="en-US" sz="5400" baseline="30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2</a:t>
            </a:r>
            <a:r>
              <a:rPr lang="en-US" sz="54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α+cos</a:t>
            </a:r>
            <a:r>
              <a:rPr lang="en-US" sz="5400" baseline="30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2</a:t>
            </a:r>
            <a:r>
              <a:rPr lang="en-US" sz="54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α=1</a:t>
            </a:r>
            <a:endParaRPr lang="ru-RU" sz="54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r>
              <a:rPr lang="en-US" sz="54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 cos</a:t>
            </a:r>
            <a:r>
              <a:rPr lang="en-US" sz="5400" baseline="30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2</a:t>
            </a:r>
            <a:r>
              <a:rPr lang="en-US" sz="54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α=1-sin</a:t>
            </a:r>
            <a:r>
              <a:rPr lang="en-US" sz="5400" baseline="30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2</a:t>
            </a:r>
            <a:r>
              <a:rPr lang="en-US" sz="54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α</a:t>
            </a:r>
          </a:p>
          <a:p>
            <a:r>
              <a:rPr lang="en-US" sz="54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  sin</a:t>
            </a:r>
            <a:r>
              <a:rPr lang="en-US" sz="5400" baseline="30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2</a:t>
            </a:r>
            <a:r>
              <a:rPr lang="en-US" sz="54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α=1-cos</a:t>
            </a:r>
            <a:r>
              <a:rPr lang="en-US" sz="5400" baseline="30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2</a:t>
            </a:r>
            <a:r>
              <a:rPr lang="en-US" sz="54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α</a:t>
            </a:r>
            <a:endParaRPr lang="ru-RU" sz="54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endParaRPr lang="ru-RU" sz="4400" dirty="0" smtClean="0">
              <a:solidFill>
                <a:schemeClr val="bg1"/>
              </a:solidFill>
            </a:endParaRPr>
          </a:p>
          <a:p>
            <a:r>
              <a:rPr lang="en-US" sz="4400" baseline="30000" dirty="0" smtClean="0">
                <a:solidFill>
                  <a:schemeClr val="bg1"/>
                </a:solidFill>
              </a:rPr>
              <a:t>  </a:t>
            </a:r>
            <a:endParaRPr lang="ru-RU" sz="4400" dirty="0" smtClean="0">
              <a:solidFill>
                <a:schemeClr val="bg1"/>
              </a:solidFill>
            </a:endParaRP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A17567"/>
            </a:gs>
            <a:gs pos="64999">
              <a:srgbClr val="F0EBD5"/>
            </a:gs>
            <a:gs pos="100000">
              <a:srgbClr val="D1C39F"/>
            </a:gs>
          </a:gsLst>
          <a:lin ang="189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3.Прямоугольный треугольник</a:t>
            </a:r>
            <a:endParaRPr lang="ru-RU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18434" name="Содержимое 4" descr="MA.OB10.B4.15/innerimg0.jpg"/>
          <p:cNvPicPr>
            <a:picLocks noGrp="1"/>
          </p:cNvPicPr>
          <p:nvPr>
            <p:ph sz="half"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500063" y="1714500"/>
            <a:ext cx="3038475" cy="1643063"/>
          </a:xfrm>
          <a:ln w="28575">
            <a:solidFill>
              <a:schemeClr val="bg1"/>
            </a:solidFill>
          </a:ln>
        </p:spPr>
      </p:pic>
      <p:sp>
        <p:nvSpPr>
          <p:cNvPr id="7" name="Прямоугольник 6"/>
          <p:cNvSpPr/>
          <p:nvPr/>
        </p:nvSpPr>
        <p:spPr>
          <a:xfrm>
            <a:off x="285750" y="3500438"/>
            <a:ext cx="2428875" cy="523875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ru-RU" sz="2800" b="1" i="1" dirty="0">
                <a:solidFill>
                  <a:schemeClr val="accent2">
                    <a:lumMod val="50000"/>
                  </a:schemeClr>
                </a:solidFill>
                <a:latin typeface="Cambria Math" pitchFamily="18" charset="0"/>
                <a:ea typeface="Calibri" pitchFamily="34" charset="0"/>
                <a:cs typeface="Times New Roman" pitchFamily="18" charset="0"/>
              </a:rPr>
              <a:t>∠</a:t>
            </a:r>
            <a:r>
              <a:rPr lang="ru-RU" sz="2800" b="1" i="1" dirty="0">
                <a:solidFill>
                  <a:schemeClr val="accent2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А + </a:t>
            </a:r>
            <a:r>
              <a:rPr lang="ru-RU" sz="2800" b="1" i="1" dirty="0">
                <a:solidFill>
                  <a:schemeClr val="accent2">
                    <a:lumMod val="50000"/>
                  </a:schemeClr>
                </a:solidFill>
                <a:latin typeface="Cambria Math" pitchFamily="18" charset="0"/>
                <a:ea typeface="Calibri" pitchFamily="34" charset="0"/>
                <a:cs typeface="Times New Roman" pitchFamily="18" charset="0"/>
              </a:rPr>
              <a:t>∠</a:t>
            </a:r>
            <a:r>
              <a:rPr lang="ru-RU" sz="2800" b="1" i="1" dirty="0">
                <a:solidFill>
                  <a:schemeClr val="accent2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В = 90</a:t>
            </a:r>
            <a:r>
              <a:rPr lang="ru-RU" sz="2800" b="1" i="1" baseline="30000" dirty="0">
                <a:solidFill>
                  <a:schemeClr val="accent2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0 </a:t>
            </a:r>
            <a:endParaRPr lang="ru-RU" sz="2800" dirty="0">
              <a:solidFill>
                <a:schemeClr val="accent2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285750" y="4071938"/>
            <a:ext cx="2714625" cy="523875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ru-RU" sz="2800" b="1" i="1" dirty="0">
                <a:solidFill>
                  <a:schemeClr val="accent4">
                    <a:lumMod val="75000"/>
                  </a:schemeClr>
                </a:solidFill>
                <a:latin typeface="Cambria Math" pitchFamily="18" charset="0"/>
                <a:ea typeface="Calibri" pitchFamily="34" charset="0"/>
                <a:cs typeface="Times New Roman" pitchFamily="18" charset="0"/>
              </a:rPr>
              <a:t>∠</a:t>
            </a:r>
            <a:r>
              <a:rPr lang="ru-RU" sz="2800" b="1" i="1" dirty="0">
                <a:solidFill>
                  <a:schemeClr val="accent4">
                    <a:lumMod val="75000"/>
                  </a:schemeClr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ВСН = 90</a:t>
            </a:r>
            <a:r>
              <a:rPr lang="ru-RU" sz="2800" b="1" i="1" baseline="30000" dirty="0">
                <a:solidFill>
                  <a:schemeClr val="accent4">
                    <a:lumMod val="75000"/>
                  </a:schemeClr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0</a:t>
            </a:r>
            <a:r>
              <a:rPr lang="ru-RU" sz="2800" b="1" i="1" dirty="0">
                <a:solidFill>
                  <a:schemeClr val="accent4">
                    <a:lumMod val="75000"/>
                  </a:schemeClr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 - </a:t>
            </a:r>
            <a:r>
              <a:rPr lang="ru-RU" sz="2800" b="1" i="1" dirty="0">
                <a:solidFill>
                  <a:schemeClr val="accent4">
                    <a:lumMod val="75000"/>
                  </a:schemeClr>
                </a:solidFill>
                <a:latin typeface="Cambria Math" pitchFamily="18" charset="0"/>
                <a:ea typeface="Calibri" pitchFamily="34" charset="0"/>
                <a:cs typeface="Times New Roman" pitchFamily="18" charset="0"/>
              </a:rPr>
              <a:t>∠</a:t>
            </a:r>
            <a:r>
              <a:rPr lang="ru-RU" sz="2800" b="1" i="1" dirty="0">
                <a:solidFill>
                  <a:schemeClr val="accent4">
                    <a:lumMod val="75000"/>
                  </a:schemeClr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В</a:t>
            </a:r>
            <a:endParaRPr lang="ru-RU" sz="2800" dirty="0">
              <a:solidFill>
                <a:schemeClr val="accent4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285750" y="4714875"/>
            <a:ext cx="3000375" cy="523875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ru-RU" sz="2800" b="1" i="1" dirty="0">
                <a:solidFill>
                  <a:schemeClr val="accent6">
                    <a:lumMod val="50000"/>
                  </a:schemeClr>
                </a:solidFill>
                <a:latin typeface="Cambria Math" pitchFamily="18" charset="0"/>
                <a:ea typeface="Calibri" pitchFamily="34" charset="0"/>
                <a:cs typeface="Times New Roman" pitchFamily="18" charset="0"/>
              </a:rPr>
              <a:t>∠</a:t>
            </a:r>
            <a:r>
              <a:rPr lang="ru-RU" sz="2800" b="1" i="1" dirty="0">
                <a:solidFill>
                  <a:schemeClr val="accent6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АСН = 90</a:t>
            </a:r>
            <a:r>
              <a:rPr lang="ru-RU" sz="2800" b="1" i="1" baseline="30000" dirty="0">
                <a:solidFill>
                  <a:schemeClr val="accent6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0</a:t>
            </a:r>
            <a:r>
              <a:rPr lang="ru-RU" sz="2800" b="1" i="1" dirty="0">
                <a:solidFill>
                  <a:schemeClr val="accent6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 - </a:t>
            </a:r>
            <a:r>
              <a:rPr lang="ru-RU" sz="2800" b="1" i="1" dirty="0">
                <a:solidFill>
                  <a:schemeClr val="accent6">
                    <a:lumMod val="50000"/>
                  </a:schemeClr>
                </a:solidFill>
                <a:latin typeface="Cambria Math" pitchFamily="18" charset="0"/>
                <a:ea typeface="Calibri" pitchFamily="34" charset="0"/>
                <a:cs typeface="Times New Roman" pitchFamily="18" charset="0"/>
              </a:rPr>
              <a:t>∠</a:t>
            </a:r>
            <a:r>
              <a:rPr lang="ru-RU" sz="2800" b="1" i="1" dirty="0">
                <a:solidFill>
                  <a:schemeClr val="accent6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А</a:t>
            </a:r>
            <a:endParaRPr lang="ru-RU" sz="2800" dirty="0">
              <a:solidFill>
                <a:schemeClr val="accent6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8438" name="Содержимое 11" descr="MA.OB10.B4.21/innerimg0.jpg"/>
          <p:cNvPicPr>
            <a:picLocks noGrp="1"/>
          </p:cNvPicPr>
          <p:nvPr>
            <p:ph sz="half" idx="2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5429250" y="1714500"/>
            <a:ext cx="3214688" cy="1857375"/>
          </a:xfrm>
          <a:ln>
            <a:solidFill>
              <a:schemeClr val="bg1"/>
            </a:solidFill>
          </a:ln>
        </p:spPr>
      </p:pic>
      <p:cxnSp>
        <p:nvCxnSpPr>
          <p:cNvPr id="15" name="Прямая соединительная линия 14"/>
          <p:cNvCxnSpPr/>
          <p:nvPr/>
        </p:nvCxnSpPr>
        <p:spPr>
          <a:xfrm rot="16200000" flipH="1">
            <a:off x="6465107" y="3178967"/>
            <a:ext cx="214313" cy="142875"/>
          </a:xfrm>
          <a:prstGeom prst="line">
            <a:avLst/>
          </a:prstGeom>
          <a:ln w="28575">
            <a:solidFill>
              <a:schemeClr val="bg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/>
          <p:nvPr/>
        </p:nvCxnSpPr>
        <p:spPr>
          <a:xfrm rot="16200000" flipH="1">
            <a:off x="7608094" y="3178969"/>
            <a:ext cx="214313" cy="142875"/>
          </a:xfrm>
          <a:prstGeom prst="line">
            <a:avLst/>
          </a:prstGeom>
          <a:ln w="28575">
            <a:solidFill>
              <a:schemeClr val="bg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единительная линия 24"/>
          <p:cNvCxnSpPr/>
          <p:nvPr/>
        </p:nvCxnSpPr>
        <p:spPr>
          <a:xfrm>
            <a:off x="7072313" y="2571750"/>
            <a:ext cx="285750" cy="71438"/>
          </a:xfrm>
          <a:prstGeom prst="line">
            <a:avLst/>
          </a:prstGeom>
          <a:ln w="28575">
            <a:solidFill>
              <a:schemeClr val="bg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Прямоугольник 30"/>
          <p:cNvSpPr/>
          <p:nvPr/>
        </p:nvSpPr>
        <p:spPr>
          <a:xfrm>
            <a:off x="5572125" y="3929063"/>
            <a:ext cx="3143250" cy="1384995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ru-RU" sz="2800" b="1" i="1" dirty="0">
                <a:solidFill>
                  <a:schemeClr val="accent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СD </a:t>
            </a:r>
            <a:r>
              <a:rPr lang="ru-RU" sz="2800" b="1" i="1" dirty="0" smtClean="0">
                <a:solidFill>
                  <a:schemeClr val="accent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– медиана</a:t>
            </a:r>
          </a:p>
          <a:p>
            <a:pPr>
              <a:defRPr/>
            </a:pPr>
            <a:r>
              <a:rPr lang="en-US" sz="2800" b="1" i="1" dirty="0" smtClean="0">
                <a:solidFill>
                  <a:schemeClr val="accent1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AD = BD = CD</a:t>
            </a:r>
            <a:endParaRPr lang="ru-RU" sz="2800" b="1" i="1" dirty="0" smtClean="0">
              <a:solidFill>
                <a:schemeClr val="accent1">
                  <a:lumMod val="50000"/>
                </a:schemeClr>
              </a:solidFill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>
              <a:defRPr/>
            </a:pPr>
            <a:endParaRPr lang="ru-RU" sz="2800" dirty="0">
              <a:solidFill>
                <a:schemeClr val="accent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4286250" y="5000636"/>
            <a:ext cx="471487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sz="2400" b="1" dirty="0">
                <a:solidFill>
                  <a:schemeClr val="accent4">
                    <a:lumMod val="50000"/>
                  </a:schemeClr>
                </a:solidFill>
                <a:latin typeface="Cambria Math" pitchFamily="18" charset="0"/>
                <a:ea typeface="Calibri" pitchFamily="34" charset="0"/>
                <a:cs typeface="Times New Roman" pitchFamily="18" charset="0"/>
              </a:rPr>
              <a:t>ΔАDС и ΔВDС - </a:t>
            </a:r>
            <a:r>
              <a:rPr lang="ru-RU" sz="2400" b="1" i="1" dirty="0">
                <a:solidFill>
                  <a:schemeClr val="accent4">
                    <a:lumMod val="50000"/>
                  </a:schemeClr>
                </a:solidFill>
                <a:latin typeface="Cambria Math" pitchFamily="18" charset="0"/>
                <a:ea typeface="Calibri" pitchFamily="34" charset="0"/>
                <a:cs typeface="Times New Roman" pitchFamily="18" charset="0"/>
              </a:rPr>
              <a:t>равнобедренные</a:t>
            </a:r>
            <a:endParaRPr lang="ru-RU" sz="2400" dirty="0">
              <a:solidFill>
                <a:schemeClr val="accent4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84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84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9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" grpId="0"/>
      <p:bldP spid="9" grpId="0"/>
      <p:bldP spid="11" grpId="0"/>
      <p:bldP spid="31" grpId="0"/>
      <p:bldP spid="3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A17567"/>
            </a:gs>
            <a:gs pos="64999">
              <a:srgbClr val="F0EBD5"/>
            </a:gs>
            <a:gs pos="100000">
              <a:srgbClr val="D1C39F"/>
            </a:gs>
          </a:gsLst>
          <a:lin ang="189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MA.E10.B4.59/innerimg0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5720" y="2071678"/>
            <a:ext cx="3643306" cy="2143140"/>
          </a:xfrm>
          <a:prstGeom prst="rect">
            <a:avLst/>
          </a:prstGeom>
          <a:noFill/>
          <a:ln w="57150">
            <a:solidFill>
              <a:schemeClr val="bg1"/>
            </a:solidFill>
            <a:miter lim="800000"/>
            <a:headEnd/>
            <a:tailEnd/>
          </a:ln>
        </p:spPr>
      </p:pic>
      <p:sp>
        <p:nvSpPr>
          <p:cNvPr id="7" name="Заголовок 6"/>
          <p:cNvSpPr>
            <a:spLocks noGrp="1"/>
          </p:cNvSpPr>
          <p:nvPr>
            <p:ph type="title"/>
          </p:nvPr>
        </p:nvSpPr>
        <p:spPr>
          <a:xfrm>
            <a:off x="4429124" y="1357298"/>
            <a:ext cx="4500594" cy="4643470"/>
          </a:xfrm>
        </p:spPr>
        <p:txBody>
          <a:bodyPr/>
          <a:lstStyle/>
          <a:p>
            <a:r>
              <a:rPr lang="ru-RU" i="1" dirty="0" smtClean="0">
                <a:solidFill>
                  <a:srgbClr val="660033"/>
                </a:solidFill>
                <a:latin typeface="Book Antiqua" pitchFamily="18" charset="0"/>
              </a:rPr>
              <a:t>∠А+∠В=180</a:t>
            </a:r>
            <a:r>
              <a:rPr lang="en-US" i="1" baseline="30000" dirty="0" smtClean="0">
                <a:solidFill>
                  <a:srgbClr val="660033"/>
                </a:solidFill>
                <a:latin typeface="Book Antiqua" pitchFamily="18" charset="0"/>
              </a:rPr>
              <a:t>0</a:t>
            </a:r>
            <a:br>
              <a:rPr lang="en-US" i="1" baseline="30000" dirty="0" smtClean="0">
                <a:solidFill>
                  <a:srgbClr val="660033"/>
                </a:solidFill>
                <a:latin typeface="Book Antiqua" pitchFamily="18" charset="0"/>
              </a:rPr>
            </a:br>
            <a:r>
              <a:rPr lang="ru-RU" i="1" dirty="0" smtClean="0">
                <a:solidFill>
                  <a:srgbClr val="660033"/>
                </a:solidFill>
                <a:latin typeface="Book Antiqua" pitchFamily="18" charset="0"/>
              </a:rPr>
              <a:t>∠</a:t>
            </a:r>
            <a:r>
              <a:rPr lang="en-US" i="1" dirty="0" smtClean="0">
                <a:solidFill>
                  <a:srgbClr val="660033"/>
                </a:solidFill>
                <a:latin typeface="Book Antiqua" pitchFamily="18" charset="0"/>
              </a:rPr>
              <a:t>B=180</a:t>
            </a:r>
            <a:r>
              <a:rPr lang="en-US" i="1" baseline="30000" dirty="0" smtClean="0">
                <a:solidFill>
                  <a:srgbClr val="660033"/>
                </a:solidFill>
                <a:latin typeface="Book Antiqua" pitchFamily="18" charset="0"/>
              </a:rPr>
              <a:t> 0</a:t>
            </a:r>
            <a:r>
              <a:rPr lang="en-US" i="1" dirty="0" smtClean="0">
                <a:solidFill>
                  <a:srgbClr val="660033"/>
                </a:solidFill>
                <a:latin typeface="Book Antiqua" pitchFamily="18" charset="0"/>
              </a:rPr>
              <a:t> -</a:t>
            </a:r>
            <a:r>
              <a:rPr lang="ru-RU" i="1" dirty="0" smtClean="0">
                <a:solidFill>
                  <a:srgbClr val="660033"/>
                </a:solidFill>
                <a:latin typeface="Book Antiqua" pitchFamily="18" charset="0"/>
              </a:rPr>
              <a:t> ∠</a:t>
            </a:r>
            <a:r>
              <a:rPr lang="en-US" i="1" dirty="0" smtClean="0">
                <a:solidFill>
                  <a:srgbClr val="660033"/>
                </a:solidFill>
                <a:latin typeface="Book Antiqua" pitchFamily="18" charset="0"/>
              </a:rPr>
              <a:t>A</a:t>
            </a:r>
            <a:r>
              <a:rPr lang="ru-RU" i="1" baseline="30000" dirty="0" smtClean="0">
                <a:solidFill>
                  <a:srgbClr val="660033"/>
                </a:solidFill>
                <a:latin typeface="Book Antiqua" pitchFamily="18" charset="0"/>
              </a:rPr>
              <a:t/>
            </a:r>
            <a:br>
              <a:rPr lang="ru-RU" i="1" baseline="30000" dirty="0" smtClean="0">
                <a:solidFill>
                  <a:srgbClr val="660033"/>
                </a:solidFill>
                <a:latin typeface="Book Antiqua" pitchFamily="18" charset="0"/>
              </a:rPr>
            </a:br>
            <a:r>
              <a:rPr lang="ru-RU" i="1" dirty="0" smtClean="0">
                <a:solidFill>
                  <a:srgbClr val="660033"/>
                </a:solidFill>
                <a:latin typeface="Book Antiqua" pitchFamily="18" charset="0"/>
              </a:rPr>
              <a:t> ∠А+∠</a:t>
            </a:r>
            <a:r>
              <a:rPr lang="en-US" i="1" dirty="0" smtClean="0">
                <a:solidFill>
                  <a:srgbClr val="660033"/>
                </a:solidFill>
                <a:latin typeface="Book Antiqua" pitchFamily="18" charset="0"/>
              </a:rPr>
              <a:t>D</a:t>
            </a:r>
            <a:r>
              <a:rPr lang="ru-RU" i="1" dirty="0" smtClean="0">
                <a:solidFill>
                  <a:srgbClr val="660033"/>
                </a:solidFill>
                <a:latin typeface="Book Antiqua" pitchFamily="18" charset="0"/>
              </a:rPr>
              <a:t>=180</a:t>
            </a:r>
            <a:r>
              <a:rPr lang="en-US" i="1" baseline="30000" dirty="0" smtClean="0">
                <a:solidFill>
                  <a:srgbClr val="660033"/>
                </a:solidFill>
                <a:latin typeface="Book Antiqua" pitchFamily="18" charset="0"/>
              </a:rPr>
              <a:t>0 </a:t>
            </a:r>
            <a:br>
              <a:rPr lang="en-US" i="1" baseline="30000" dirty="0" smtClean="0">
                <a:solidFill>
                  <a:srgbClr val="660033"/>
                </a:solidFill>
                <a:latin typeface="Book Antiqua" pitchFamily="18" charset="0"/>
              </a:rPr>
            </a:br>
            <a:r>
              <a:rPr lang="ru-RU" i="1" dirty="0" smtClean="0">
                <a:solidFill>
                  <a:srgbClr val="660033"/>
                </a:solidFill>
                <a:latin typeface="Book Antiqua" pitchFamily="18" charset="0"/>
              </a:rPr>
              <a:t> ∠</a:t>
            </a:r>
            <a:r>
              <a:rPr lang="en-US" i="1" dirty="0" smtClean="0">
                <a:solidFill>
                  <a:srgbClr val="660033"/>
                </a:solidFill>
                <a:latin typeface="Book Antiqua" pitchFamily="18" charset="0"/>
              </a:rPr>
              <a:t>D=180</a:t>
            </a:r>
            <a:r>
              <a:rPr lang="en-US" i="1" baseline="30000" dirty="0" smtClean="0">
                <a:solidFill>
                  <a:srgbClr val="660033"/>
                </a:solidFill>
                <a:latin typeface="Book Antiqua" pitchFamily="18" charset="0"/>
              </a:rPr>
              <a:t> 0</a:t>
            </a:r>
            <a:r>
              <a:rPr lang="en-US" i="1" dirty="0" smtClean="0">
                <a:solidFill>
                  <a:srgbClr val="660033"/>
                </a:solidFill>
                <a:latin typeface="Book Antiqua" pitchFamily="18" charset="0"/>
              </a:rPr>
              <a:t> - </a:t>
            </a:r>
            <a:r>
              <a:rPr lang="ru-RU" i="1" dirty="0" smtClean="0">
                <a:solidFill>
                  <a:srgbClr val="660033"/>
                </a:solidFill>
                <a:latin typeface="Book Antiqua" pitchFamily="18" charset="0"/>
              </a:rPr>
              <a:t>∠</a:t>
            </a:r>
            <a:r>
              <a:rPr lang="en-US" i="1" dirty="0" smtClean="0">
                <a:solidFill>
                  <a:srgbClr val="660033"/>
                </a:solidFill>
                <a:latin typeface="Book Antiqua" pitchFamily="18" charset="0"/>
              </a:rPr>
              <a:t>A</a:t>
            </a:r>
            <a:r>
              <a:rPr lang="en-US" i="1" baseline="30000" dirty="0" smtClean="0">
                <a:solidFill>
                  <a:srgbClr val="660033"/>
                </a:solidFill>
                <a:latin typeface="Book Antiqua" pitchFamily="18" charset="0"/>
              </a:rPr>
              <a:t/>
            </a:r>
            <a:br>
              <a:rPr lang="en-US" i="1" baseline="30000" dirty="0" smtClean="0">
                <a:solidFill>
                  <a:srgbClr val="660033"/>
                </a:solidFill>
                <a:latin typeface="Book Antiqua" pitchFamily="18" charset="0"/>
              </a:rPr>
            </a:br>
            <a:r>
              <a:rPr lang="ru-RU" i="1" dirty="0" smtClean="0">
                <a:solidFill>
                  <a:srgbClr val="660033"/>
                </a:solidFill>
                <a:latin typeface="Book Antiqua" pitchFamily="18" charset="0"/>
              </a:rPr>
              <a:t> </a:t>
            </a:r>
            <a:r>
              <a:rPr lang="ru-RU" i="1" baseline="30000" dirty="0" smtClean="0">
                <a:solidFill>
                  <a:srgbClr val="660033"/>
                </a:solidFill>
                <a:latin typeface="Book Antiqua" pitchFamily="18" charset="0"/>
              </a:rPr>
              <a:t/>
            </a:r>
            <a:br>
              <a:rPr lang="ru-RU" i="1" baseline="30000" dirty="0" smtClean="0">
                <a:solidFill>
                  <a:srgbClr val="660033"/>
                </a:solidFill>
                <a:latin typeface="Book Antiqua" pitchFamily="18" charset="0"/>
              </a:rPr>
            </a:br>
            <a:endParaRPr lang="ru-RU" dirty="0"/>
          </a:p>
        </p:txBody>
      </p:sp>
      <p:sp>
        <p:nvSpPr>
          <p:cNvPr id="9" name="TextBox 8"/>
          <p:cNvSpPr txBox="1"/>
          <p:nvPr/>
        </p:nvSpPr>
        <p:spPr>
          <a:xfrm>
            <a:off x="357158" y="285728"/>
            <a:ext cx="5539145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400" b="1" i="1" dirty="0" smtClean="0">
                <a:solidFill>
                  <a:srgbClr val="66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4.Параллелограмм</a:t>
            </a:r>
            <a:endParaRPr lang="ru-RU" sz="4400" b="1" i="1" dirty="0">
              <a:solidFill>
                <a:srgbClr val="66003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00034" y="5214950"/>
            <a:ext cx="798802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i="1" dirty="0" err="1" smtClean="0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sinA</a:t>
            </a:r>
            <a:r>
              <a:rPr lang="en-US" sz="5400" i="1" dirty="0" smtClean="0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5400" i="1" dirty="0" smtClean="0">
                <a:solidFill>
                  <a:srgbClr val="66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= </a:t>
            </a:r>
            <a:r>
              <a:rPr lang="en-US" sz="5400" i="1" dirty="0" err="1" smtClean="0">
                <a:solidFill>
                  <a:srgbClr val="66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sinB</a:t>
            </a:r>
            <a:r>
              <a:rPr lang="en-US" sz="5400" i="1" dirty="0" smtClean="0">
                <a:solidFill>
                  <a:srgbClr val="66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= </a:t>
            </a:r>
            <a:r>
              <a:rPr lang="en-US" sz="5400" i="1" dirty="0" err="1" smtClean="0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sinC</a:t>
            </a:r>
            <a:r>
              <a:rPr lang="en-US" sz="5400" i="1" dirty="0" smtClean="0">
                <a:solidFill>
                  <a:srgbClr val="66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= </a:t>
            </a:r>
            <a:r>
              <a:rPr lang="en-US" sz="5400" i="1" dirty="0" err="1" smtClean="0">
                <a:solidFill>
                  <a:srgbClr val="66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sinD</a:t>
            </a:r>
            <a:endParaRPr lang="ru-RU" sz="5400" i="1" dirty="0">
              <a:solidFill>
                <a:srgbClr val="66003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9" grpId="0"/>
      <p:bldP spid="1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A17567"/>
            </a:gs>
            <a:gs pos="64999">
              <a:srgbClr val="F0EBD5"/>
            </a:gs>
            <a:gs pos="100000">
              <a:srgbClr val="D1C39F"/>
            </a:gs>
          </a:gsLst>
          <a:lin ang="135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362950" cy="1498600"/>
          </a:xfrm>
          <a:noFill/>
        </p:spPr>
        <p:txBody>
          <a:bodyPr wrap="square" lIns="91440" tIns="45720" rIns="91440" bIns="45720" numCol="1" anchorCtr="0" compatLnSpc="1">
            <a:prstTxWarp prst="textNoShape">
              <a:avLst/>
            </a:prstTxWarp>
            <a:normAutofit/>
          </a:bodyPr>
          <a:lstStyle/>
          <a:p>
            <a:r>
              <a:rPr lang="ru-RU" sz="2800" dirty="0" smtClean="0">
                <a:ln>
                  <a:noFill/>
                </a:ln>
                <a:solidFill>
                  <a:srgbClr val="660033"/>
                </a:solidFill>
                <a:effectLst/>
                <a:latin typeface="+mn-lt"/>
              </a:rPr>
              <a:t>№1.В треугольнике ABC угол A равен 48</a:t>
            </a:r>
            <a:r>
              <a:rPr lang="en-US" sz="2800" i="1" baseline="30000" dirty="0" smtClean="0">
                <a:solidFill>
                  <a:srgbClr val="660033"/>
                </a:solidFill>
                <a:latin typeface="+mn-lt"/>
              </a:rPr>
              <a:t>0</a:t>
            </a:r>
            <a:r>
              <a:rPr lang="ru-RU" sz="2800" dirty="0" smtClean="0">
                <a:ln>
                  <a:noFill/>
                </a:ln>
                <a:solidFill>
                  <a:srgbClr val="660033"/>
                </a:solidFill>
                <a:effectLst/>
                <a:latin typeface="+mn-lt"/>
              </a:rPr>
              <a:t> , внешний угол при вершине B равен 118</a:t>
            </a:r>
            <a:r>
              <a:rPr lang="en-US" sz="2800" i="1" baseline="30000" dirty="0" smtClean="0">
                <a:solidFill>
                  <a:srgbClr val="660033"/>
                </a:solidFill>
                <a:latin typeface="+mn-lt"/>
              </a:rPr>
              <a:t>0</a:t>
            </a:r>
            <a:r>
              <a:rPr lang="ru-RU" sz="2800" dirty="0" smtClean="0">
                <a:ln>
                  <a:noFill/>
                </a:ln>
                <a:solidFill>
                  <a:srgbClr val="660033"/>
                </a:solidFill>
                <a:effectLst/>
                <a:latin typeface="+mn-lt"/>
              </a:rPr>
              <a:t> . Найдите угол C. Ответ дайте в градусах. </a:t>
            </a:r>
          </a:p>
        </p:txBody>
      </p:sp>
      <p:pic>
        <p:nvPicPr>
          <p:cNvPr id="21508" name="Рисунок 261" descr="MA.OB10.B4.02/innerimg0.jpg"/>
          <p:cNvPicPr>
            <a:picLocks noGrp="1" noChangeAspect="1" noChangeArrowheads="1"/>
          </p:cNvPicPr>
          <p:nvPr>
            <p:ph type="body"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571472" y="2928934"/>
            <a:ext cx="3168650" cy="1865313"/>
          </a:xfrm>
          <a:noFill/>
          <a:ln w="38100">
            <a:solidFill>
              <a:schemeClr val="bg1"/>
            </a:solidFill>
          </a:ln>
        </p:spPr>
      </p:pic>
      <p:sp>
        <p:nvSpPr>
          <p:cNvPr id="21509" name="Text Box 5"/>
          <p:cNvSpPr txBox="1">
            <a:spLocks noChangeArrowheads="1"/>
          </p:cNvSpPr>
          <p:nvPr/>
        </p:nvSpPr>
        <p:spPr bwMode="auto">
          <a:xfrm>
            <a:off x="6357950" y="4929198"/>
            <a:ext cx="176847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2800" dirty="0">
                <a:solidFill>
                  <a:schemeClr val="bg1"/>
                </a:solidFill>
              </a:rPr>
              <a:t>Ответ: 70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15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215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215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6" grpId="0"/>
      <p:bldP spid="21509" grpId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A17567"/>
            </a:gs>
            <a:gs pos="64999">
              <a:srgbClr val="F0EBD5"/>
            </a:gs>
            <a:gs pos="100000">
              <a:srgbClr val="D1C39F"/>
            </a:gs>
          </a:gsLst>
          <a:lin ang="135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/>
          </p:cNvSpPr>
          <p:nvPr>
            <p:ph type="title"/>
          </p:nvPr>
        </p:nvSpPr>
        <p:spPr bwMode="auto">
          <a:xfrm>
            <a:off x="428596" y="214290"/>
            <a:ext cx="8218487" cy="2074863"/>
          </a:xfrm>
          <a:noFill/>
        </p:spPr>
        <p:txBody>
          <a:bodyPr wrap="square" lIns="91440" tIns="45720" rIns="91440" bIns="45720" numCol="1" anchorCtr="0" compatLnSpc="1">
            <a:prstTxWarp prst="textNoShape">
              <a:avLst/>
            </a:prstTxWarp>
            <a:normAutofit/>
          </a:bodyPr>
          <a:lstStyle/>
          <a:p>
            <a:r>
              <a:rPr lang="ru-RU" sz="2800" dirty="0" smtClean="0">
                <a:ln>
                  <a:noFill/>
                </a:ln>
                <a:solidFill>
                  <a:srgbClr val="660033"/>
                </a:solidFill>
                <a:effectLst/>
                <a:latin typeface="+mn-lt"/>
              </a:rPr>
              <a:t>№2.В треугольнике </a:t>
            </a:r>
            <a:r>
              <a:rPr lang="ru-RU" sz="2800" i="1" dirty="0" smtClean="0">
                <a:ln>
                  <a:noFill/>
                </a:ln>
                <a:solidFill>
                  <a:srgbClr val="660033"/>
                </a:solidFill>
                <a:effectLst/>
                <a:latin typeface="+mn-lt"/>
              </a:rPr>
              <a:t>ABC АС=ВС</a:t>
            </a:r>
            <a:r>
              <a:rPr lang="ru-RU" sz="2800" dirty="0" smtClean="0">
                <a:ln>
                  <a:noFill/>
                </a:ln>
                <a:solidFill>
                  <a:srgbClr val="660033"/>
                </a:solidFill>
                <a:effectLst/>
                <a:latin typeface="+mn-lt"/>
              </a:rPr>
              <a:t> , угол </a:t>
            </a:r>
            <a:r>
              <a:rPr lang="ru-RU" sz="2800" i="1" dirty="0" smtClean="0">
                <a:ln>
                  <a:noFill/>
                </a:ln>
                <a:solidFill>
                  <a:srgbClr val="660033"/>
                </a:solidFill>
                <a:effectLst/>
                <a:latin typeface="+mn-lt"/>
              </a:rPr>
              <a:t>C</a:t>
            </a:r>
            <a:r>
              <a:rPr lang="ru-RU" sz="2800" dirty="0" smtClean="0">
                <a:ln>
                  <a:noFill/>
                </a:ln>
                <a:solidFill>
                  <a:srgbClr val="660033"/>
                </a:solidFill>
                <a:effectLst/>
                <a:latin typeface="+mn-lt"/>
              </a:rPr>
              <a:t> равен 134</a:t>
            </a:r>
            <a:r>
              <a:rPr lang="en-US" sz="2800" i="1" baseline="30000" dirty="0" smtClean="0">
                <a:solidFill>
                  <a:srgbClr val="660033"/>
                </a:solidFill>
                <a:latin typeface="+mn-lt"/>
              </a:rPr>
              <a:t>0</a:t>
            </a:r>
            <a:r>
              <a:rPr lang="ru-RU" sz="2800" dirty="0" smtClean="0">
                <a:ln>
                  <a:noFill/>
                </a:ln>
                <a:solidFill>
                  <a:srgbClr val="660033"/>
                </a:solidFill>
                <a:effectLst/>
                <a:latin typeface="+mn-lt"/>
              </a:rPr>
              <a:t> . Найдите внешний угол </a:t>
            </a:r>
            <a:r>
              <a:rPr lang="ru-RU" sz="2800" i="1" dirty="0" smtClean="0">
                <a:ln>
                  <a:noFill/>
                </a:ln>
                <a:solidFill>
                  <a:srgbClr val="660033"/>
                </a:solidFill>
                <a:effectLst/>
                <a:latin typeface="+mn-lt"/>
              </a:rPr>
              <a:t>CBD</a:t>
            </a:r>
            <a:r>
              <a:rPr lang="ru-RU" sz="2800" dirty="0" smtClean="0">
                <a:ln>
                  <a:noFill/>
                </a:ln>
                <a:solidFill>
                  <a:srgbClr val="660033"/>
                </a:solidFill>
                <a:effectLst/>
                <a:latin typeface="+mn-lt"/>
              </a:rPr>
              <a:t>.</a:t>
            </a:r>
            <a:r>
              <a:rPr lang="en-US" sz="2800" dirty="0" smtClean="0">
                <a:ln>
                  <a:noFill/>
                </a:ln>
                <a:solidFill>
                  <a:srgbClr val="660033"/>
                </a:solidFill>
                <a:effectLst/>
                <a:latin typeface="+mn-lt"/>
              </a:rPr>
              <a:t/>
            </a:r>
            <a:br>
              <a:rPr lang="en-US" sz="2800" dirty="0" smtClean="0">
                <a:ln>
                  <a:noFill/>
                </a:ln>
                <a:solidFill>
                  <a:srgbClr val="660033"/>
                </a:solidFill>
                <a:effectLst/>
                <a:latin typeface="+mn-lt"/>
              </a:rPr>
            </a:br>
            <a:r>
              <a:rPr lang="ru-RU" sz="2800" dirty="0" smtClean="0">
                <a:ln>
                  <a:noFill/>
                </a:ln>
                <a:solidFill>
                  <a:srgbClr val="660033"/>
                </a:solidFill>
                <a:effectLst/>
                <a:latin typeface="+mn-lt"/>
              </a:rPr>
              <a:t> Ответ дайте в градусах. </a:t>
            </a:r>
          </a:p>
        </p:txBody>
      </p:sp>
      <p:pic>
        <p:nvPicPr>
          <p:cNvPr id="22532" name="Рисунок 359" descr="MA.OB10.B4.06/innerimg0.jpg"/>
          <p:cNvPicPr>
            <a:picLocks noGrp="1" noChangeAspect="1" noChangeArrowheads="1"/>
          </p:cNvPicPr>
          <p:nvPr>
            <p:ph type="body"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684213" y="3213100"/>
            <a:ext cx="3095625" cy="2178050"/>
          </a:xfrm>
          <a:noFill/>
          <a:ln w="38100">
            <a:solidFill>
              <a:schemeClr val="bg1"/>
            </a:solidFill>
          </a:ln>
        </p:spPr>
      </p:pic>
      <p:sp>
        <p:nvSpPr>
          <p:cNvPr id="22533" name="Rectangle 5"/>
          <p:cNvSpPr>
            <a:spLocks noChangeArrowheads="1"/>
          </p:cNvSpPr>
          <p:nvPr/>
        </p:nvSpPr>
        <p:spPr bwMode="auto">
          <a:xfrm>
            <a:off x="5651500" y="5516563"/>
            <a:ext cx="1966913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2800">
                <a:solidFill>
                  <a:schemeClr val="bg1"/>
                </a:solidFill>
              </a:rPr>
              <a:t>Ответ: 157</a:t>
            </a:r>
          </a:p>
        </p:txBody>
      </p:sp>
      <p:sp>
        <p:nvSpPr>
          <p:cNvPr id="5" name="Дуга 4"/>
          <p:cNvSpPr/>
          <p:nvPr/>
        </p:nvSpPr>
        <p:spPr>
          <a:xfrm rot="296013">
            <a:off x="800954" y="4735227"/>
            <a:ext cx="500066" cy="625827"/>
          </a:xfrm>
          <a:prstGeom prst="arc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>
              <a:ln>
                <a:solidFill>
                  <a:schemeClr val="accent1"/>
                </a:solidFill>
              </a:ln>
            </a:endParaRPr>
          </a:p>
        </p:txBody>
      </p:sp>
      <p:sp>
        <p:nvSpPr>
          <p:cNvPr id="6" name="Дуга 5"/>
          <p:cNvSpPr/>
          <p:nvPr/>
        </p:nvSpPr>
        <p:spPr>
          <a:xfrm rot="15695570">
            <a:off x="2239182" y="4695067"/>
            <a:ext cx="500066" cy="625827"/>
          </a:xfrm>
          <a:prstGeom prst="arc">
            <a:avLst>
              <a:gd name="adj1" fmla="val 16200000"/>
              <a:gd name="adj2" fmla="val 21403053"/>
            </a:avLst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>
              <a:ln>
                <a:solidFill>
                  <a:schemeClr val="accent1"/>
                </a:solidFill>
              </a:ln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25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225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225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0" grpId="0"/>
      <p:bldP spid="22533" grpId="0"/>
      <p:bldP spid="5" grpId="0" animBg="1"/>
      <p:bldP spid="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A17567"/>
            </a:gs>
            <a:gs pos="64999">
              <a:srgbClr val="F0EBD5"/>
            </a:gs>
            <a:gs pos="100000">
              <a:srgbClr val="D1C39F"/>
            </a:gs>
          </a:gsLst>
          <a:lin ang="135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/>
          </p:cNvSpPr>
          <p:nvPr>
            <p:ph type="title"/>
          </p:nvPr>
        </p:nvSpPr>
        <p:spPr bwMode="auto">
          <a:xfrm>
            <a:off x="428596" y="642918"/>
            <a:ext cx="8229600" cy="1143000"/>
          </a:xfrm>
          <a:noFill/>
        </p:spPr>
        <p:txBody>
          <a:bodyPr wrap="square" lIns="91440" tIns="45720" rIns="91440" bIns="45720" numCol="1" anchorCtr="0" compatLnSpc="1">
            <a:prstTxWarp prst="textNoShape">
              <a:avLst/>
            </a:prstTxWarp>
            <a:noAutofit/>
          </a:bodyPr>
          <a:lstStyle/>
          <a:p>
            <a:r>
              <a:rPr lang="ru-RU" sz="2800" dirty="0" smtClean="0">
                <a:ln>
                  <a:noFill/>
                </a:ln>
                <a:solidFill>
                  <a:srgbClr val="660033"/>
                </a:solidFill>
                <a:effectLst/>
                <a:latin typeface="+mn-lt"/>
              </a:rPr>
              <a:t>№3.В треугольнике </a:t>
            </a:r>
            <a:r>
              <a:rPr lang="ru-RU" sz="2800" i="1" dirty="0" smtClean="0">
                <a:ln>
                  <a:noFill/>
                </a:ln>
                <a:solidFill>
                  <a:srgbClr val="660033"/>
                </a:solidFill>
                <a:effectLst/>
                <a:latin typeface="+mn-lt"/>
              </a:rPr>
              <a:t>ABC</a:t>
            </a:r>
            <a:r>
              <a:rPr lang="ru-RU" sz="2800" dirty="0" smtClean="0">
                <a:ln>
                  <a:noFill/>
                </a:ln>
                <a:solidFill>
                  <a:srgbClr val="660033"/>
                </a:solidFill>
                <a:effectLst/>
                <a:latin typeface="+mn-lt"/>
              </a:rPr>
              <a:t> АВ=ВС. Внешний угол при вершине </a:t>
            </a:r>
            <a:r>
              <a:rPr lang="ru-RU" sz="2800" i="1" dirty="0" smtClean="0">
                <a:ln>
                  <a:noFill/>
                </a:ln>
                <a:solidFill>
                  <a:srgbClr val="660033"/>
                </a:solidFill>
                <a:effectLst/>
                <a:latin typeface="+mn-lt"/>
              </a:rPr>
              <a:t>B </a:t>
            </a:r>
            <a:r>
              <a:rPr lang="ru-RU" sz="2800" dirty="0" smtClean="0">
                <a:ln>
                  <a:noFill/>
                </a:ln>
                <a:solidFill>
                  <a:srgbClr val="660033"/>
                </a:solidFill>
                <a:effectLst/>
                <a:latin typeface="+mn-lt"/>
              </a:rPr>
              <a:t> равен 70</a:t>
            </a:r>
            <a:r>
              <a:rPr lang="en-US" sz="2800" i="1" baseline="30000" dirty="0" smtClean="0">
                <a:solidFill>
                  <a:srgbClr val="660033"/>
                </a:solidFill>
                <a:latin typeface="+mn-lt"/>
              </a:rPr>
              <a:t>0</a:t>
            </a:r>
            <a:r>
              <a:rPr lang="ru-RU" sz="2800" dirty="0" smtClean="0">
                <a:ln>
                  <a:noFill/>
                </a:ln>
                <a:solidFill>
                  <a:srgbClr val="660033"/>
                </a:solidFill>
                <a:effectLst/>
                <a:latin typeface="+mn-lt"/>
              </a:rPr>
              <a:t>. Найдите угол </a:t>
            </a:r>
            <a:r>
              <a:rPr lang="ru-RU" sz="2800" i="1" dirty="0" smtClean="0">
                <a:ln>
                  <a:noFill/>
                </a:ln>
                <a:solidFill>
                  <a:srgbClr val="660033"/>
                </a:solidFill>
                <a:effectLst/>
                <a:latin typeface="+mn-lt"/>
              </a:rPr>
              <a:t>C</a:t>
            </a:r>
            <a:r>
              <a:rPr lang="ru-RU" sz="2800" dirty="0" smtClean="0">
                <a:ln>
                  <a:noFill/>
                </a:ln>
                <a:solidFill>
                  <a:srgbClr val="660033"/>
                </a:solidFill>
                <a:effectLst/>
                <a:latin typeface="+mn-lt"/>
              </a:rPr>
              <a:t>. Ответ дайте в градусах. </a:t>
            </a:r>
          </a:p>
        </p:txBody>
      </p:sp>
      <p:pic>
        <p:nvPicPr>
          <p:cNvPr id="23556" name="Рисунок 764" descr="MA.OB10.B4.08/innerimg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42910" y="3143248"/>
            <a:ext cx="3095625" cy="1685925"/>
          </a:xfrm>
          <a:prstGeom prst="rect">
            <a:avLst/>
          </a:prstGeom>
          <a:noFill/>
          <a:ln w="57150">
            <a:solidFill>
              <a:schemeClr val="bg1"/>
            </a:solidFill>
            <a:miter lim="800000"/>
            <a:headEnd/>
            <a:tailEnd/>
          </a:ln>
        </p:spPr>
      </p:pic>
      <p:sp>
        <p:nvSpPr>
          <p:cNvPr id="23557" name="Rectangle 5"/>
          <p:cNvSpPr>
            <a:spLocks noChangeArrowheads="1"/>
          </p:cNvSpPr>
          <p:nvPr/>
        </p:nvSpPr>
        <p:spPr bwMode="auto">
          <a:xfrm>
            <a:off x="6215074" y="5000636"/>
            <a:ext cx="176847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2800" dirty="0">
                <a:solidFill>
                  <a:schemeClr val="bg1"/>
                </a:solidFill>
              </a:rPr>
              <a:t>Ответ: 35</a:t>
            </a:r>
          </a:p>
        </p:txBody>
      </p:sp>
      <p:sp>
        <p:nvSpPr>
          <p:cNvPr id="5" name="Дуга 4"/>
          <p:cNvSpPr/>
          <p:nvPr/>
        </p:nvSpPr>
        <p:spPr>
          <a:xfrm>
            <a:off x="786336" y="4168784"/>
            <a:ext cx="380624" cy="760413"/>
          </a:xfrm>
          <a:prstGeom prst="arc">
            <a:avLst>
              <a:gd name="adj1" fmla="val 16056674"/>
              <a:gd name="adj2" fmla="val 21156698"/>
            </a:avLst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>
              <a:ln>
                <a:solidFill>
                  <a:schemeClr val="accent1"/>
                </a:solidFill>
              </a:ln>
            </a:endParaRPr>
          </a:p>
        </p:txBody>
      </p:sp>
      <p:sp>
        <p:nvSpPr>
          <p:cNvPr id="7" name="Дуга 6"/>
          <p:cNvSpPr/>
          <p:nvPr/>
        </p:nvSpPr>
        <p:spPr>
          <a:xfrm rot="5101895">
            <a:off x="919297" y="3128443"/>
            <a:ext cx="380624" cy="760413"/>
          </a:xfrm>
          <a:prstGeom prst="arc">
            <a:avLst>
              <a:gd name="adj1" fmla="val 16056674"/>
              <a:gd name="adj2" fmla="val 21156698"/>
            </a:avLst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>
              <a:ln>
                <a:solidFill>
                  <a:schemeClr val="accent1"/>
                </a:solidFill>
              </a:ln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35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235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235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4" grpId="0"/>
      <p:bldP spid="5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екс">
  <a:themeElements>
    <a:clrScheme name="Яркая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1168</TotalTime>
  <Words>698</Words>
  <Application>Microsoft Office PowerPoint</Application>
  <PresentationFormat>Экран (4:3)</PresentationFormat>
  <Paragraphs>99</Paragraphs>
  <Slides>19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1" baseType="lpstr">
      <vt:lpstr>Апекс</vt:lpstr>
      <vt:lpstr>Документ</vt:lpstr>
      <vt:lpstr>  Подготовка к ЕГЭ</vt:lpstr>
      <vt:lpstr>Внешний угол треугольника</vt:lpstr>
      <vt:lpstr>Внешний угол треугольника</vt:lpstr>
      <vt:lpstr>2.Основное тригонометрическое тождество</vt:lpstr>
      <vt:lpstr>3.Прямоугольный треугольник</vt:lpstr>
      <vt:lpstr>∠А+∠В=1800 ∠B=180 0 - ∠A  ∠А+∠D=1800   ∠D=180 0 - ∠A   </vt:lpstr>
      <vt:lpstr>№1.В треугольнике ABC угол A равен 480 , внешний угол при вершине B равен 1180 . Найдите угол C. Ответ дайте в градусах. </vt:lpstr>
      <vt:lpstr>№2.В треугольнике ABC АС=ВС , угол C равен 1340 . Найдите внешний угол CBD.  Ответ дайте в градусах. </vt:lpstr>
      <vt:lpstr>№3.В треугольнике ABC АВ=ВС. Внешний угол при вершине B  равен 700. Найдите угол C. Ответ дайте в градусах. </vt:lpstr>
      <vt:lpstr>Слайд 10</vt:lpstr>
      <vt:lpstr>Слайд 11</vt:lpstr>
      <vt:lpstr>№10.В треугольнике ABC угол C  равен  90º , CH — высота, угол A равен  49º , Найдите угол BCH. Ответ дайте в градусах. </vt:lpstr>
      <vt:lpstr>№12.В треугольнике ABC угол A равен   44º,CH — высота, угол BCH равен 26º.Найдите угол ACB. Ответ дайте в градусах.</vt:lpstr>
      <vt:lpstr>Слайд 14</vt:lpstr>
      <vt:lpstr>Слайд 15</vt:lpstr>
      <vt:lpstr>Слайд 16</vt:lpstr>
      <vt:lpstr>Слайд 17</vt:lpstr>
      <vt:lpstr>Слайд 18</vt:lpstr>
      <vt:lpstr>Слайд 19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Подготовка к ЕГЭ</dc:title>
  <dc:creator>Павел</dc:creator>
  <cp:lastModifiedBy>Павел</cp:lastModifiedBy>
  <cp:revision>99</cp:revision>
  <dcterms:created xsi:type="dcterms:W3CDTF">2011-03-14T05:19:56Z</dcterms:created>
  <dcterms:modified xsi:type="dcterms:W3CDTF">2012-01-20T13:51:06Z</dcterms:modified>
</cp:coreProperties>
</file>