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4" r:id="rId2"/>
    <p:sldId id="331" r:id="rId3"/>
    <p:sldId id="332" r:id="rId4"/>
    <p:sldId id="319" r:id="rId5"/>
    <p:sldId id="330" r:id="rId6"/>
    <p:sldId id="328" r:id="rId7"/>
    <p:sldId id="293" r:id="rId8"/>
    <p:sldId id="325" r:id="rId9"/>
    <p:sldId id="318" r:id="rId10"/>
    <p:sldId id="257" r:id="rId11"/>
    <p:sldId id="258" r:id="rId12"/>
    <p:sldId id="317" r:id="rId13"/>
    <p:sldId id="304" r:id="rId14"/>
    <p:sldId id="326" r:id="rId15"/>
    <p:sldId id="333" r:id="rId16"/>
    <p:sldId id="313" r:id="rId17"/>
    <p:sldId id="314" r:id="rId18"/>
    <p:sldId id="302" r:id="rId19"/>
    <p:sldId id="274" r:id="rId20"/>
    <p:sldId id="291" r:id="rId21"/>
    <p:sldId id="315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3684" autoAdjust="0"/>
  </p:normalViewPr>
  <p:slideViewPr>
    <p:cSldViewPr>
      <p:cViewPr varScale="1">
        <p:scale>
          <a:sx n="52" d="100"/>
          <a:sy n="52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02"/>
    </p:cViewPr>
  </p:sorterViewPr>
  <p:notesViewPr>
    <p:cSldViewPr>
      <p:cViewPr varScale="1">
        <p:scale>
          <a:sx n="54" d="100"/>
          <a:sy n="54" d="100"/>
        </p:scale>
        <p:origin x="-181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53C9B-71C4-4A35-8496-C224B5F6082F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A6710-9936-46E2-930B-39E07E6EF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74785-058C-499B-9660-389D9911F58D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33FB4-3938-48B4-80D2-3FD1FF7E0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33FB4-3938-48B4-80D2-3FD1FF7E0024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33FB4-3938-48B4-80D2-3FD1FF7E002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33FB4-3938-48B4-80D2-3FD1FF7E0024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33FB4-3938-48B4-80D2-3FD1FF7E0024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B520D-5728-483C-B6E0-85AF15F4D0AB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A7EA8-DD4B-4FF8-B238-29E9A966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3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19421981">
            <a:off x="-706884" y="3032199"/>
            <a:ext cx="105765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Это диво, так уж  диво!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3500438"/>
            <a:ext cx="392905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Автор</a:t>
            </a:r>
          </a:p>
          <a:p>
            <a:pPr algn="r"/>
            <a:r>
              <a:rPr lang="ru-RU" sz="2000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Струнникова</a:t>
            </a:r>
          </a:p>
          <a:p>
            <a:pPr algn="r"/>
            <a:r>
              <a:rPr lang="ru-RU" sz="2000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Эмилия Павловна</a:t>
            </a:r>
          </a:p>
          <a:p>
            <a:pPr algn="r"/>
            <a:r>
              <a:rPr lang="ru-RU" sz="2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учитель математики</a:t>
            </a:r>
          </a:p>
          <a:p>
            <a:pPr algn="r"/>
            <a:r>
              <a:rPr lang="ru-RU" sz="2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МБОУСОШ №2</a:t>
            </a:r>
          </a:p>
          <a:p>
            <a:pPr algn="r"/>
            <a:r>
              <a:rPr lang="ru-RU" sz="2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г. Сафоново Смоленской области</a:t>
            </a:r>
          </a:p>
          <a:p>
            <a:pPr algn="r"/>
            <a:endParaRPr lang="ru-RU" sz="2400" dirty="0" smtClean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14290"/>
            <a:ext cx="1714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Тема:</a:t>
            </a:r>
            <a:endParaRPr lang="ru-RU" sz="3200" dirty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714480" y="357166"/>
            <a:ext cx="4643470" cy="2343160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u="sng" dirty="0" smtClean="0">
              <a:latin typeface="Arial Black" pitchFamily="34" charset="0"/>
            </a:endParaRPr>
          </a:p>
          <a:p>
            <a:pPr algn="ctr"/>
            <a:endParaRPr lang="ru-RU" sz="2400" i="1" u="sng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400" i="1" u="sng" dirty="0" smtClean="0">
                <a:solidFill>
                  <a:srgbClr val="7030A0"/>
                </a:solidFill>
                <a:latin typeface="Arial Black" pitchFamily="34" charset="0"/>
              </a:rPr>
              <a:t>Теорема Виета</a:t>
            </a:r>
          </a:p>
          <a:p>
            <a:pPr algn="ctr"/>
            <a:r>
              <a:rPr lang="ru-RU" sz="1600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для решения</a:t>
            </a:r>
            <a:r>
              <a:rPr lang="en-US" sz="1600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уравнений</a:t>
            </a:r>
          </a:p>
          <a:p>
            <a:pPr algn="ctr"/>
            <a:r>
              <a:rPr lang="ru-RU" sz="1600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вида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Х</a:t>
            </a:r>
            <a:r>
              <a:rPr lang="ru-RU" baseline="30000" dirty="0" smtClean="0">
                <a:solidFill>
                  <a:srgbClr val="7030A0"/>
                </a:solidFill>
                <a:latin typeface="Arial Black" pitchFamily="34" charset="0"/>
              </a:rPr>
              <a:t>2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 +</a:t>
            </a: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Arial Black" pitchFamily="34" charset="0"/>
              </a:rPr>
              <a:t>p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Х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+ </a:t>
            </a:r>
            <a:r>
              <a:rPr lang="en-US" sz="2400" dirty="0" smtClean="0">
                <a:solidFill>
                  <a:srgbClr val="7030A0"/>
                </a:solidFill>
                <a:latin typeface="Arial Black" pitchFamily="34" charset="0"/>
              </a:rPr>
              <a:t>q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 = 0</a:t>
            </a:r>
            <a:endParaRPr lang="ru-RU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(8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класс)</a:t>
            </a:r>
            <a:endParaRPr lang="en-US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 Black" pitchFamily="34" charset="0"/>
              </a:rPr>
              <a:t>      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348800"/>
            <a:ext cx="8858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Скажите по совести, кому из Вас </a:t>
            </a:r>
            <a:r>
              <a:rPr lang="ru-RU" sz="4000" b="1" i="1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не хочется узнать</a:t>
            </a:r>
            <a:r>
              <a:rPr lang="ru-RU" sz="40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что скрыто за этими </a:t>
            </a:r>
            <a:r>
              <a:rPr lang="ru-RU" sz="4000" b="1" i="1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загадочными </a:t>
            </a:r>
            <a:r>
              <a:rPr lang="ru-RU" sz="40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словами? </a:t>
            </a:r>
          </a:p>
          <a:p>
            <a:r>
              <a:rPr lang="ru-RU" sz="40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«Чего только мы не способны сделать под влиянием интереса!»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восклицал Гельвеций.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14290"/>
            <a:ext cx="75724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«Ослиный мост»</a:t>
            </a:r>
            <a:endParaRPr lang="ru-RU" sz="6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8596" y="285728"/>
            <a:ext cx="842968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3200" b="1" i="1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lvl="0" indent="1809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Студенты, считая, что не осилят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материал,</a:t>
            </a:r>
            <a:r>
              <a:rPr lang="ru-RU" sz="3200" b="1" i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 приступают к его изучению, называя его «ослиным мостом».</a:t>
            </a:r>
            <a:r>
              <a:rPr kumimoji="0" lang="ru-RU" sz="32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Про тех, кто не сдал экзамен,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говорят, что  имеет «ослиный хвост».</a:t>
            </a:r>
            <a:r>
              <a:rPr lang="ru-RU" sz="32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57166"/>
            <a:ext cx="842968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Перетаскивание осла </a:t>
            </a:r>
          </a:p>
          <a:p>
            <a:pPr algn="ctr"/>
            <a:r>
              <a:rPr lang="ru-RU" sz="40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через мостик</a:t>
            </a:r>
          </a:p>
          <a:p>
            <a:pPr lvl="0" algn="just"/>
            <a:r>
              <a:rPr lang="ru-RU" sz="32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«Гружёный поклажей осёл, подойдя к мосту, остановится. Он никогда не пойдёт через мост, если вдруг заметит щель между досками и воду». 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ln w="19050">
            <a:solidFill>
              <a:srgbClr val="7030A0"/>
            </a:solidFill>
          </a:ln>
        </p:spPr>
        <p:txBody>
          <a:bodyPr/>
          <a:lstStyle/>
          <a:p>
            <a:pPr algn="ctr"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Быть или не быть теореме Виета     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«</a:t>
            </a:r>
            <a:r>
              <a:rPr lang="ru-RU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Ослиным мостом</a:t>
            </a:r>
            <a:r>
              <a:rPr lang="ru-RU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»?</a:t>
            </a:r>
          </a:p>
          <a:p>
            <a:pPr>
              <a:buNone/>
            </a:pPr>
            <a:endParaRPr lang="ru-RU" dirty="0" smtClean="0"/>
          </a:p>
          <a:p>
            <a:pPr algn="r"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Фотография </a:t>
            </a:r>
          </a:p>
          <a:p>
            <a:pPr algn="r"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из </a:t>
            </a:r>
          </a:p>
          <a:p>
            <a:pPr algn="r"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Интернета</a:t>
            </a:r>
            <a:endParaRPr lang="ru-RU" sz="2800" b="1" i="1" u="sng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Осел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596" y="2500306"/>
            <a:ext cx="5929354" cy="4000528"/>
          </a:xfrm>
          <a:prstGeom prst="rect">
            <a:avLst/>
          </a:prstGeom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8143900" y="5857892"/>
            <a:ext cx="542350" cy="500066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0562" y="714357"/>
            <a:ext cx="450059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Памятка</a:t>
            </a:r>
          </a:p>
          <a:p>
            <a:endParaRPr lang="ru-RU" sz="2000" b="1" dirty="0" smtClean="0"/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Срок: 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Не тому слава, кто начал, а тому, кто кончил.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(Польская пословица).</a:t>
            </a:r>
          </a:p>
          <a:p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Изобретательство: 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Искать, не теряя духа.</a:t>
            </a:r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Обсуждение конструкции: 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Знать свой шесток.</a:t>
            </a:r>
          </a:p>
          <a:p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 Оформление:</a:t>
            </a:r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Интеллект - это хорошо, а интуиция - ещё лучше.</a:t>
            </a:r>
          </a:p>
          <a:p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Защита проекта: 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Поймай случай -  бог удачи.</a:t>
            </a:r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endParaRPr lang="ru-RU" i="1" dirty="0" smtClean="0"/>
          </a:p>
          <a:p>
            <a:endParaRPr lang="ru-RU" i="1" dirty="0" smtClean="0"/>
          </a:p>
          <a:p>
            <a:endParaRPr lang="ru-RU" i="1" u="sng" dirty="0" smtClean="0"/>
          </a:p>
          <a:p>
            <a:endParaRPr lang="ru-RU" i="1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714356"/>
            <a:ext cx="414340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Как работать?</a:t>
            </a:r>
            <a:endParaRPr lang="ru-RU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1)   Определить цели, задачи 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endParaRPr lang="ru-RU" sz="19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2)  Распределиться  по группам. 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endParaRPr lang="ru-RU" sz="19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3) Разработать план действий.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endParaRPr lang="ru-RU" sz="19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4)Собрать и проанализировать</a:t>
            </a: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 необходимую информацию .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endParaRPr lang="ru-RU" sz="19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5) Оформить работы, </a:t>
            </a: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подготовить презентации.</a:t>
            </a: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endParaRPr lang="ru-RU" sz="19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b="1" i="1" dirty="0" smtClean="0">
                <a:latin typeface="Arial" pitchFamily="34" charset="0"/>
                <a:cs typeface="Arial" pitchFamily="34" charset="0"/>
              </a:rPr>
              <a:t>6) Представить проект.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642918"/>
            <a:ext cx="3714776" cy="55721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29124" y="642918"/>
            <a:ext cx="4286280" cy="55721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3" y="1142984"/>
          <a:ext cx="8715434" cy="5423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8394"/>
                <a:gridCol w="2859772"/>
                <a:gridCol w="4017268"/>
              </a:tblGrid>
              <a:tr h="554378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u="none" strike="noStrike" kern="1200" dirty="0"/>
                        <a:t>Шаги</a:t>
                      </a:r>
                      <a:endParaRPr lang="ru-RU" sz="3600" b="1" i="0" u="none" strike="noStrike" kern="1200" dirty="0">
                        <a:solidFill>
                          <a:schemeClr val="l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u="none" strike="noStrike" kern="1200" dirty="0"/>
                        <a:t>Вопросы</a:t>
                      </a:r>
                      <a:endParaRPr lang="ru-RU" sz="3600" b="1" i="0" u="none" strike="noStrike" kern="1200" dirty="0">
                        <a:solidFill>
                          <a:schemeClr val="l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u="none" strike="noStrike" kern="1200" dirty="0"/>
                        <a:t>Советы</a:t>
                      </a:r>
                      <a:endParaRPr lang="ru-RU" sz="3600" b="1" i="0" u="none" strike="noStrike" kern="1200" dirty="0">
                        <a:solidFill>
                          <a:schemeClr val="l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0048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Проблема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Как</a:t>
                      </a:r>
                      <a:r>
                        <a:rPr lang="ru-RU" sz="1800" u="none" strike="noStrike" kern="1200" baseline="0" dirty="0"/>
                        <a:t> </a:t>
                      </a:r>
                      <a:r>
                        <a:rPr lang="ru-RU" sz="1800" u="none" strike="noStrike" kern="1200" baseline="0" dirty="0" smtClean="0"/>
                        <a:t>её решить?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ru-RU" dirty="0" smtClean="0"/>
                        <a:t>Создай проект.</a:t>
                      </a:r>
                    </a:p>
                    <a:p>
                      <a:pPr rtl="0" eaLnBrk="1" fontAlgn="t" latinLnBrk="0" hangingPunct="1"/>
                      <a:r>
                        <a:rPr lang="ru-RU" dirty="0" smtClean="0"/>
                        <a:t>Определить</a:t>
                      </a:r>
                      <a:r>
                        <a:rPr lang="ru-RU" baseline="0" dirty="0" smtClean="0"/>
                        <a:t> цели и задачи.</a:t>
                      </a:r>
                      <a:endParaRPr lang="ru-RU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Цель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/>
                        <a:t>Что делать, чтобы цель была бы достигнута?</a:t>
                      </a:r>
                      <a:endParaRPr lang="ru-RU" sz="18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Разработать план действий, сроки</a:t>
                      </a:r>
                      <a:r>
                        <a:rPr lang="ru-RU" sz="1800" u="none" strike="noStrike" kern="1200" baseline="0" dirty="0" smtClean="0"/>
                        <a:t> </a:t>
                      </a:r>
                      <a:r>
                        <a:rPr lang="ru-RU" sz="1800" u="none" strike="noStrike" kern="1200" dirty="0" smtClean="0"/>
                        <a:t>выполнения.</a:t>
                      </a:r>
                      <a:endParaRPr lang="ru-RU" sz="1800" b="1" i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41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План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Как</a:t>
                      </a:r>
                      <a:r>
                        <a:rPr lang="ru-RU" sz="1800" u="none" strike="noStrike" kern="1200" baseline="0" dirty="0" smtClean="0"/>
                        <a:t> осуществить план?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Собрать, проанализировать необходимую информацию.</a:t>
                      </a:r>
                      <a:endParaRPr lang="ru-RU" sz="1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Реализация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Что делать с собранным материалом?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 Приступай к оформлению материала.</a:t>
                      </a:r>
                      <a:endParaRPr lang="ru-RU" sz="1800" b="1" i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Рефлексия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Как представить работу?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Расскажи  о</a:t>
                      </a:r>
                      <a:r>
                        <a:rPr lang="ru-RU" sz="1800" u="none" strike="noStrike" kern="1200" baseline="0" dirty="0" smtClean="0"/>
                        <a:t> трудностях и находках.</a:t>
                      </a:r>
                      <a:endParaRPr lang="ru-RU" sz="1800" b="1" i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/>
                        <a:t>Презентация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dirty="0" smtClean="0"/>
                        <a:t>Как</a:t>
                      </a:r>
                      <a:r>
                        <a:rPr lang="ru-RU" sz="1800" u="none" strike="noStrike" kern="1200" baseline="0" dirty="0" smtClean="0"/>
                        <a:t> защищать работу?</a:t>
                      </a:r>
                      <a:endParaRPr lang="ru-RU" sz="18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kern="1200" baseline="0" dirty="0" smtClean="0"/>
                        <a:t>Потренируйся рассказывать, что получил, работая над проектом.</a:t>
                      </a:r>
                      <a:endParaRPr lang="ru-RU" sz="1800" b="1" i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7158" y="142852"/>
            <a:ext cx="83529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Работа над проблемой</a:t>
            </a:r>
            <a:endParaRPr lang="ru-RU" sz="5400" b="1" i="1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785794"/>
            <a:ext cx="85725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/>
            <a:r>
              <a:rPr lang="ru-RU" sz="54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Темы презентаций:</a:t>
            </a:r>
          </a:p>
          <a:p>
            <a:pPr algn="ctr" eaLnBrk="0" fontAlgn="base" hangingPunct="0"/>
            <a:endParaRPr lang="ru-RU" sz="2400" u="sng" dirty="0" smtClean="0">
              <a:solidFill>
                <a:srgbClr val="7030A0"/>
              </a:solidFill>
            </a:endParaRPr>
          </a:p>
          <a:p>
            <a:pPr eaLnBrk="0" fontAlgn="base" hangingPunct="0"/>
            <a:endParaRPr lang="ru-RU" sz="3600" b="1" dirty="0" smtClean="0"/>
          </a:p>
          <a:p>
            <a:pPr marL="514350" indent="-514350" eaLnBrk="0" fontAlgn="base" hangingPunct="0">
              <a:buFont typeface="+mj-lt"/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«Встреча с Франсуа Виетом».</a:t>
            </a:r>
          </a:p>
          <a:p>
            <a:pPr marL="514350" indent="-514350" eaLnBrk="0" fontAlgn="base" hangingPunct="0">
              <a:buFont typeface="+mj-lt"/>
              <a:buAutoNum type="arabicPeriod"/>
            </a:pPr>
            <a:endParaRPr lang="ru-RU" sz="3600" b="1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0" fontAlgn="base" hangingPunct="0">
              <a:buFont typeface="+mj-lt"/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«Волшебные равновесия».</a:t>
            </a:r>
          </a:p>
          <a:p>
            <a:pPr marL="514350" indent="-514350" eaLnBrk="0" fontAlgn="base" hangingPunct="0">
              <a:buFont typeface="+mj-lt"/>
              <a:buAutoNum type="arabicPeriod"/>
            </a:pPr>
            <a:endParaRPr lang="ru-RU" sz="3600" b="1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0" fontAlgn="base" hangingPunct="0">
              <a:buFont typeface="+mj-lt"/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«Первый блин»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142983"/>
          <a:ext cx="8572559" cy="5225111"/>
        </p:xfrm>
        <a:graphic>
          <a:graphicData uri="http://schemas.openxmlformats.org/drawingml/2006/table">
            <a:tbl>
              <a:tblPr firstRow="1" lastRow="1" bandRow="1">
                <a:tableStyleId>{5940675A-B579-460E-94D1-54222C63F5DA}</a:tableStyleId>
              </a:tblPr>
              <a:tblGrid>
                <a:gridCol w="2858090"/>
                <a:gridCol w="4320570"/>
                <a:gridCol w="1393899"/>
              </a:tblGrid>
              <a:tr h="56586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000" dirty="0"/>
                        <a:t>  </a:t>
                      </a:r>
                      <a:r>
                        <a:rPr lang="ru-RU" sz="2000" dirty="0" smtClean="0"/>
                        <a:t>Дизайн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000" dirty="0"/>
                        <a:t>                     </a:t>
                      </a:r>
                      <a:r>
                        <a:rPr lang="ru-RU" sz="2000" dirty="0" smtClean="0"/>
                        <a:t>Содержание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000" b="1" dirty="0"/>
                        <a:t>  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/>
                        <a:t>Оценка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871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Работа выполнена творчески. В ней присутствует более 3 объектов.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Сформулированы вопросы, направляющие проект.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Присутствует разработка математическая.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/>
                        <a:t>        </a:t>
                      </a:r>
                      <a:endParaRPr lang="ru-RU" sz="1800" b="1" dirty="0" smtClean="0"/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 smtClean="0"/>
                        <a:t>  5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454471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800" dirty="0" smtClean="0"/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 smtClean="0"/>
                        <a:t>Работа </a:t>
                      </a:r>
                      <a:r>
                        <a:rPr lang="ru-RU" sz="1800" dirty="0"/>
                        <a:t>выполнена творчески. В ней использовано 3объекта.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Используется фактическая информация.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Сформулированы неточно вопросы, направляющие проект.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Соответствует программе.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/>
                        <a:t>          </a:t>
                      </a:r>
                      <a:endParaRPr lang="ru-RU" sz="1800" b="1" dirty="0" smtClean="0"/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 smtClean="0"/>
                        <a:t> 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 smtClean="0"/>
                        <a:t> 4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5374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Работа включает менее 3 объектов.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Используется фактическая информация.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/>
                        <a:t>Сформулированы неудачно вопросы, направляющие проект.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/>
                        <a:t>          </a:t>
                      </a:r>
                      <a:endParaRPr lang="ru-RU" sz="1800" b="1" dirty="0" smtClean="0"/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 smtClean="0"/>
                        <a:t>3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5374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800" dirty="0" smtClean="0"/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 smtClean="0"/>
                        <a:t>Работа </a:t>
                      </a:r>
                      <a:r>
                        <a:rPr lang="ru-RU" sz="1800" dirty="0"/>
                        <a:t>не завершена.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 smtClean="0"/>
                        <a:t>Умозаключения </a:t>
                      </a:r>
                      <a:r>
                        <a:rPr lang="ru-RU" sz="1800" dirty="0"/>
                        <a:t>есть, но они не относятся к тематике публикации</a:t>
                      </a:r>
                      <a:r>
                        <a:rPr lang="ru-RU" sz="1800" dirty="0" smtClean="0"/>
                        <a:t>.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dirty="0" smtClean="0"/>
                        <a:t>Идея носит</a:t>
                      </a:r>
                      <a:r>
                        <a:rPr lang="ru-RU" sz="1800" baseline="0" dirty="0" smtClean="0"/>
                        <a:t> фрагментный характер.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/>
                        <a:t>         </a:t>
                      </a:r>
                      <a:endParaRPr lang="ru-RU" sz="1800" b="1" dirty="0" smtClean="0"/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800" b="1" dirty="0" smtClean="0"/>
                        <a:t> </a:t>
                      </a:r>
                      <a:r>
                        <a:rPr lang="ru-RU" sz="1800" b="1" dirty="0"/>
                        <a:t>2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42852"/>
            <a:ext cx="8265661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43200" algn="ctr"/>
                <a:tab pos="5486400" algn="r"/>
              </a:tabLst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Критерии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оценивания презентации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43200" algn="ctr"/>
                <a:tab pos="5486400" algn="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2357430"/>
          <a:ext cx="8643997" cy="2928958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909347"/>
                <a:gridCol w="938739"/>
                <a:gridCol w="1033823"/>
                <a:gridCol w="840197"/>
                <a:gridCol w="937008"/>
                <a:gridCol w="938739"/>
                <a:gridCol w="644841"/>
                <a:gridCol w="769317"/>
                <a:gridCol w="705350"/>
                <a:gridCol w="926636"/>
              </a:tblGrid>
              <a:tr h="557745">
                <a:tc gridSpan="3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400" dirty="0"/>
                        <a:t>          </a:t>
                      </a:r>
                      <a:r>
                        <a:rPr lang="ru-RU" sz="2400" dirty="0" smtClean="0"/>
                        <a:t> Дизайн</a:t>
                      </a:r>
                      <a:endParaRPr lang="ru-RU" sz="24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400" dirty="0"/>
                        <a:t>      </a:t>
                      </a:r>
                      <a:r>
                        <a:rPr lang="ru-RU" sz="2400" dirty="0" smtClean="0"/>
                        <a:t>Содержание</a:t>
                      </a:r>
                      <a:endParaRPr lang="ru-RU" sz="24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2400" dirty="0"/>
                        <a:t>      </a:t>
                      </a:r>
                      <a:r>
                        <a:rPr lang="ru-RU" sz="2400" dirty="0" smtClean="0"/>
                        <a:t>Защита</a:t>
                      </a:r>
                      <a:endParaRPr lang="ru-RU" sz="24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100" dirty="0"/>
                        <a:t>  </a:t>
                      </a:r>
                      <a:r>
                        <a:rPr lang="ru-RU" sz="2400" dirty="0" smtClean="0"/>
                        <a:t>Итог</a:t>
                      </a:r>
                      <a:endParaRPr lang="ru-RU" sz="24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1830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 </a:t>
                      </a:r>
                      <a:r>
                        <a:rPr lang="ru-RU" sz="1100" dirty="0" smtClean="0"/>
                        <a:t>группа</a:t>
                      </a:r>
                      <a:endParaRPr lang="ru-RU" sz="1100" b="1" dirty="0" smtClean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</a:t>
                      </a:r>
                      <a:r>
                        <a:rPr lang="ru-RU" sz="1100" dirty="0"/>
                        <a:t> группа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III</a:t>
                      </a:r>
                      <a:r>
                        <a:rPr lang="ru-RU" sz="1100" dirty="0"/>
                        <a:t> группа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</a:t>
                      </a:r>
                      <a:r>
                        <a:rPr lang="ru-RU" sz="1100" dirty="0"/>
                        <a:t> группа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</a:t>
                      </a:r>
                      <a:r>
                        <a:rPr lang="ru-RU" sz="1100" dirty="0"/>
                        <a:t> группа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III</a:t>
                      </a:r>
                      <a:r>
                        <a:rPr lang="ru-RU" sz="1100" dirty="0"/>
                        <a:t> группа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100" dirty="0"/>
                        <a:t>   </a:t>
                      </a:r>
                      <a:r>
                        <a:rPr lang="en-US" sz="1100" dirty="0"/>
                        <a:t>I</a:t>
                      </a:r>
                      <a:r>
                        <a:rPr lang="ru-RU" sz="1100" dirty="0"/>
                        <a:t>    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en-US" sz="1100" dirty="0"/>
                        <a:t>III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2746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100" dirty="0"/>
                        <a:t>        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97181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100" dirty="0"/>
                        <a:t>        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2826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r>
                        <a:rPr lang="ru-RU" sz="1100" dirty="0"/>
                        <a:t>        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49580" algn="l"/>
                          <a:tab pos="2743200" algn="ctr"/>
                          <a:tab pos="5486400" algn="r"/>
                        </a:tabLst>
                      </a:pPr>
                      <a:endParaRPr lang="ru-RU" sz="1100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571480"/>
            <a:ext cx="871543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43200" algn="ctr"/>
                <a:tab pos="5486400" algn="r"/>
              </a:tabLst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Ведомость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43200" algn="ctr"/>
                <a:tab pos="5486400" algn="r"/>
              </a:tabLst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оценивания презентаций </a:t>
            </a:r>
            <a:endParaRPr kumimoji="0" lang="ru-RU" sz="3600" b="0" i="1" u="sng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743200" algn="ctr"/>
                <a:tab pos="5486400" algn="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500175"/>
          <a:ext cx="8286808" cy="5117592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1176727"/>
                <a:gridCol w="3838449"/>
                <a:gridCol w="1635816"/>
                <a:gridCol w="1635816"/>
              </a:tblGrid>
              <a:tr h="658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№п/</a:t>
                      </a:r>
                      <a:r>
                        <a:rPr lang="ru-RU" sz="2400" b="1" dirty="0" err="1" smtClean="0"/>
                        <a:t>п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Найти корни уравнений</a:t>
                      </a:r>
                      <a:endParaRPr lang="ru-RU" sz="24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/>
                        <a:t>Х</a:t>
                      </a:r>
                      <a:r>
                        <a:rPr lang="ru-RU" sz="1800" b="1" kern="1200" baseline="-25000" dirty="0" smtClean="0"/>
                        <a:t>1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/>
                        <a:t>Х</a:t>
                      </a:r>
                      <a:r>
                        <a:rPr lang="ru-RU" sz="1800" b="1" kern="1200" baseline="-25000" dirty="0" smtClean="0"/>
                        <a:t>2 </a:t>
                      </a:r>
                      <a:endParaRPr lang="ru-RU" sz="1800" b="1" kern="12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1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 + 6х + 5 = </a:t>
                      </a:r>
                      <a:r>
                        <a:rPr lang="ru-RU" sz="2400" b="1" dirty="0" smtClean="0"/>
                        <a:t>0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kern="12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4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2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 + 5х + 6 = 0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4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3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- 6х + 5=  0; 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4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4</a:t>
                      </a:r>
                      <a:endParaRPr lang="ru-RU" sz="2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 -11х + 30= 0;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4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5</a:t>
                      </a:r>
                      <a:endParaRPr lang="ru-RU" sz="2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-7х + 6 = 0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2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6</a:t>
                      </a:r>
                      <a:endParaRPr lang="ru-RU" sz="2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5х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 + 6х + 1 = 0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2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7</a:t>
                      </a:r>
                      <a:endParaRPr lang="ru-RU" sz="2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-25000" dirty="0"/>
                        <a:t>1 </a:t>
                      </a:r>
                      <a:r>
                        <a:rPr lang="ru-RU" sz="2400" b="1" dirty="0"/>
                        <a:t>= ; х</a:t>
                      </a:r>
                      <a:r>
                        <a:rPr lang="ru-RU" sz="2400" b="1" baseline="-25000" dirty="0"/>
                        <a:t>2</a:t>
                      </a:r>
                      <a:r>
                        <a:rPr lang="ru-RU" sz="2400" b="1" dirty="0"/>
                        <a:t> =  = - 1.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2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/>
                        <a:t>8</a:t>
                      </a:r>
                      <a:endParaRPr lang="ru-RU" sz="2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6х</a:t>
                      </a:r>
                      <a:r>
                        <a:rPr lang="ru-RU" sz="2400" b="1" baseline="30000" dirty="0"/>
                        <a:t>2</a:t>
                      </a:r>
                      <a:r>
                        <a:rPr lang="ru-RU" sz="2400" b="1" dirty="0"/>
                        <a:t> + 5х + 1 = 0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57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9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/>
                        <a:t>х</a:t>
                      </a:r>
                      <a:r>
                        <a:rPr lang="ru-RU" sz="2400" b="1" baseline="-25000" dirty="0"/>
                        <a:t>1 </a:t>
                      </a:r>
                      <a:r>
                        <a:rPr lang="ru-RU" sz="2400" b="1" dirty="0"/>
                        <a:t>= ; х</a:t>
                      </a:r>
                      <a:r>
                        <a:rPr lang="ru-RU" sz="2400" b="1" baseline="-25000" dirty="0"/>
                        <a:t>2</a:t>
                      </a:r>
                      <a:r>
                        <a:rPr lang="ru-RU" sz="2400" b="1" dirty="0"/>
                        <a:t> = </a:t>
                      </a:r>
                      <a:r>
                        <a:rPr lang="ru-RU" sz="2400" b="1" dirty="0" smtClean="0"/>
                        <a:t>-</a:t>
                      </a:r>
                      <a:r>
                        <a:rPr lang="ru-RU" sz="2400" b="1" baseline="0" dirty="0" smtClean="0"/>
                        <a:t> 0,5.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357166"/>
            <a:ext cx="7429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 </a:t>
            </a:r>
            <a:r>
              <a:rPr lang="ru-RU" sz="40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Игра «Балдушки»</a:t>
            </a:r>
          </a:p>
          <a:p>
            <a:pPr algn="ctr"/>
            <a:endParaRPr lang="ru-RU" sz="4000" b="1" i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714356"/>
          <a:ext cx="8143932" cy="5550537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1033851"/>
                <a:gridCol w="3838449"/>
                <a:gridCol w="1635816"/>
                <a:gridCol w="1635816"/>
              </a:tblGrid>
              <a:tr h="571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№ </a:t>
                      </a:r>
                      <a:r>
                        <a:rPr lang="ru-RU" sz="2200" b="1" dirty="0" err="1" smtClean="0"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2200" b="1" dirty="0" err="1"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Ответы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kern="12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2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kern="1200" baseline="-25000" dirty="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endParaRPr lang="ru-RU" sz="2200" b="1" kern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17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+ 6х + 5 = </a:t>
                      </a: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kern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+ 5х + 6 = 0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- 6х + 5=  0; 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2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515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-11х + 30= 0;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-7х + 6 = 0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5х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+ 6х + 1 = 0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-25000" dirty="0"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= ; х</a:t>
                      </a:r>
                      <a:r>
                        <a:rPr lang="ru-RU" sz="2200" b="1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=  = - 1.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0,2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- 1.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3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6х</a:t>
                      </a:r>
                      <a:r>
                        <a:rPr lang="ru-RU" sz="2200" b="1" baseline="3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 + 5х + 1 = 0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247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-25000" dirty="0"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2200" b="1" dirty="0">
                          <a:latin typeface="Arial" pitchFamily="34" charset="0"/>
                          <a:cs typeface="Arial" pitchFamily="34" charset="0"/>
                        </a:rPr>
                        <a:t>= ; </a:t>
                      </a: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2200" b="1" baseline="-25000" dirty="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ru-RU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= - 0,5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 smtClean="0">
                          <a:latin typeface="Arial" pitchFamily="34" charset="0"/>
                          <a:cs typeface="Arial" pitchFamily="34" charset="0"/>
                        </a:rPr>
                        <a:t>-1/3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Arial" pitchFamily="34" charset="0"/>
                          <a:cs typeface="Arial" pitchFamily="34" charset="0"/>
                        </a:rPr>
                        <a:t>- 0,5</a:t>
                      </a:r>
                      <a:endParaRPr lang="ru-RU" sz="2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28662" y="0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  </a:t>
            </a:r>
            <a:r>
              <a:rPr lang="ru-RU" sz="36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Ключ  к игре «Балдушки»</a:t>
            </a:r>
            <a:endParaRPr lang="ru-RU" sz="3600" b="1" i="1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6150114"/>
            <a:ext cx="87154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Выполнено 4 -5 заданий – «3»; 6  - 7 заданий – «4»; </a:t>
            </a:r>
          </a:p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8 – 9 заданий – «5».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285728"/>
            <a:ext cx="4286280" cy="6215106"/>
          </a:xfrm>
          <a:ln w="28575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ru-RU" sz="16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Проект  деятельность формирует: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потребность в поиске благодаря  интересу или необходимости.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восприятие и анализ информаций, представленных в различных формах.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Способность, делая слушать, спокойно отвечать, разумно спрашивать, внимательно относиться к людям.</a:t>
            </a:r>
          </a:p>
          <a:p>
            <a:pPr>
              <a:buFont typeface="+mj-lt"/>
              <a:buAutoNum type="arabicPeriod"/>
            </a:pP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i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5000628" y="5429264"/>
            <a:ext cx="3852890" cy="92869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80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Автор: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1" i="1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Струнникова Эмилия Павловна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9979296">
            <a:off x="4764450" y="2972908"/>
            <a:ext cx="46011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000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Это диво, так уж диво!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57752" y="1714488"/>
            <a:ext cx="3929090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Учебный проект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143504" y="1643050"/>
            <a:ext cx="33575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072066" y="2214554"/>
            <a:ext cx="342902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29190" y="428604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МБУСОШ №2</a:t>
            </a:r>
          </a:p>
          <a:p>
            <a:pPr algn="ctr"/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г. Сафоново Смоленской области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лако 10"/>
          <p:cNvSpPr/>
          <p:nvPr/>
        </p:nvSpPr>
        <p:spPr>
          <a:xfrm rot="10800000" flipV="1">
            <a:off x="1285852" y="5857892"/>
            <a:ext cx="2000264" cy="500066"/>
          </a:xfrm>
          <a:prstGeom prst="cloud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7030A0"/>
              </a:solidFill>
            </a:endParaRP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Arial Black" pitchFamily="34" charset="0"/>
              </a:rPr>
              <a:t>8 класс</a:t>
            </a:r>
          </a:p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428596" y="2928934"/>
            <a:ext cx="3786214" cy="2743304"/>
            <a:chOff x="214282" y="428604"/>
            <a:chExt cx="3786214" cy="2743304"/>
          </a:xfrm>
        </p:grpSpPr>
        <p:sp>
          <p:nvSpPr>
            <p:cNvPr id="13" name="TextBox 12"/>
            <p:cNvSpPr txBox="1"/>
            <p:nvPr/>
          </p:nvSpPr>
          <p:spPr>
            <a:xfrm>
              <a:off x="500034" y="428604"/>
              <a:ext cx="30718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i="1" u="sng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Помоги себе сам!</a:t>
              </a:r>
              <a:endParaRPr lang="ru-RU" sz="1600" b="1" i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Группа 74"/>
            <p:cNvGrpSpPr/>
            <p:nvPr/>
          </p:nvGrpSpPr>
          <p:grpSpPr>
            <a:xfrm>
              <a:off x="214282" y="785794"/>
              <a:ext cx="3786214" cy="2386114"/>
              <a:chOff x="4286248" y="1643050"/>
              <a:chExt cx="3786214" cy="2386114"/>
            </a:xfrm>
          </p:grpSpPr>
          <p:sp>
            <p:nvSpPr>
              <p:cNvPr id="15" name="Прямоугольник 14"/>
              <p:cNvSpPr/>
              <p:nvPr/>
            </p:nvSpPr>
            <p:spPr>
              <a:xfrm>
                <a:off x="6357950" y="1643050"/>
                <a:ext cx="1714512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100" b="1" dirty="0" smtClean="0">
                    <a:latin typeface="Arial" pitchFamily="34" charset="0"/>
                    <a:cs typeface="Arial" pitchFamily="34" charset="0"/>
                  </a:rPr>
                  <a:t>УЧИСЬ</a:t>
                </a:r>
                <a:r>
                  <a:rPr lang="ru-RU" sz="11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1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УЧИТЬСЯ</a:t>
                </a:r>
                <a:endParaRPr lang="ru-RU" sz="1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Прямоугольник 15"/>
              <p:cNvSpPr/>
              <p:nvPr/>
            </p:nvSpPr>
            <p:spPr>
              <a:xfrm>
                <a:off x="4286248" y="1643050"/>
                <a:ext cx="2071702" cy="4286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 smtClean="0">
                    <a:latin typeface="Arial" pitchFamily="34" charset="0"/>
                    <a:cs typeface="Arial" pitchFamily="34" charset="0"/>
                  </a:rPr>
                  <a:t>ЗАПОМИНАНИЕ</a:t>
                </a:r>
                <a:r>
                  <a:rPr lang="ru-RU" sz="11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100" b="1" i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ЗАМЕНЯЙ  </a:t>
                </a:r>
                <a:r>
                  <a:rPr lang="ru-RU" sz="11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ПОНИМАНИЕМ</a:t>
                </a: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 flipH="1">
                <a:off x="6215074" y="3500438"/>
                <a:ext cx="1857387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 smtClean="0">
                    <a:latin typeface="Arial" pitchFamily="34" charset="0"/>
                    <a:cs typeface="Arial" pitchFamily="34" charset="0"/>
                  </a:rPr>
                  <a:t>СТРЕМИСЬ</a:t>
                </a:r>
                <a:r>
                  <a:rPr lang="ru-RU" sz="1100" b="1" dirty="0" smtClean="0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1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ПОЗНАТЬ </a:t>
                </a:r>
                <a:endParaRPr lang="ru-RU" sz="11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Группа 72"/>
              <p:cNvGrpSpPr/>
              <p:nvPr/>
            </p:nvGrpSpPr>
            <p:grpSpPr>
              <a:xfrm>
                <a:off x="4786314" y="1857364"/>
                <a:ext cx="2954447" cy="1785950"/>
                <a:chOff x="4786314" y="1857364"/>
                <a:chExt cx="2954447" cy="1785950"/>
              </a:xfrm>
            </p:grpSpPr>
            <p:sp>
              <p:nvSpPr>
                <p:cNvPr id="20" name="Стрелка углом 19"/>
                <p:cNvSpPr/>
                <p:nvPr/>
              </p:nvSpPr>
              <p:spPr>
                <a:xfrm rot="16200000" flipV="1">
                  <a:off x="7447401" y="1910921"/>
                  <a:ext cx="204041" cy="382679"/>
                </a:xfrm>
                <a:prstGeom prst="ben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21" name="Группа 68"/>
                <p:cNvGrpSpPr/>
                <p:nvPr/>
              </p:nvGrpSpPr>
              <p:grpSpPr>
                <a:xfrm>
                  <a:off x="5072066" y="1857364"/>
                  <a:ext cx="2279012" cy="1785950"/>
                  <a:chOff x="5072066" y="1857364"/>
                  <a:chExt cx="2279012" cy="1785950"/>
                </a:xfrm>
              </p:grpSpPr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6643702" y="3071810"/>
                    <a:ext cx="707376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sz="1200" b="1" dirty="0" smtClean="0">
                        <a:latin typeface="Arial" pitchFamily="34" charset="0"/>
                        <a:cs typeface="Arial" pitchFamily="34" charset="0"/>
                      </a:rPr>
                      <a:t>ХОЧУ</a:t>
                    </a:r>
                    <a:endParaRPr lang="ru-RU" sz="1200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" name="Прямоугольник 25"/>
                  <p:cNvSpPr/>
                  <p:nvPr/>
                </p:nvSpPr>
                <p:spPr>
                  <a:xfrm>
                    <a:off x="5072066" y="2071678"/>
                    <a:ext cx="761770" cy="27699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r"/>
                    <a:r>
                      <a:rPr lang="ru-RU" sz="1200" b="1" dirty="0" smtClean="0">
                        <a:latin typeface="Arial" pitchFamily="34" charset="0"/>
                        <a:cs typeface="Arial" pitchFamily="34" charset="0"/>
                      </a:rPr>
                      <a:t>УМЕЮ</a:t>
                    </a:r>
                    <a:endParaRPr lang="ru-RU" sz="1200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" name="Прямоугольник 26"/>
                  <p:cNvSpPr/>
                  <p:nvPr/>
                </p:nvSpPr>
                <p:spPr>
                  <a:xfrm>
                    <a:off x="6643702" y="2000240"/>
                    <a:ext cx="70737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ru-RU" b="1" dirty="0" smtClean="0">
                        <a:solidFill>
                          <a:srgbClr val="7030A0"/>
                        </a:solidFill>
                      </a:rPr>
                      <a:t> </a:t>
                    </a:r>
                    <a:r>
                      <a:rPr lang="ru-RU" sz="1200" b="1" dirty="0" smtClean="0">
                        <a:latin typeface="Arial" pitchFamily="34" charset="0"/>
                        <a:cs typeface="Arial" pitchFamily="34" charset="0"/>
                      </a:rPr>
                      <a:t>ЗНАЮ</a:t>
                    </a:r>
                    <a:endParaRPr lang="ru-RU" sz="1200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grpSp>
                <p:nvGrpSpPr>
                  <p:cNvPr id="28" name="Группа 64"/>
                  <p:cNvGrpSpPr/>
                  <p:nvPr/>
                </p:nvGrpSpPr>
                <p:grpSpPr>
                  <a:xfrm>
                    <a:off x="5286380" y="1857364"/>
                    <a:ext cx="1928826" cy="1785950"/>
                    <a:chOff x="5286380" y="1857364"/>
                    <a:chExt cx="1928826" cy="1785950"/>
                  </a:xfrm>
                </p:grpSpPr>
                <p:cxnSp>
                  <p:nvCxnSpPr>
                    <p:cNvPr id="30" name="Прямая соединительная линия 29"/>
                    <p:cNvCxnSpPr/>
                    <p:nvPr/>
                  </p:nvCxnSpPr>
                  <p:spPr>
                    <a:xfrm rot="10800000">
                      <a:off x="5286380" y="2714620"/>
                      <a:ext cx="544448" cy="108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Прямая соединительная линия 30"/>
                    <p:cNvCxnSpPr/>
                    <p:nvPr/>
                  </p:nvCxnSpPr>
                  <p:spPr>
                    <a:xfrm>
                      <a:off x="6643702" y="2714620"/>
                      <a:ext cx="571504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Прямая соединительная линия 31"/>
                    <p:cNvCxnSpPr/>
                    <p:nvPr/>
                  </p:nvCxnSpPr>
                  <p:spPr>
                    <a:xfrm rot="5400000">
                      <a:off x="6000933" y="3357389"/>
                      <a:ext cx="571504" cy="346"/>
                    </a:xfrm>
                    <a:prstGeom prst="line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Прямая соединительная линия 32"/>
                    <p:cNvCxnSpPr/>
                    <p:nvPr/>
                  </p:nvCxnSpPr>
                  <p:spPr>
                    <a:xfrm rot="5400000" flipH="1" flipV="1">
                      <a:off x="6029481" y="2114395"/>
                      <a:ext cx="514064" cy="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4" name="Группа 58"/>
                    <p:cNvGrpSpPr/>
                    <p:nvPr/>
                  </p:nvGrpSpPr>
                  <p:grpSpPr>
                    <a:xfrm>
                      <a:off x="5737819" y="2237366"/>
                      <a:ext cx="1025947" cy="954508"/>
                      <a:chOff x="5737819" y="2237366"/>
                      <a:chExt cx="1025947" cy="954508"/>
                    </a:xfrm>
                  </p:grpSpPr>
                  <p:sp>
                    <p:nvSpPr>
                      <p:cNvPr id="35" name="Овал 34"/>
                      <p:cNvSpPr/>
                      <p:nvPr/>
                    </p:nvSpPr>
                    <p:spPr>
                      <a:xfrm>
                        <a:off x="5857884" y="2357430"/>
                        <a:ext cx="785818" cy="714380"/>
                      </a:xfrm>
                      <a:prstGeom prst="ellipse">
                        <a:avLst/>
                      </a:prstGeom>
                      <a:noFill/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sz="1200" dirty="0"/>
                      </a:p>
                    </p:txBody>
                  </p:sp>
                  <p:sp>
                    <p:nvSpPr>
                      <p:cNvPr id="36" name="Стрелка вниз 35"/>
                      <p:cNvSpPr/>
                      <p:nvPr/>
                    </p:nvSpPr>
                    <p:spPr>
                      <a:xfrm rot="2849183">
                        <a:off x="5799244" y="2876539"/>
                        <a:ext cx="188718" cy="311567"/>
                      </a:xfrm>
                      <a:prstGeom prst="downArrow">
                        <a:avLst>
                          <a:gd name="adj1" fmla="val 50000"/>
                          <a:gd name="adj2" fmla="val 74119"/>
                        </a:avLst>
                      </a:prstGeom>
                      <a:solidFill>
                        <a:schemeClr val="accent2"/>
                      </a:solidFill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7" name="TextBox 36"/>
                      <p:cNvSpPr txBox="1"/>
                      <p:nvPr/>
                    </p:nvSpPr>
                    <p:spPr>
                      <a:xfrm>
                        <a:off x="6000760" y="2571744"/>
                        <a:ext cx="500066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ru-RU" b="1" dirty="0" smtClean="0">
                            <a:latin typeface="Arial Black" pitchFamily="34" charset="0"/>
                          </a:rPr>
                          <a:t>Я</a:t>
                        </a:r>
                        <a:endParaRPr lang="ru-RU" b="1" dirty="0">
                          <a:latin typeface="Arial Black" pitchFamily="34" charset="0"/>
                        </a:endParaRPr>
                      </a:p>
                    </p:txBody>
                  </p:sp>
                  <p:sp>
                    <p:nvSpPr>
                      <p:cNvPr id="38" name="Стрелка вниз 37"/>
                      <p:cNvSpPr/>
                      <p:nvPr/>
                    </p:nvSpPr>
                    <p:spPr>
                      <a:xfrm rot="13649183">
                        <a:off x="6513624" y="2233597"/>
                        <a:ext cx="188718" cy="311567"/>
                      </a:xfrm>
                      <a:prstGeom prst="downArrow">
                        <a:avLst>
                          <a:gd name="adj1" fmla="val 50000"/>
                          <a:gd name="adj2" fmla="val 74119"/>
                        </a:avLst>
                      </a:prstGeom>
                      <a:solidFill>
                        <a:schemeClr val="accent2"/>
                      </a:solidFill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9" name="Стрелка вниз 38"/>
                      <p:cNvSpPr/>
                      <p:nvPr/>
                    </p:nvSpPr>
                    <p:spPr>
                      <a:xfrm rot="19049183">
                        <a:off x="6509855" y="2880307"/>
                        <a:ext cx="188718" cy="311567"/>
                      </a:xfrm>
                      <a:prstGeom prst="downArrow">
                        <a:avLst>
                          <a:gd name="adj1" fmla="val 50000"/>
                          <a:gd name="adj2" fmla="val 74119"/>
                        </a:avLst>
                      </a:prstGeom>
                      <a:solidFill>
                        <a:schemeClr val="accent2"/>
                      </a:solidFill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40" name="Стрелка вниз 39"/>
                      <p:cNvSpPr/>
                      <p:nvPr/>
                    </p:nvSpPr>
                    <p:spPr>
                      <a:xfrm rot="8249183">
                        <a:off x="5795476" y="2237366"/>
                        <a:ext cx="188718" cy="311567"/>
                      </a:xfrm>
                      <a:prstGeom prst="downArrow">
                        <a:avLst>
                          <a:gd name="adj1" fmla="val 50000"/>
                          <a:gd name="adj2" fmla="val 74119"/>
                        </a:avLst>
                      </a:prstGeom>
                      <a:solidFill>
                        <a:schemeClr val="accent2"/>
                      </a:solidFill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ru-RU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</p:grpSp>
              <p:sp>
                <p:nvSpPr>
                  <p:cNvPr id="29" name="Прямоугольник 28"/>
                  <p:cNvSpPr/>
                  <p:nvPr/>
                </p:nvSpPr>
                <p:spPr>
                  <a:xfrm>
                    <a:off x="5143504" y="3071810"/>
                    <a:ext cx="650981" cy="27699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ru-RU" sz="1200" b="1" dirty="0" smtClean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МОГУ</a:t>
                    </a:r>
                    <a:r>
                      <a:rPr lang="ru-RU" sz="1100" b="1" dirty="0" smtClean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                                         </a:t>
                    </a:r>
                    <a:endParaRPr lang="ru-RU" sz="1100" dirty="0"/>
                  </a:p>
                </p:txBody>
              </p:sp>
            </p:grpSp>
            <p:sp>
              <p:nvSpPr>
                <p:cNvPr id="22" name="Стрелка углом 21"/>
                <p:cNvSpPr/>
                <p:nvPr/>
              </p:nvSpPr>
              <p:spPr>
                <a:xfrm rot="5400000" flipV="1">
                  <a:off x="4866693" y="3134308"/>
                  <a:ext cx="221922" cy="382679"/>
                </a:xfrm>
                <a:prstGeom prst="ben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Стрелка углом 22"/>
                <p:cNvSpPr/>
                <p:nvPr/>
              </p:nvSpPr>
              <p:spPr>
                <a:xfrm rot="5400000" flipH="1" flipV="1">
                  <a:off x="4875633" y="1910921"/>
                  <a:ext cx="204041" cy="382679"/>
                </a:xfrm>
                <a:prstGeom prst="ben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Стрелка углом 23"/>
                <p:cNvSpPr/>
                <p:nvPr/>
              </p:nvSpPr>
              <p:spPr>
                <a:xfrm rot="5400000">
                  <a:off x="7304525" y="3125367"/>
                  <a:ext cx="204041" cy="382679"/>
                </a:xfrm>
                <a:prstGeom prst="bentArrow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9" name="Прямоугольник 18"/>
              <p:cNvSpPr/>
              <p:nvPr/>
            </p:nvSpPr>
            <p:spPr>
              <a:xfrm>
                <a:off x="4357686" y="3429000"/>
                <a:ext cx="1928826" cy="6001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 smtClean="0">
                    <a:latin typeface="Arial" pitchFamily="34" charset="0"/>
                    <a:cs typeface="Arial" pitchFamily="34" charset="0"/>
                  </a:rPr>
                  <a:t>ОБЛАДАЙ ИСКУССТВОМ </a:t>
                </a:r>
              </a:p>
              <a:p>
                <a:r>
                  <a:rPr lang="ru-RU" sz="11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ДОГАДЫВАТЬСЯ</a:t>
                </a:r>
              </a:p>
              <a:p>
                <a:r>
                  <a:rPr lang="ru-RU" sz="11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(ИМЕЙ КУЛЬТУРУ)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68" y="785794"/>
            <a:ext cx="5111750" cy="58531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Clr>
                <a:srgbClr val="C0504D"/>
              </a:buClr>
              <a:buSzPct val="85000"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Задачи: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5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уравнений  выпишите номера приведённых уравнений:</a:t>
            </a:r>
          </a:p>
          <a:p>
            <a:pPr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3х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+7х+2=0  (1)           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- 4х-5=0    (2)        </a:t>
            </a:r>
          </a:p>
          <a:p>
            <a:pPr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- 4х-5=0     (3)          3 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- 8х + 2=0 (4)                              </a:t>
            </a:r>
          </a:p>
          <a:p>
            <a:pPr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- 8х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- 2х+3=0 (5)           х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- 4х-5=0      (6).</a:t>
            </a: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>
              <a:buClr>
                <a:srgbClr val="C0504D"/>
              </a:buClr>
              <a:buSzPct val="85000"/>
              <a:buNone/>
            </a:pP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785794"/>
            <a:ext cx="3008313" cy="5857916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такой Виет?</a:t>
            </a:r>
          </a:p>
          <a:p>
            <a:pPr marL="45720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Суть его открытий?</a:t>
            </a:r>
          </a:p>
          <a:p>
            <a:pPr marL="457200" lvl="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Знаешь ли ты теорему Виета?</a:t>
            </a:r>
          </a:p>
          <a:p>
            <a:pPr marL="457200" lvl="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Умеешь ли теорему применять?</a:t>
            </a:r>
          </a:p>
          <a:p>
            <a:pPr marL="457200" lvl="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ещё можно находить корни квадратного уравнения?</a:t>
            </a:r>
          </a:p>
          <a:p>
            <a:pPr marL="457200" lvl="0" indent="-457200">
              <a:buClr>
                <a:srgbClr val="C0504D"/>
              </a:buClr>
              <a:buSzPct val="85000"/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7" y="928670"/>
            <a:ext cx="1878818" cy="208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2143108" y="0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600" b="1" i="1" u="sng" dirty="0" smtClean="0">
                <a:solidFill>
                  <a:srgbClr val="7030A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Тест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500430" y="1428736"/>
            <a:ext cx="5072098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/>
              <a:t> 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2. Решите одно уравнение по общей формуле.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  Решите с помощью теоремы Виета приведённые уравнения.</a:t>
            </a:r>
            <a:endParaRPr kumimoji="0" lang="ru-RU" sz="25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 descr="C:\Documents and Settings\1\Избранное\1ptran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357166"/>
            <a:ext cx="8429684" cy="6063198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Анкета</a:t>
            </a: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Что</a:t>
            </a:r>
            <a:r>
              <a:rPr kumimoji="0" lang="ru-RU" sz="2800" b="1" i="1" u="sng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Вы думаете, не высказываете? Скажите!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 доволен.. своей работой над проектом, так как ……………………………………………………………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 не доволен.. своей работой над проектом, так как ……………………………………………………………3. Меня удивило…………………………………….......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………..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…………………………………………………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Меня возмутило……………………………………….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…………………………………………………………..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Меня порадовало……………………………………...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…………………………………………………………..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357158" y="785794"/>
            <a:ext cx="8286808" cy="4780770"/>
            <a:chOff x="357158" y="785794"/>
            <a:chExt cx="8286808" cy="478077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7158" y="1928802"/>
              <a:ext cx="3710156" cy="3637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3857620" y="2500306"/>
              <a:ext cx="4786346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i="1" dirty="0" smtClean="0">
                  <a:latin typeface="Arial" pitchFamily="34" charset="0"/>
                  <a:cs typeface="Arial" pitchFamily="34" charset="0"/>
                </a:rPr>
                <a:t>«Проложите тропу к жизненному успеху! </a:t>
              </a:r>
            </a:p>
            <a:p>
              <a:r>
                <a:rPr lang="ru-RU" sz="3200" b="1" i="1" dirty="0" smtClean="0">
                  <a:latin typeface="Arial" pitchFamily="34" charset="0"/>
                  <a:cs typeface="Arial" pitchFamily="34" charset="0"/>
                </a:rPr>
                <a:t>Творческих открытий, дерзайте!».</a:t>
              </a:r>
            </a:p>
            <a:p>
              <a:endParaRPr lang="ru-RU" sz="2800" i="1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285984" y="785794"/>
              <a:ext cx="4874476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5400" b="1" i="1" u="sng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Светоч духа: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sz="half" idx="4294967295"/>
          </p:nvPr>
        </p:nvSpPr>
        <p:spPr>
          <a:xfrm>
            <a:off x="4572000" y="214290"/>
            <a:ext cx="4357718" cy="6429420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sz="23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ru-RU" sz="1800" b="1" i="1" dirty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4200" b="1" i="1" u="sng" dirty="0" smtClean="0">
                <a:solidFill>
                  <a:srgbClr val="7030A0"/>
                </a:solidFill>
                <a:latin typeface="Arial Black" pitchFamily="34" charset="0"/>
                <a:cs typeface="Times New Roman" pitchFamily="18" charset="0"/>
              </a:rPr>
              <a:t>№ 1. </a:t>
            </a:r>
          </a:p>
          <a:p>
            <a:pPr algn="r">
              <a:buNone/>
            </a:pPr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Чьи слова:</a:t>
            </a:r>
          </a:p>
          <a:p>
            <a:pPr algn="r"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«Люди должны </a:t>
            </a:r>
          </a:p>
          <a:p>
            <a:pPr algn="r"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строго </a:t>
            </a:r>
          </a:p>
          <a:p>
            <a:pPr algn="r"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придерживаться </a:t>
            </a:r>
          </a:p>
          <a:p>
            <a:pPr algn="r"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Законов… ».</a:t>
            </a:r>
          </a:p>
          <a:p>
            <a:pPr algn="r">
              <a:buNone/>
            </a:pPr>
            <a:endParaRPr lang="ru-RU" sz="18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b="1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b="1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6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200" b="1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№ 2.</a:t>
            </a:r>
          </a:p>
          <a:p>
            <a:pPr>
              <a:buNone/>
            </a:pP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 каком законе здесь идёт речь, если</a:t>
            </a:r>
            <a:r>
              <a:rPr lang="ru-RU" sz="3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800" b="1" i="1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 p x + q </a:t>
            </a: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0…? </a:t>
            </a:r>
            <a:r>
              <a:rPr lang="en-US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643438" y="2928934"/>
            <a:ext cx="2168526" cy="1928826"/>
            <a:chOff x="6429388" y="3643314"/>
            <a:chExt cx="2168526" cy="1928826"/>
          </a:xfrm>
        </p:grpSpPr>
        <p:pic>
          <p:nvPicPr>
            <p:cNvPr id="6" name="Рисунок 5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72264" y="3643314"/>
              <a:ext cx="2025650" cy="1928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Прямоугольник 6"/>
            <p:cNvSpPr/>
            <p:nvPr/>
          </p:nvSpPr>
          <p:spPr>
            <a:xfrm>
              <a:off x="6786578" y="4429132"/>
              <a:ext cx="85725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FFFF00"/>
                  </a:solidFill>
                </a:rPr>
                <a:t>+X</a:t>
              </a:r>
              <a:r>
                <a:rPr lang="ru-RU" sz="2800" b="1" dirty="0" smtClean="0">
                  <a:solidFill>
                    <a:srgbClr val="FFFF00"/>
                  </a:solidFill>
                </a:rPr>
                <a:t> </a:t>
              </a:r>
              <a:r>
                <a:rPr lang="ru-RU" sz="2800" b="1" baseline="-25000" dirty="0" smtClean="0">
                  <a:solidFill>
                    <a:srgbClr val="FFFF00"/>
                  </a:solidFill>
                </a:rPr>
                <a:t>2</a:t>
              </a:r>
              <a:endParaRPr lang="ru-RU" sz="2800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429388" y="4429132"/>
              <a:ext cx="64291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2800" b="1" dirty="0" smtClean="0">
                  <a:solidFill>
                    <a:srgbClr val="FFFF00"/>
                  </a:solidFill>
                </a:rPr>
                <a:t>X</a:t>
              </a:r>
              <a:r>
                <a:rPr lang="ru-RU" sz="2800" b="1" dirty="0" smtClean="0">
                  <a:solidFill>
                    <a:srgbClr val="FFFF00"/>
                  </a:solidFill>
                </a:rPr>
                <a:t> </a:t>
              </a:r>
              <a:r>
                <a:rPr lang="ru-RU" sz="2800" b="1" baseline="-25000" dirty="0" smtClean="0">
                  <a:solidFill>
                    <a:srgbClr val="FFFF00"/>
                  </a:solidFill>
                </a:rPr>
                <a:t>1    </a:t>
              </a:r>
              <a:endParaRPr lang="ru-RU" sz="280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 flipH="1">
              <a:off x="7786710" y="4357694"/>
              <a:ext cx="71438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FF00"/>
                  </a:solidFill>
                </a:rPr>
                <a:t>-p</a:t>
              </a:r>
              <a:endParaRPr lang="ru-RU" sz="1200" dirty="0"/>
            </a:p>
          </p:txBody>
        </p:sp>
        <p:sp>
          <p:nvSpPr>
            <p:cNvPr id="10" name="Равно 9"/>
            <p:cNvSpPr/>
            <p:nvPr/>
          </p:nvSpPr>
          <p:spPr>
            <a:xfrm>
              <a:off x="7215206" y="4929198"/>
              <a:ext cx="857256" cy="357190"/>
            </a:xfrm>
            <a:prstGeom prst="mathEqua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643702" y="357166"/>
            <a:ext cx="2168526" cy="1928826"/>
            <a:chOff x="4500562" y="428604"/>
            <a:chExt cx="2168526" cy="1928826"/>
          </a:xfrm>
        </p:grpSpPr>
        <p:pic>
          <p:nvPicPr>
            <p:cNvPr id="12" name="Рисунок 11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43438" y="428604"/>
              <a:ext cx="2025650" cy="1928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Прямоугольник 12"/>
            <p:cNvSpPr/>
            <p:nvPr/>
          </p:nvSpPr>
          <p:spPr>
            <a:xfrm>
              <a:off x="5000628" y="1285860"/>
              <a:ext cx="64294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FFFF00"/>
                  </a:solidFill>
                </a:rPr>
                <a:t>X</a:t>
              </a:r>
              <a:r>
                <a:rPr lang="ru-RU" sz="2800" b="1" dirty="0" smtClean="0">
                  <a:solidFill>
                    <a:srgbClr val="FFFF00"/>
                  </a:solidFill>
                </a:rPr>
                <a:t> </a:t>
              </a:r>
              <a:r>
                <a:rPr lang="ru-RU" sz="2800" b="1" baseline="-25000" dirty="0" smtClean="0">
                  <a:solidFill>
                    <a:srgbClr val="FFFF00"/>
                  </a:solidFill>
                </a:rPr>
                <a:t>2</a:t>
              </a:r>
              <a:endParaRPr lang="ru-RU" sz="28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500562" y="1285860"/>
              <a:ext cx="64291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2800" b="1" dirty="0" smtClean="0">
                  <a:solidFill>
                    <a:srgbClr val="FFFF00"/>
                  </a:solidFill>
                </a:rPr>
                <a:t>X</a:t>
              </a:r>
              <a:r>
                <a:rPr lang="ru-RU" sz="2800" b="1" dirty="0" smtClean="0">
                  <a:solidFill>
                    <a:srgbClr val="FFFF00"/>
                  </a:solidFill>
                </a:rPr>
                <a:t> </a:t>
              </a:r>
              <a:r>
                <a:rPr lang="ru-RU" sz="2800" b="1" baseline="-25000" dirty="0" smtClean="0">
                  <a:solidFill>
                    <a:srgbClr val="FFFF00"/>
                  </a:solidFill>
                </a:rPr>
                <a:t>1</a:t>
              </a:r>
              <a:endParaRPr lang="ru-RU" sz="280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000760" y="1214422"/>
              <a:ext cx="57150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FF00"/>
                  </a:solidFill>
                </a:rPr>
                <a:t>q</a:t>
              </a:r>
              <a:endParaRPr lang="ru-RU" sz="1200" dirty="0"/>
            </a:p>
          </p:txBody>
        </p:sp>
        <p:sp>
          <p:nvSpPr>
            <p:cNvPr id="16" name="Равно 15"/>
            <p:cNvSpPr/>
            <p:nvPr/>
          </p:nvSpPr>
          <p:spPr>
            <a:xfrm>
              <a:off x="5214942" y="1714488"/>
              <a:ext cx="857256" cy="357190"/>
            </a:xfrm>
            <a:prstGeom prst="mathEqua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Содержимое 20"/>
          <p:cNvSpPr>
            <a:spLocks noGrp="1"/>
          </p:cNvSpPr>
          <p:nvPr>
            <p:ph sz="half" idx="1"/>
          </p:nvPr>
        </p:nvSpPr>
        <p:spPr>
          <a:xfrm>
            <a:off x="214282" y="3143248"/>
            <a:ext cx="4071966" cy="34290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Практическое применение теоремы Виета</a:t>
            </a:r>
          </a:p>
          <a:p>
            <a:pPr>
              <a:buNone/>
            </a:pPr>
            <a:endParaRPr lang="ru-RU" sz="2000" b="1" i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Позволяет подбором находить корни.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двум числам составлять квадратное уравнение.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Найти сумму и произведение корней.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Зная один из корней найти другой.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Определять знаки корней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00100" y="285728"/>
            <a:ext cx="208956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Прямоугольник 18"/>
          <p:cNvSpPr/>
          <p:nvPr/>
        </p:nvSpPr>
        <p:spPr>
          <a:xfrm>
            <a:off x="142844" y="214290"/>
            <a:ext cx="4143404" cy="64294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19065259">
            <a:off x="4304585" y="1203559"/>
            <a:ext cx="2791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Вопросы</a:t>
            </a:r>
            <a:endParaRPr lang="ru-RU" sz="4000" dirty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143536"/>
          </a:xfrm>
          <a:ln>
            <a:noFill/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US" sz="4000" b="1" i="1" u="sng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52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Вводная анкета</a:t>
            </a:r>
            <a:endParaRPr lang="en-US" sz="5200" b="1" i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4000" b="1" i="1" u="sng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В некотором царстве,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в (1)… веке, </a:t>
            </a:r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В некотором государстве (2)… ,</a:t>
            </a:r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Жил-был </a:t>
            </a:r>
            <a:r>
              <a:rPr lang="ru-RU" sz="3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Франсуа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(3)…, который стал адвокатом.</a:t>
            </a:r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Он создал формулы (4)…, позволяющие устно решать уравнения. </a:t>
            </a:r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Это было </a:t>
            </a:r>
            <a:r>
              <a:rPr lang="ru-RU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6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Диво дивное!</a:t>
            </a:r>
            <a:r>
              <a:rPr lang="ru-RU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».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428596" y="500042"/>
            <a:ext cx="8286808" cy="5143536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  <a:prstDash val="solid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28596" y="3000372"/>
          <a:ext cx="82296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66"/>
                <a:gridCol w="5786478"/>
                <a:gridCol w="14001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/>
                        <a:t>       </a:t>
                      </a:r>
                      <a:r>
                        <a:rPr lang="ru-RU" dirty="0" smtClean="0"/>
                        <a:t>8 «</a:t>
                      </a:r>
                      <a:r>
                        <a:rPr lang="ru-RU" baseline="0" dirty="0" smtClean="0"/>
                        <a:t>буква»</a:t>
                      </a:r>
                      <a:r>
                        <a:rPr lang="ru-RU" dirty="0" smtClean="0"/>
                        <a:t> (фамилия и имя)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57356" y="1000108"/>
            <a:ext cx="600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Форма записи ответов </a:t>
            </a:r>
          </a:p>
          <a:p>
            <a:pPr algn="ctr"/>
            <a:r>
              <a:rPr lang="ru-RU" sz="36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 вопросы анкеты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357166"/>
            <a:ext cx="835824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3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Что нужно знать и уметь ученику по теме: «Квадратные уравнения»?</a:t>
            </a:r>
          </a:p>
          <a:p>
            <a:endParaRPr lang="ru-RU" sz="3600" b="1" i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Суть теоремы Виета.</a:t>
            </a:r>
          </a:p>
          <a:p>
            <a:pPr marL="742950" indent="-742950">
              <a:buFontTx/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Уметь применять теорему Виета и общую формулу.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Связь между корнями уравнений                 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ru-RU" sz="3600" b="1" i="1" dirty="0" err="1" smtClean="0">
                <a:latin typeface="Arial" pitchFamily="34" charset="0"/>
                <a:cs typeface="Arial" pitchFamily="34" charset="0"/>
              </a:rPr>
              <a:t>рх+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q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= 0 и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qx</a:t>
            </a:r>
            <a:r>
              <a:rPr lang="ru-RU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+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px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+ 1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=0. </a:t>
            </a:r>
          </a:p>
          <a:p>
            <a:endParaRPr lang="ru-RU" sz="4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571472" y="500042"/>
            <a:ext cx="8001056" cy="71438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/>
            </a:r>
            <a:br>
              <a:rPr lang="ru-RU" sz="2400" b="1" dirty="0" smtClean="0">
                <a:latin typeface="Monotype Corsiva" pitchFamily="66" charset="0"/>
              </a:rPr>
            </a:br>
            <a:r>
              <a:rPr lang="ru-RU" sz="2400" b="1" dirty="0" smtClean="0">
                <a:latin typeface="Monotype Corsiva" pitchFamily="66" charset="0"/>
              </a:rPr>
              <a:t/>
            </a:r>
            <a:br>
              <a:rPr lang="ru-RU" sz="2400" b="1" dirty="0" smtClean="0">
                <a:latin typeface="Monotype Corsiva" pitchFamily="66" charset="0"/>
              </a:rPr>
            </a:br>
            <a:r>
              <a:rPr lang="ru-RU" sz="2400" b="1" dirty="0" smtClean="0">
                <a:latin typeface="Monotype Corsiva" pitchFamily="66" charset="0"/>
              </a:rPr>
              <a:t/>
            </a:r>
            <a:br>
              <a:rPr lang="ru-RU" sz="2400" b="1" dirty="0" smtClean="0">
                <a:latin typeface="Monotype Corsiva" pitchFamily="66" charset="0"/>
              </a:rPr>
            </a:br>
            <a:r>
              <a:rPr lang="ru-RU" sz="2400" b="1" dirty="0" smtClean="0">
                <a:latin typeface="Monotype Corsiva" pitchFamily="66" charset="0"/>
              </a:rPr>
              <a:t/>
            </a:r>
            <a:br>
              <a:rPr lang="ru-RU" sz="2400" b="1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/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/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4400" b="1" i="1" dirty="0" smtClean="0">
                <a:solidFill>
                  <a:srgbClr val="FFFF00"/>
                </a:solidFill>
              </a:rPr>
              <a:t/>
            </a:r>
            <a:br>
              <a:rPr lang="ru-RU" sz="4400" b="1" i="1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9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5857916"/>
          </a:xfrm>
          <a:ln w="28575">
            <a:noFill/>
          </a:ln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>
              <a:buNone/>
            </a:pPr>
            <a:endParaRPr lang="ru-RU" sz="16000" b="1" i="1" u="sng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marL="432000">
              <a:buNone/>
            </a:pPr>
            <a:r>
              <a:rPr lang="ru-RU" sz="144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Вопросы, направляющие проект </a:t>
            </a:r>
          </a:p>
          <a:p>
            <a:pPr marL="342000">
              <a:buNone/>
            </a:pPr>
            <a:endParaRPr lang="ru-RU" sz="14400" b="1" u="sng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marL="432000">
              <a:buNone/>
            </a:pPr>
            <a:r>
              <a:rPr lang="ru-RU" sz="9800" b="1" u="sng" dirty="0" smtClean="0">
                <a:latin typeface="Arial" pitchFamily="34" charset="0"/>
                <a:cs typeface="Arial" pitchFamily="34" charset="0"/>
              </a:rPr>
              <a:t>Основополагающий вопрос</a:t>
            </a:r>
            <a:r>
              <a:rPr lang="ru-RU" sz="98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98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«</a:t>
            </a:r>
            <a:r>
              <a:rPr lang="ru-RU" sz="12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Диво дивное».</a:t>
            </a:r>
            <a:endParaRPr lang="ru-RU" sz="1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432000">
              <a:buNone/>
            </a:pPr>
            <a:endParaRPr lang="ru-RU" sz="12800" i="1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9800" b="1" u="sng" dirty="0" smtClean="0">
                <a:latin typeface="Arial" pitchFamily="34" charset="0"/>
                <a:cs typeface="Arial" pitchFamily="34" charset="0"/>
              </a:rPr>
              <a:t>Проблемный вопрос: </a:t>
            </a:r>
          </a:p>
          <a:p>
            <a:pPr>
              <a:buNone/>
            </a:pPr>
            <a:r>
              <a:rPr lang="ru-RU" sz="12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Сделает ли река времени поворот в сторону теоремы Виета?</a:t>
            </a:r>
            <a:endParaRPr lang="ru-RU" sz="1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2800" i="1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9800" b="1" u="sng" dirty="0" smtClean="0">
                <a:latin typeface="Arial" pitchFamily="34" charset="0"/>
                <a:cs typeface="Arial" pitchFamily="34" charset="0"/>
              </a:rPr>
              <a:t>Учебный вопрос: </a:t>
            </a:r>
            <a:r>
              <a:rPr lang="ru-RU" sz="98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hlinkClick r:id="rId5" action="ppaction://hlinksldjump"/>
              </a:rPr>
              <a:t>«</a:t>
            </a:r>
            <a:r>
              <a:rPr lang="ru-RU" sz="12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hlinkClick r:id="rId5" action="ppaction://hlinksldjump"/>
              </a:rPr>
              <a:t>Ослиный мост».</a:t>
            </a:r>
            <a:endParaRPr lang="ru-RU" sz="1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Управляющая кнопка: далее 4">
            <a:hlinkClick r:id="rId6" action="ppaction://hlinksldjump" highlightClick="1"/>
          </p:cNvPr>
          <p:cNvSpPr/>
          <p:nvPr/>
        </p:nvSpPr>
        <p:spPr>
          <a:xfrm>
            <a:off x="8286776" y="5929330"/>
            <a:ext cx="571504" cy="571504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357167"/>
            <a:ext cx="8358246" cy="425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3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Каким </a:t>
            </a:r>
            <a:r>
              <a:rPr lang="ru-RU" sz="32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способом</a:t>
            </a:r>
            <a:r>
              <a:rPr lang="ru-RU" sz="3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решать уравнение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200" b="1" baseline="30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2013Х + 2012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 0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 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Рассмотрим два способа: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Если решать по теореме Виета, то путём устного подбора чисел сразу получим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 и 2012.</a:t>
            </a:r>
            <a:endParaRPr lang="ru-RU" sz="2800" b="1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Если - по общей формуле, то</a:t>
            </a:r>
            <a:endParaRPr lang="ru-RU" sz="28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2800" i="1" dirty="0" smtClean="0">
              <a:latin typeface="Arial" pitchFamily="34" charset="0"/>
              <a:cs typeface="Arial" pitchFamily="34" charset="0"/>
            </a:endParaRPr>
          </a:p>
          <a:p>
            <a:endParaRPr lang="ru-RU" sz="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Минус 6"/>
          <p:cNvSpPr/>
          <p:nvPr/>
        </p:nvSpPr>
        <p:spPr>
          <a:xfrm>
            <a:off x="2357422" y="5526420"/>
            <a:ext cx="4214842" cy="45719"/>
          </a:xfrm>
          <a:prstGeom prst="mathMinus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28596" y="3714752"/>
            <a:ext cx="8429684" cy="2643230"/>
          </a:xfrm>
          <a:prstGeom prst="cloud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i="1" dirty="0" smtClean="0">
              <a:ln>
                <a:solidFill>
                  <a:srgbClr val="0070C0"/>
                </a:solidFill>
              </a:ln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3200" i="1" dirty="0" smtClean="0">
              <a:ln>
                <a:solidFill>
                  <a:srgbClr val="0070C0"/>
                </a:solidFill>
              </a:ln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 = 2013</a:t>
            </a:r>
            <a:r>
              <a:rPr lang="en-US" sz="32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- 4·1· 2012 = </a:t>
            </a:r>
            <a:r>
              <a:rPr lang="ru-RU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2013</a:t>
            </a:r>
            <a:r>
              <a:rPr lang="en-US" sz="32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8098</a:t>
            </a:r>
            <a:r>
              <a:rPr lang="ru-RU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? </a:t>
            </a:r>
          </a:p>
          <a:p>
            <a:pPr algn="r"/>
            <a:r>
              <a:rPr lang="ru-RU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Нет смысла продолжать громоздкие вычисления. </a:t>
            </a:r>
            <a:endParaRPr lang="en-US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i="1" dirty="0" smtClean="0">
                <a:ln>
                  <a:solidFill>
                    <a:srgbClr val="0070C0"/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4400" b="1" i="1" baseline="-25000" dirty="0" smtClean="0">
                <a:ln>
                  <a:solidFill>
                    <a:srgbClr val="0070C0"/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endParaRPr lang="ru-RU" sz="4400" b="1" baseline="-25000" dirty="0" smtClean="0">
              <a:ln>
                <a:solidFill>
                  <a:srgbClr val="0070C0"/>
                </a:solidFill>
              </a:ln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9468549">
            <a:off x="809128" y="2805181"/>
            <a:ext cx="84644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Лучше по теореме Виета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" name="Управляющая кнопка: назад 8">
            <a:hlinkClick r:id="rId2" action="ppaction://hlinksldjump" highlightClick="1"/>
          </p:cNvPr>
          <p:cNvSpPr/>
          <p:nvPr/>
        </p:nvSpPr>
        <p:spPr>
          <a:xfrm>
            <a:off x="8358214" y="6072206"/>
            <a:ext cx="470912" cy="428628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357167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Сделает ли река времени поворот в сторону теоремы Виета?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Обозреваемое событие учениками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будет ли теорема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Франсуа Виета - «отца алгебры» в школьной программе?</a:t>
            </a: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Решим уравнение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- 7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Х +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10 = 0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устно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2800" i="1" dirty="0" smtClean="0">
              <a:latin typeface="Arial" pitchFamily="34" charset="0"/>
              <a:cs typeface="Arial" pitchFamily="34" charset="0"/>
            </a:endParaRPr>
          </a:p>
          <a:p>
            <a:endParaRPr lang="ru-RU" sz="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571472" y="3000372"/>
            <a:ext cx="7929618" cy="2714644"/>
          </a:xfrm>
          <a:prstGeom prst="cloud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 smtClean="0">
              <a:ln>
                <a:solidFill>
                  <a:srgbClr val="7030A0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Разобьём 10 на множители: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5</a:t>
            </a:r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/>
              </a:rPr>
              <a:t>2  </a:t>
            </a:r>
            <a:r>
              <a:rPr lang="ru-RU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/>
              </a:rPr>
              <a:t>ИЛИ</a:t>
            </a:r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/>
              </a:rPr>
              <a:t> 110.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/>
              </a:rPr>
              <a:t>Нам нужна чтобы сумма множителей была 7.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/>
              </a:rPr>
              <a:t>Это 5 и 2. </a:t>
            </a:r>
            <a:endParaRPr lang="en-US" sz="24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</a:endParaRPr>
          </a:p>
          <a:p>
            <a:pPr algn="ctr"/>
            <a:endParaRPr lang="ru-RU" sz="3200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</a:endParaRPr>
          </a:p>
          <a:p>
            <a:pPr algn="ctr"/>
            <a:endParaRPr lang="ru-RU" sz="3200" dirty="0">
              <a:ln>
                <a:solidFill>
                  <a:srgbClr val="7030A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9534979">
            <a:off x="-655828" y="2798452"/>
            <a:ext cx="10717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Быть или не быть? Кто знает?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358214" y="5786454"/>
            <a:ext cx="428628" cy="428628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3482</TotalTime>
  <Words>1328</Words>
  <Application>Microsoft Office PowerPoint</Application>
  <PresentationFormat>Экран (4:3)</PresentationFormat>
  <Paragraphs>405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      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1mctaema@rambler.ru</dc:creator>
  <cp:lastModifiedBy>revaz</cp:lastModifiedBy>
  <cp:revision>367</cp:revision>
  <dcterms:created xsi:type="dcterms:W3CDTF">2011-12-18T18:58:56Z</dcterms:created>
  <dcterms:modified xsi:type="dcterms:W3CDTF">2012-05-11T17:34:44Z</dcterms:modified>
</cp:coreProperties>
</file>