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7" r:id="rId3"/>
    <p:sldId id="269" r:id="rId4"/>
    <p:sldId id="277" r:id="rId5"/>
    <p:sldId id="257" r:id="rId6"/>
    <p:sldId id="261" r:id="rId7"/>
    <p:sldId id="259" r:id="rId8"/>
    <p:sldId id="260" r:id="rId9"/>
    <p:sldId id="258" r:id="rId10"/>
    <p:sldId id="266" r:id="rId11"/>
    <p:sldId id="262" r:id="rId12"/>
    <p:sldId id="263" r:id="rId13"/>
    <p:sldId id="264" r:id="rId14"/>
    <p:sldId id="265" r:id="rId15"/>
    <p:sldId id="278" r:id="rId16"/>
    <p:sldId id="268" r:id="rId17"/>
    <p:sldId id="270" r:id="rId18"/>
    <p:sldId id="273" r:id="rId19"/>
    <p:sldId id="275" r:id="rId20"/>
    <p:sldId id="271" r:id="rId21"/>
    <p:sldId id="272" r:id="rId22"/>
    <p:sldId id="274" r:id="rId23"/>
    <p:sldId id="276" r:id="rId2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436A"/>
    <a:srgbClr val="47D14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7" d="100"/>
          <a:sy n="127" d="100"/>
        </p:scale>
        <p:origin x="-11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4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7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12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13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BBFC5F-D5F8-4B3C-A960-FF927A38EF6F}" type="datetimeFigureOut">
              <a:rPr lang="ru-RU"/>
              <a:pPr>
                <a:defRPr/>
              </a:pPr>
              <a:t>13.05.2012</a:t>
            </a:fld>
            <a:endParaRPr lang="ru-RU" dirty="0"/>
          </a:p>
        </p:txBody>
      </p:sp>
      <p:sp>
        <p:nvSpPr>
          <p:cNvPr id="8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DEC09-0ABE-45E0-80C5-C66D3C7BF90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9B717-BFA4-4CC5-8A99-843E5A9B0669}" type="datetimeFigureOut">
              <a:rPr lang="ru-RU"/>
              <a:pPr>
                <a:defRPr/>
              </a:pPr>
              <a:t>13.05.2012</a:t>
            </a:fld>
            <a:endParaRPr lang="ru-RU" dirty="0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46A6A-DF29-4E4C-A056-1065C9F2AB7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3C1BB0-BDFC-4D60-9826-8DB1E07B5F29}" type="datetimeFigureOut">
              <a:rPr lang="ru-RU"/>
              <a:pPr>
                <a:defRPr/>
              </a:pPr>
              <a:t>13.05.2012</a:t>
            </a:fld>
            <a:endParaRPr lang="ru-RU" dirty="0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AF1557-DA3B-4525-9ECE-745CA760068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8CF19-AF35-4DE4-A4D9-256EE2B2015E}" type="datetimeFigureOut">
              <a:rPr lang="ru-RU"/>
              <a:pPr>
                <a:defRPr/>
              </a:pPr>
              <a:t>13.05.2012</a:t>
            </a:fld>
            <a:endParaRPr lang="ru-RU" dirty="0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C8614F-66D4-46AD-B5D8-85779D634CC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0F32B7-2B3C-437C-9C7D-1E3527900F05}" type="datetimeFigureOut">
              <a:rPr lang="ru-RU"/>
              <a:pPr>
                <a:defRPr/>
              </a:pPr>
              <a:t>13.05.2012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6AB5E-57C3-461D-8EC2-AE170AA45A8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76FE75-D8DF-4C65-8B54-F0512FD4490B}" type="datetimeFigureOut">
              <a:rPr lang="ru-RU"/>
              <a:pPr>
                <a:defRPr/>
              </a:pPr>
              <a:t>13.05.2012</a:t>
            </a:fld>
            <a:endParaRPr lang="ru-RU" dirty="0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2F9C39-0941-4D56-AEFD-2B438394846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9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16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D5913-D819-4401-9201-7F53C79BCDE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1DB747-6605-4F0D-AE84-CDC7322E194A}" type="datetimeFigureOut">
              <a:rPr lang="ru-RU"/>
              <a:pPr>
                <a:defRPr/>
              </a:pPr>
              <a:t>13.05.2012</a:t>
            </a:fld>
            <a:endParaRPr lang="ru-RU" dirty="0"/>
          </a:p>
        </p:txBody>
      </p:sp>
    </p:spTree>
  </p:cSld>
  <p:clrMapOvr>
    <a:masterClrMapping/>
  </p:clrMapOvr>
  <p:transition spd="slow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E7958F-07BC-4DB8-9194-45B78DCE84C7}" type="datetimeFigureOut">
              <a:rPr lang="ru-RU"/>
              <a:pPr>
                <a:defRPr/>
              </a:pPr>
              <a:t>13.05.2012</a:t>
            </a:fld>
            <a:endParaRPr lang="ru-RU" dirty="0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9FC03-1C3D-4D5C-BD52-82969DD5C9A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5D281-59AB-40AA-BC94-7474516D92B7}" type="datetimeFigureOut">
              <a:rPr lang="ru-RU"/>
              <a:pPr>
                <a:defRPr/>
              </a:pPr>
              <a:t>13.05.2012</a:t>
            </a:fld>
            <a:endParaRPr lang="ru-RU" dirty="0"/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D39958-6A02-4639-A968-4EA34A224DB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C18AF-596E-4AF0-BBEC-7102E245B743}" type="datetimeFigureOut">
              <a:rPr lang="ru-RU"/>
              <a:pPr>
                <a:defRPr/>
              </a:pPr>
              <a:t>13.05.2012</a:t>
            </a:fld>
            <a:endParaRPr lang="ru-RU" dirty="0"/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023BE-6060-48EA-A6EF-779A59E5A68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2849B-5D6F-40F5-B444-E65FEEC17026}" type="datetimeFigureOut">
              <a:rPr lang="ru-RU"/>
              <a:pPr>
                <a:defRPr/>
              </a:pPr>
              <a:t>13.05.2012</a:t>
            </a:fld>
            <a:endParaRPr lang="ru-RU" dirty="0"/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954439-690B-4971-8978-669477316A7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38AEF9C-5FD0-484C-B297-5356E57E9658}" type="datetimeFigureOut">
              <a:rPr lang="ru-RU"/>
              <a:pPr>
                <a:defRPr/>
              </a:pPr>
              <a:t>13.05.2012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707BB90-441E-4002-847F-C1E0DB8517C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6" r:id="rId2"/>
    <p:sldLayoutId id="2147483673" r:id="rId3"/>
    <p:sldLayoutId id="2147483667" r:id="rId4"/>
    <p:sldLayoutId id="2147483674" r:id="rId5"/>
    <p:sldLayoutId id="2147483668" r:id="rId6"/>
    <p:sldLayoutId id="2147483669" r:id="rId7"/>
    <p:sldLayoutId id="2147483675" r:id="rId8"/>
    <p:sldLayoutId id="2147483676" r:id="rId9"/>
    <p:sldLayoutId id="2147483670" r:id="rId10"/>
    <p:sldLayoutId id="2147483671" r:id="rId11"/>
  </p:sldLayoutIdLst>
  <p:transition spd="slow">
    <p:wedge/>
  </p:transition>
  <p:txStyles>
    <p:titleStyle>
      <a:lvl1pPr algn="l" rtl="0" fontAlgn="base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fontAlgn="base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fontAlgn="base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fontAlgn="base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fontAlgn="base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fontAlgn="base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" y="3700463"/>
            <a:ext cx="8305800" cy="1143000"/>
          </a:xfrm>
        </p:spPr>
        <p:txBody>
          <a:bodyPr/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" name="Заголовок 1"/>
          <p:cNvPicPr>
            <a:picLocks noGrp="1" noChangeArrowheads="1"/>
          </p:cNvPicPr>
          <p:nvPr>
            <p:ph type="ctrTitle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50850" y="1427163"/>
            <a:ext cx="8321675" cy="1992312"/>
          </a:xfrm>
        </p:spPr>
      </p:pic>
      <p:pic>
        <p:nvPicPr>
          <p:cNvPr id="4" name="Рисунок 3" descr="getImage.jpeg"/>
          <p:cNvPicPr>
            <a:picLocks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56700" cy="6870700"/>
          </a:xfrm>
          <a:prstGeom prst="rect">
            <a:avLst/>
          </a:prstGeom>
          <a:noFill/>
        </p:spPr>
      </p:pic>
      <p:sp>
        <p:nvSpPr>
          <p:cNvPr id="13316" name="TextBox 4"/>
          <p:cNvSpPr txBox="1">
            <a:spLocks noChangeArrowheads="1"/>
          </p:cNvSpPr>
          <p:nvPr/>
        </p:nvSpPr>
        <p:spPr bwMode="auto">
          <a:xfrm>
            <a:off x="1692275" y="1557338"/>
            <a:ext cx="5927725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8000" b="1">
                <a:solidFill>
                  <a:srgbClr val="C00000"/>
                </a:solidFill>
              </a:rPr>
              <a:t>Моя малая </a:t>
            </a:r>
          </a:p>
          <a:p>
            <a:pPr algn="ctr"/>
            <a:r>
              <a:rPr lang="ru-RU" sz="8000" b="1">
                <a:solidFill>
                  <a:srgbClr val="C00000"/>
                </a:solidFill>
              </a:rPr>
              <a:t>родина- </a:t>
            </a:r>
          </a:p>
          <a:p>
            <a:pPr algn="ctr"/>
            <a:r>
              <a:rPr lang="ru-RU" sz="8000" b="1">
                <a:solidFill>
                  <a:srgbClr val="C00000"/>
                </a:solidFill>
              </a:rPr>
              <a:t>местечко</a:t>
            </a:r>
          </a:p>
          <a:p>
            <a:pPr algn="ctr"/>
            <a:r>
              <a:rPr lang="ru-RU" sz="8000" b="1">
                <a:solidFill>
                  <a:srgbClr val="C00000"/>
                </a:solidFill>
              </a:rPr>
              <a:t> </a:t>
            </a:r>
            <a:r>
              <a:rPr lang="ru-RU" sz="8000" b="1">
                <a:solidFill>
                  <a:srgbClr val="C00000"/>
                </a:solidFill>
                <a:latin typeface="Monotype Corsiva" pitchFamily="66" charset="0"/>
              </a:rPr>
              <a:t>ДАНКИ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smtClean="0"/>
              <a:t>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mtClean="0"/>
              <a:t> </a:t>
            </a:r>
            <a:endParaRPr lang="ru-RU"/>
          </a:p>
        </p:txBody>
      </p:sp>
      <p:pic>
        <p:nvPicPr>
          <p:cNvPr id="4" name="Содержимое 3" descr="100_469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41313" y="268288"/>
            <a:ext cx="5956300" cy="5778500"/>
          </a:xfrm>
          <a:prstGeom prst="rect">
            <a:avLst/>
          </a:prstGeom>
          <a:noFill/>
        </p:spPr>
      </p:pic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785813" y="5786438"/>
            <a:ext cx="50879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onstantia" pitchFamily="18" charset="0"/>
              </a:rPr>
              <a:t>Дорога Данки-Серпухов. Сушкинский поворот.</a:t>
            </a:r>
          </a:p>
        </p:txBody>
      </p:sp>
      <p:sp>
        <p:nvSpPr>
          <p:cNvPr id="16389" name="TextBox 6"/>
          <p:cNvSpPr txBox="1">
            <a:spLocks noChangeArrowheads="1"/>
          </p:cNvSpPr>
          <p:nvPr/>
        </p:nvSpPr>
        <p:spPr bwMode="auto">
          <a:xfrm>
            <a:off x="5508625" y="642938"/>
            <a:ext cx="3681413" cy="558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Constantia" pitchFamily="18" charset="0"/>
              </a:rPr>
              <a:t>Мараевы связали Данки с</a:t>
            </a:r>
          </a:p>
          <a:p>
            <a:r>
              <a:rPr lang="ru-RU" b="1">
                <a:latin typeface="Constantia" pitchFamily="18" charset="0"/>
              </a:rPr>
              <a:t> Серпуховом двенадцати-</a:t>
            </a:r>
          </a:p>
          <a:p>
            <a:r>
              <a:rPr lang="ru-RU" b="1">
                <a:latin typeface="Constantia" pitchFamily="18" charset="0"/>
              </a:rPr>
              <a:t>верстной дорогой мощеной булыжником. </a:t>
            </a:r>
            <a:r>
              <a:rPr lang="ru-RU" b="1"/>
              <a:t>В таком </a:t>
            </a:r>
          </a:p>
          <a:p>
            <a:r>
              <a:rPr lang="ru-RU" b="1"/>
              <a:t>виде дорога</a:t>
            </a:r>
          </a:p>
          <a:p>
            <a:r>
              <a:rPr lang="ru-RU" b="1">
                <a:latin typeface="Constantia" pitchFamily="18" charset="0"/>
              </a:rPr>
              <a:t>Просуществовал</a:t>
            </a:r>
            <a:r>
              <a:rPr lang="ru-RU" b="1"/>
              <a:t>а</a:t>
            </a:r>
            <a:r>
              <a:rPr lang="ru-RU" b="1">
                <a:latin typeface="Constantia" pitchFamily="18" charset="0"/>
              </a:rPr>
              <a:t> </a:t>
            </a:r>
          </a:p>
          <a:p>
            <a:r>
              <a:rPr lang="ru-RU" b="1">
                <a:latin typeface="Constantia" pitchFamily="18" charset="0"/>
              </a:rPr>
              <a:t>до 60 годов ХХ века.</a:t>
            </a:r>
          </a:p>
          <a:p>
            <a:r>
              <a:rPr lang="ru-RU" b="1">
                <a:latin typeface="Constantia" pitchFamily="18" charset="0"/>
              </a:rPr>
              <a:t>После установления советской  власти производство</a:t>
            </a:r>
          </a:p>
          <a:p>
            <a:r>
              <a:rPr lang="ru-RU" b="1">
                <a:latin typeface="Constantia" pitchFamily="18" charset="0"/>
              </a:rPr>
              <a:t>пришло в упадок и фабрика была закрыта.</a:t>
            </a:r>
          </a:p>
          <a:p>
            <a:r>
              <a:rPr lang="ru-RU" b="1">
                <a:latin typeface="Constantia" pitchFamily="18" charset="0"/>
              </a:rPr>
              <a:t>На восточной окраине </a:t>
            </a:r>
          </a:p>
          <a:p>
            <a:r>
              <a:rPr lang="ru-RU" b="1">
                <a:latin typeface="Constantia" pitchFamily="18" charset="0"/>
              </a:rPr>
              <a:t>Данков в 1919 году была </a:t>
            </a:r>
          </a:p>
          <a:p>
            <a:r>
              <a:rPr lang="ru-RU" b="1">
                <a:latin typeface="Constantia" pitchFamily="18" charset="0"/>
              </a:rPr>
              <a:t>создана коммуна с 20 десятинами земли , 19 трудоспособными и 46 едоками.</a:t>
            </a:r>
          </a:p>
          <a:p>
            <a:r>
              <a:rPr lang="ru-RU" b="1">
                <a:latin typeface="Constantia" pitchFamily="18" charset="0"/>
              </a:rPr>
              <a:t>В 1930 году был организован колхоз </a:t>
            </a:r>
            <a:r>
              <a:rPr lang="en-US" b="1">
                <a:latin typeface="Constantia" pitchFamily="18" charset="0"/>
              </a:rPr>
              <a:t>“</a:t>
            </a:r>
            <a:r>
              <a:rPr lang="ru-RU" b="1">
                <a:latin typeface="Constantia" pitchFamily="18" charset="0"/>
              </a:rPr>
              <a:t>Рассвет</a:t>
            </a:r>
            <a:r>
              <a:rPr lang="en-US" b="1">
                <a:latin typeface="Constantia" pitchFamily="18" charset="0"/>
              </a:rPr>
              <a:t>”.</a:t>
            </a:r>
            <a:endParaRPr lang="ru-RU" b="1">
              <a:latin typeface="Constantia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smtClean="0"/>
              <a:t>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mtClean="0"/>
              <a:t> </a:t>
            </a:r>
            <a:endParaRPr lang="ru-RU"/>
          </a:p>
        </p:txBody>
      </p:sp>
      <p:pic>
        <p:nvPicPr>
          <p:cNvPr id="4" name="Содержимое 3" descr="100_139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22300" y="268288"/>
            <a:ext cx="7650163" cy="4175125"/>
          </a:xfrm>
          <a:prstGeom prst="rect">
            <a:avLst/>
          </a:prstGeom>
          <a:noFill/>
        </p:spPr>
      </p:pic>
      <p:sp>
        <p:nvSpPr>
          <p:cNvPr id="19460" name="TextBox 4"/>
          <p:cNvSpPr txBox="1">
            <a:spLocks noChangeArrowheads="1"/>
          </p:cNvSpPr>
          <p:nvPr/>
        </p:nvSpPr>
        <p:spPr bwMode="auto">
          <a:xfrm>
            <a:off x="4786313" y="3571875"/>
            <a:ext cx="32718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0000"/>
                </a:solidFill>
                <a:latin typeface="Constantia" pitchFamily="18" charset="0"/>
              </a:rPr>
              <a:t>Здание мараевской конюшни</a:t>
            </a:r>
          </a:p>
        </p:txBody>
      </p:sp>
      <p:sp>
        <p:nvSpPr>
          <p:cNvPr id="19461" name="TextBox 6"/>
          <p:cNvSpPr txBox="1">
            <a:spLocks noChangeArrowheads="1"/>
          </p:cNvSpPr>
          <p:nvPr/>
        </p:nvSpPr>
        <p:spPr bwMode="auto">
          <a:xfrm>
            <a:off x="642938" y="4286250"/>
            <a:ext cx="84074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onstantia" pitchFamily="18" charset="0"/>
              </a:rPr>
              <a:t>В 1924 году на базе мараевских зданий в Данках открыли дом инвалидов </a:t>
            </a:r>
          </a:p>
          <a:p>
            <a:r>
              <a:rPr lang="ru-RU">
                <a:latin typeface="Constantia" pitchFamily="18" charset="0"/>
              </a:rPr>
              <a:t>на 1700-2000 человек. Данки стали по численности населения малым го-</a:t>
            </a:r>
          </a:p>
          <a:p>
            <a:r>
              <a:rPr lang="ru-RU">
                <a:latin typeface="Constantia" pitchFamily="18" charset="0"/>
              </a:rPr>
              <a:t>родом, каких много в России. При доме имелись 2 электростанции на 30 </a:t>
            </a:r>
          </a:p>
          <a:p>
            <a:r>
              <a:rPr lang="ru-RU">
                <a:latin typeface="Constantia" pitchFamily="18" charset="0"/>
              </a:rPr>
              <a:t>кВт каждая, моторное хозяйство, водонапорная станция, канализационная </a:t>
            </a:r>
          </a:p>
          <a:p>
            <a:r>
              <a:rPr lang="ru-RU">
                <a:latin typeface="Constantia" pitchFamily="18" charset="0"/>
              </a:rPr>
              <a:t>сеть, прачечная, сушилка, гараж, мельница, кирпичный завод, производи-</a:t>
            </a:r>
          </a:p>
          <a:p>
            <a:r>
              <a:rPr lang="ru-RU">
                <a:latin typeface="Constantia" pitchFamily="18" charset="0"/>
              </a:rPr>
              <a:t>тельностью 50 000 штук за сезон. Бани, ткацкий цех, сапожная мастерская, </a:t>
            </a:r>
          </a:p>
          <a:p>
            <a:endParaRPr lang="ru-RU">
              <a:latin typeface="Constantia" pitchFamily="18" charset="0"/>
            </a:endParaRPr>
          </a:p>
          <a:p>
            <a:endParaRPr lang="ru-RU">
              <a:latin typeface="Constantia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smtClean="0"/>
              <a:t>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mtClean="0"/>
              <a:t> </a:t>
            </a:r>
            <a:endParaRPr lang="ru-RU"/>
          </a:p>
        </p:txBody>
      </p:sp>
      <p:pic>
        <p:nvPicPr>
          <p:cNvPr id="4" name="Содержимое 3" descr="100_140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22363" y="341313"/>
            <a:ext cx="6985000" cy="4029075"/>
          </a:xfrm>
          <a:prstGeom prst="rect">
            <a:avLst/>
          </a:prstGeom>
          <a:noFill/>
        </p:spPr>
      </p:pic>
      <p:sp>
        <p:nvSpPr>
          <p:cNvPr id="20484" name="TextBox 4"/>
          <p:cNvSpPr txBox="1">
            <a:spLocks noChangeArrowheads="1"/>
          </p:cNvSpPr>
          <p:nvPr/>
        </p:nvSpPr>
        <p:spPr bwMode="auto">
          <a:xfrm>
            <a:off x="4500563" y="3714750"/>
            <a:ext cx="33750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0000"/>
                </a:solidFill>
                <a:latin typeface="Constantia" pitchFamily="18" charset="0"/>
              </a:rPr>
              <a:t>Каретный сарай, теперь гараж</a:t>
            </a:r>
          </a:p>
        </p:txBody>
      </p:sp>
      <p:sp>
        <p:nvSpPr>
          <p:cNvPr id="20485" name="TextBox 6"/>
          <p:cNvSpPr txBox="1">
            <a:spLocks noChangeArrowheads="1"/>
          </p:cNvSpPr>
          <p:nvPr/>
        </p:nvSpPr>
        <p:spPr bwMode="auto">
          <a:xfrm>
            <a:off x="1000125" y="4214813"/>
            <a:ext cx="768667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onstantia" pitchFamily="18" charset="0"/>
              </a:rPr>
              <a:t>швейный цех, трикотажное производство на отходах и местном сырье, </a:t>
            </a:r>
          </a:p>
          <a:p>
            <a:r>
              <a:rPr lang="ru-RU">
                <a:latin typeface="Constantia" pitchFamily="18" charset="0"/>
              </a:rPr>
              <a:t>библиотека с 5000 томов книг, читальня, радиоузел на 250 точек, кино-</a:t>
            </a:r>
          </a:p>
          <a:p>
            <a:r>
              <a:rPr lang="ru-RU">
                <a:latin typeface="Constantia" pitchFamily="18" charset="0"/>
              </a:rPr>
              <a:t>стационар, СЕМИЛЕТНЯЯ ШКОЛА, детский сад, детские ясли, потреб-</a:t>
            </a:r>
          </a:p>
          <a:p>
            <a:r>
              <a:rPr lang="ru-RU">
                <a:latin typeface="Constantia" pitchFamily="18" charset="0"/>
              </a:rPr>
              <a:t>кооперация, почтовое отделение со сберкассой. Имелась пасека на 100 </a:t>
            </a:r>
          </a:p>
          <a:p>
            <a:r>
              <a:rPr lang="ru-RU">
                <a:latin typeface="Constantia" pitchFamily="18" charset="0"/>
              </a:rPr>
              <a:t>пчелосемей, теплица и парники, огородная плантация на 10 га, с кото-</a:t>
            </a:r>
          </a:p>
          <a:p>
            <a:r>
              <a:rPr lang="ru-RU">
                <a:latin typeface="Constantia" pitchFamily="18" charset="0"/>
              </a:rPr>
              <a:t>рой снимали ежегодно 50 тонн картофеля, 70 тонн капусты, 40 тонн </a:t>
            </a:r>
          </a:p>
          <a:p>
            <a:r>
              <a:rPr lang="ru-RU">
                <a:latin typeface="Constantia" pitchFamily="18" charset="0"/>
              </a:rPr>
              <a:t>свеклы и других овощей.</a:t>
            </a:r>
          </a:p>
          <a:p>
            <a:endParaRPr lang="ru-RU">
              <a:latin typeface="Constantia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smtClean="0"/>
              <a:t>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mtClean="0"/>
              <a:t> </a:t>
            </a:r>
            <a:endParaRPr lang="ru-RU"/>
          </a:p>
        </p:txBody>
      </p:sp>
      <p:pic>
        <p:nvPicPr>
          <p:cNvPr id="4" name="Содержимое 6" descr="100_140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388" y="0"/>
            <a:ext cx="4824412" cy="4640263"/>
          </a:xfrm>
          <a:prstGeom prst="rect">
            <a:avLst/>
          </a:prstGeom>
          <a:noFill/>
        </p:spPr>
      </p:pic>
      <p:sp>
        <p:nvSpPr>
          <p:cNvPr id="21508" name="TextBox 4"/>
          <p:cNvSpPr txBox="1">
            <a:spLocks noChangeArrowheads="1"/>
          </p:cNvSpPr>
          <p:nvPr/>
        </p:nvSpPr>
        <p:spPr bwMode="auto">
          <a:xfrm>
            <a:off x="250825" y="4365625"/>
            <a:ext cx="498157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i="1">
                <a:latin typeface="Constantia" pitchFamily="18" charset="0"/>
              </a:rPr>
              <a:t>Бывшая мараевская шорная мастерская,</a:t>
            </a:r>
          </a:p>
          <a:p>
            <a:r>
              <a:rPr lang="ru-RU" b="1" i="1">
                <a:latin typeface="Constantia" pitchFamily="18" charset="0"/>
              </a:rPr>
              <a:t>затем Данковская семилетняя школа,</a:t>
            </a:r>
          </a:p>
          <a:p>
            <a:r>
              <a:rPr lang="ru-RU" b="1" i="1">
                <a:latin typeface="Constantia" pitchFamily="18" charset="0"/>
              </a:rPr>
              <a:t>впоследствии сельский клуб.</a:t>
            </a:r>
          </a:p>
        </p:txBody>
      </p:sp>
      <p:sp>
        <p:nvSpPr>
          <p:cNvPr id="21509" name="TextBox 5"/>
          <p:cNvSpPr txBox="1">
            <a:spLocks noChangeArrowheads="1"/>
          </p:cNvSpPr>
          <p:nvPr/>
        </p:nvSpPr>
        <p:spPr bwMode="auto">
          <a:xfrm>
            <a:off x="4610100" y="476250"/>
            <a:ext cx="4533900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i="1">
                <a:latin typeface="Constantia" pitchFamily="18" charset="0"/>
              </a:rPr>
              <a:t>В период Великой Отечественной</a:t>
            </a:r>
          </a:p>
          <a:p>
            <a:r>
              <a:rPr lang="ru-RU" b="1" i="1">
                <a:latin typeface="Constantia" pitchFamily="18" charset="0"/>
              </a:rPr>
              <a:t>войны был создан Промысловый </a:t>
            </a:r>
          </a:p>
          <a:p>
            <a:r>
              <a:rPr lang="ru-RU" b="1" i="1">
                <a:latin typeface="Constantia" pitchFamily="18" charset="0"/>
              </a:rPr>
              <a:t>Комбинат, который  делал теплые </a:t>
            </a:r>
          </a:p>
          <a:p>
            <a:r>
              <a:rPr lang="ru-RU" b="1" i="1">
                <a:latin typeface="Constantia" pitchFamily="18" charset="0"/>
              </a:rPr>
              <a:t>носки, варежки телогрейки и дру-</a:t>
            </a:r>
          </a:p>
          <a:p>
            <a:r>
              <a:rPr lang="ru-RU" b="1" i="1">
                <a:latin typeface="Constantia" pitchFamily="18" charset="0"/>
              </a:rPr>
              <a:t>гие вещи для армии.</a:t>
            </a:r>
          </a:p>
          <a:p>
            <a:r>
              <a:rPr lang="ru-RU" b="1" i="1">
                <a:latin typeface="Constantia" pitchFamily="18" charset="0"/>
              </a:rPr>
              <a:t>С 40-х по 60– годы Данковская школа</a:t>
            </a:r>
          </a:p>
          <a:p>
            <a:r>
              <a:rPr lang="ru-RU" b="1" i="1">
                <a:latin typeface="Constantia" pitchFamily="18" charset="0"/>
              </a:rPr>
              <a:t>была семилетней. В 1960 году на при-</a:t>
            </a:r>
          </a:p>
          <a:p>
            <a:r>
              <a:rPr lang="ru-RU" b="1" i="1">
                <a:latin typeface="Constantia" pitchFamily="18" charset="0"/>
              </a:rPr>
              <a:t>дорожной поляне рядом с существо-</a:t>
            </a:r>
          </a:p>
          <a:p>
            <a:r>
              <a:rPr lang="ru-RU" b="1" i="1">
                <a:latin typeface="Constantia" pitchFamily="18" charset="0"/>
              </a:rPr>
              <a:t>вавшим до войны кирпичным про-</a:t>
            </a:r>
          </a:p>
          <a:p>
            <a:r>
              <a:rPr lang="ru-RU" b="1" i="1">
                <a:latin typeface="Constantia" pitchFamily="18" charset="0"/>
              </a:rPr>
              <a:t>изводством была построена новая </a:t>
            </a:r>
          </a:p>
          <a:p>
            <a:r>
              <a:rPr lang="ru-RU" b="1" i="1">
                <a:latin typeface="Constantia" pitchFamily="18" charset="0"/>
              </a:rPr>
              <a:t>школа. 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00_608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5288" y="404813"/>
            <a:ext cx="8369300" cy="5370512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99997" y="158685"/>
            <a:ext cx="8144007" cy="120663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mtClean="0"/>
              <a:t> </a:t>
            </a:r>
            <a:endParaRPr lang="ru-RU"/>
          </a:p>
        </p:txBody>
      </p:sp>
      <p:sp>
        <p:nvSpPr>
          <p:cNvPr id="22529" name="Содержимое 1"/>
          <p:cNvSpPr>
            <a:spLocks noGrp="1"/>
          </p:cNvSpPr>
          <p:nvPr>
            <p:ph idx="1"/>
          </p:nvPr>
        </p:nvSpPr>
        <p:spPr>
          <a:xfrm>
            <a:off x="914400" y="1844675"/>
            <a:ext cx="8229600" cy="4572000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smtClean="0"/>
              <a:t> </a:t>
            </a:r>
          </a:p>
        </p:txBody>
      </p:sp>
      <p:sp>
        <p:nvSpPr>
          <p:cNvPr id="22532" name="TextBox 6"/>
          <p:cNvSpPr txBox="1">
            <a:spLocks noChangeArrowheads="1"/>
          </p:cNvSpPr>
          <p:nvPr/>
        </p:nvSpPr>
        <p:spPr bwMode="auto">
          <a:xfrm>
            <a:off x="1571625" y="5715000"/>
            <a:ext cx="48609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i="1">
                <a:latin typeface="Constantia" pitchFamily="18" charset="0"/>
              </a:rPr>
              <a:t>ДАНКОВСКАЯ  ШКОЛА. Фото 60-х годов.</a:t>
            </a:r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539750" y="404813"/>
            <a:ext cx="8208963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800" b="1" i="1"/>
              <a:t>В этом году исполнилось 50 лет со дня постройки новой школы, в которой мы сейчас с вами учимся.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/>
          </p:cNvSpPr>
          <p:nvPr>
            <p:ph type="title"/>
          </p:nvPr>
        </p:nvSpPr>
        <p:spPr bwMode="auto">
          <a:noFill/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algn="ctr"/>
            <a:r>
              <a:rPr lang="ru-RU" b="1" i="1" smtClean="0">
                <a:ln>
                  <a:noFill/>
                </a:ln>
                <a:solidFill>
                  <a:srgbClr val="F7436A"/>
                </a:solidFill>
                <a:effectLst/>
                <a:latin typeface="Arial" charset="0"/>
              </a:rPr>
              <a:t>МОУ «Данковская СОШ»</a:t>
            </a:r>
          </a:p>
        </p:txBody>
      </p:sp>
      <p:pic>
        <p:nvPicPr>
          <p:cNvPr id="4" name="Рисунок 3" descr="100_4029.JPG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042988" y="1268413"/>
            <a:ext cx="7200900" cy="5400675"/>
          </a:xfrm>
        </p:spPr>
      </p:pic>
    </p:spTree>
  </p:cSld>
  <p:clrMapOvr>
    <a:masterClrMapping/>
  </p:clrMapOvr>
  <p:transition spd="slow">
    <p:wedg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smtClean="0"/>
              <a:t>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mtClean="0"/>
              <a:t> </a:t>
            </a:r>
            <a:endParaRPr lang="ru-RU"/>
          </a:p>
        </p:txBody>
      </p:sp>
      <p:pic>
        <p:nvPicPr>
          <p:cNvPr id="5" name="Содержимое 3" descr="100_384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41313" y="407988"/>
            <a:ext cx="8242300" cy="61944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smtClean="0"/>
              <a:t>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mtClean="0"/>
              <a:t> </a:t>
            </a:r>
            <a:endParaRPr lang="ru-RU"/>
          </a:p>
        </p:txBody>
      </p:sp>
      <p:pic>
        <p:nvPicPr>
          <p:cNvPr id="4" name="Содержимое 3" descr="100_385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41313" y="341313"/>
            <a:ext cx="8528050" cy="64008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smtClean="0"/>
              <a:t>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mtClean="0"/>
              <a:t> </a:t>
            </a:r>
            <a:endParaRPr lang="ru-RU"/>
          </a:p>
        </p:txBody>
      </p:sp>
      <p:pic>
        <p:nvPicPr>
          <p:cNvPr id="4" name="Содержимое 5" descr="100_139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95263" y="195263"/>
            <a:ext cx="8534400" cy="64071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mtClean="0"/>
              <a:t> </a:t>
            </a:r>
            <a:endParaRPr lang="ru-RU"/>
          </a:p>
        </p:txBody>
      </p:sp>
      <p:sp>
        <p:nvSpPr>
          <p:cNvPr id="29698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smtClean="0"/>
              <a:t> </a:t>
            </a:r>
          </a:p>
        </p:txBody>
      </p:sp>
      <p:pic>
        <p:nvPicPr>
          <p:cNvPr id="6" name="Содержимое 3" descr="100_139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95263" y="195263"/>
            <a:ext cx="8601075" cy="64611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3" descr="100_385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140200" y="1401763"/>
            <a:ext cx="4826000" cy="5456237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45738" y="266340"/>
            <a:ext cx="7760424" cy="115007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mtClean="0"/>
              <a:t> </a:t>
            </a:r>
            <a:endParaRPr lang="ru-RU"/>
          </a:p>
        </p:txBody>
      </p:sp>
      <p:sp>
        <p:nvSpPr>
          <p:cNvPr id="24577" name="Содержимое 1"/>
          <p:cNvSpPr>
            <a:spLocks noGrp="1"/>
          </p:cNvSpPr>
          <p:nvPr>
            <p:ph type="subTitle" idx="1"/>
          </p:nvPr>
        </p:nvSpPr>
        <p:spPr>
          <a:xfrm>
            <a:off x="250825" y="188913"/>
            <a:ext cx="6400800" cy="4535487"/>
          </a:xfrm>
        </p:spPr>
        <p:txBody>
          <a:bodyPr/>
          <a:lstStyle/>
          <a:p>
            <a:pPr marL="0" indent="0">
              <a:buFont typeface="Wingdings 2" pitchFamily="18" charset="2"/>
              <a:buNone/>
            </a:pPr>
            <a:r>
              <a:rPr lang="ru-RU" smtClean="0"/>
              <a:t> </a:t>
            </a:r>
            <a:r>
              <a:rPr lang="ru-RU" b="1" i="1" smtClean="0">
                <a:latin typeface="Arial" charset="0"/>
              </a:rPr>
              <a:t>Трудно себе представить,</a:t>
            </a:r>
          </a:p>
          <a:p>
            <a:pPr marL="0" indent="0">
              <a:buFont typeface="Wingdings 2" pitchFamily="18" charset="2"/>
              <a:buNone/>
            </a:pPr>
            <a:r>
              <a:rPr lang="ru-RU" b="1" i="1" smtClean="0">
                <a:latin typeface="Arial" charset="0"/>
              </a:rPr>
              <a:t> что когда – то на месте </a:t>
            </a:r>
          </a:p>
          <a:p>
            <a:pPr marL="0" indent="0">
              <a:buFont typeface="Wingdings 2" pitchFamily="18" charset="2"/>
              <a:buNone/>
            </a:pPr>
            <a:r>
              <a:rPr lang="ru-RU" b="1" i="1" smtClean="0">
                <a:latin typeface="Arial" charset="0"/>
              </a:rPr>
              <a:t>нашего местечка бурлила </a:t>
            </a:r>
          </a:p>
          <a:p>
            <a:pPr marL="0" indent="0">
              <a:buFont typeface="Wingdings 2" pitchFamily="18" charset="2"/>
              <a:buNone/>
            </a:pPr>
            <a:r>
              <a:rPr lang="ru-RU" b="1" i="1" smtClean="0">
                <a:latin typeface="Arial" charset="0"/>
              </a:rPr>
              <a:t>очень насыщенная жизнь</a:t>
            </a:r>
          </a:p>
          <a:p>
            <a:pPr marL="0" indent="0">
              <a:buFont typeface="Wingdings 2" pitchFamily="18" charset="2"/>
              <a:buNone/>
            </a:pPr>
            <a:r>
              <a:rPr lang="ru-RU" b="1" i="1" smtClean="0">
                <a:latin typeface="Arial" charset="0"/>
              </a:rPr>
              <a:t> и население равнялось </a:t>
            </a:r>
          </a:p>
          <a:p>
            <a:pPr marL="0" indent="0">
              <a:buFont typeface="Wingdings 2" pitchFamily="18" charset="2"/>
              <a:buNone/>
            </a:pPr>
            <a:r>
              <a:rPr lang="ru-RU" b="1" i="1" smtClean="0">
                <a:latin typeface="Arial" charset="0"/>
              </a:rPr>
              <a:t>маленькому городу. </a:t>
            </a:r>
          </a:p>
          <a:p>
            <a:pPr marL="0" indent="0">
              <a:buFont typeface="Wingdings 2" pitchFamily="18" charset="2"/>
              <a:buNone/>
            </a:pPr>
            <a:r>
              <a:rPr lang="ru-RU" b="1" i="1" smtClean="0">
                <a:latin typeface="Arial" charset="0"/>
              </a:rPr>
              <a:t>Итак, начнем наше</a:t>
            </a:r>
          </a:p>
          <a:p>
            <a:pPr marL="0" indent="0">
              <a:buFont typeface="Wingdings 2" pitchFamily="18" charset="2"/>
              <a:buNone/>
            </a:pPr>
            <a:r>
              <a:rPr lang="ru-RU" b="1" i="1" smtClean="0">
                <a:latin typeface="Arial" charset="0"/>
              </a:rPr>
              <a:t> путешествие </a:t>
            </a:r>
          </a:p>
          <a:p>
            <a:pPr marL="0" indent="0">
              <a:buFont typeface="Wingdings 2" pitchFamily="18" charset="2"/>
              <a:buNone/>
            </a:pPr>
            <a:r>
              <a:rPr lang="ru-RU" b="1" i="1" smtClean="0">
                <a:latin typeface="Arial" charset="0"/>
              </a:rPr>
              <a:t>во времени…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smtClean="0"/>
              <a:t>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mtClean="0"/>
              <a:t> </a:t>
            </a:r>
            <a:endParaRPr lang="ru-RU"/>
          </a:p>
        </p:txBody>
      </p:sp>
      <p:pic>
        <p:nvPicPr>
          <p:cNvPr id="5" name="Содержимое 3" descr="100_140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908175" y="195263"/>
            <a:ext cx="4852988" cy="64611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smtClean="0"/>
              <a:t>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mtClean="0"/>
              <a:t> </a:t>
            </a:r>
            <a:endParaRPr lang="ru-RU"/>
          </a:p>
        </p:txBody>
      </p:sp>
      <p:pic>
        <p:nvPicPr>
          <p:cNvPr id="4" name="Содержимое 3" descr="100_141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408238" y="341313"/>
            <a:ext cx="4589462" cy="61023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smtClean="0"/>
              <a:t>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mtClean="0"/>
              <a:t> </a:t>
            </a:r>
            <a:endParaRPr lang="ru-RU"/>
          </a:p>
        </p:txBody>
      </p:sp>
      <p:pic>
        <p:nvPicPr>
          <p:cNvPr id="4" name="Содержимое 3" descr="100_141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054225" y="195263"/>
            <a:ext cx="4743450" cy="631507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Содержимое 1"/>
          <p:cNvSpPr>
            <a:spLocks noGrp="1"/>
          </p:cNvSpPr>
          <p:nvPr>
            <p:ph idx="1"/>
          </p:nvPr>
        </p:nvSpPr>
        <p:spPr>
          <a:xfrm>
            <a:off x="468313" y="1557338"/>
            <a:ext cx="8229600" cy="4572000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smtClean="0"/>
              <a:t>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mtClean="0"/>
              <a:t> </a:t>
            </a:r>
            <a:endParaRPr lang="ru-RU"/>
          </a:p>
        </p:txBody>
      </p:sp>
      <p:sp>
        <p:nvSpPr>
          <p:cNvPr id="33796" name="TextBox 4"/>
          <p:cNvSpPr txBox="1">
            <a:spLocks noChangeArrowheads="1"/>
          </p:cNvSpPr>
          <p:nvPr/>
        </p:nvSpPr>
        <p:spPr bwMode="auto">
          <a:xfrm>
            <a:off x="3492500" y="476250"/>
            <a:ext cx="6032500" cy="557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>
                <a:solidFill>
                  <a:srgbClr val="00B050"/>
                </a:solidFill>
                <a:latin typeface="Monotype Corsiva" pitchFamily="66" charset="0"/>
              </a:rPr>
              <a:t>БЛАГОДАРИМ   ЗА</a:t>
            </a:r>
            <a:r>
              <a:rPr lang="ru-RU" sz="4000" b="1">
                <a:solidFill>
                  <a:srgbClr val="00B050"/>
                </a:solidFill>
              </a:rPr>
              <a:t> ПОМОЩЬ</a:t>
            </a:r>
          </a:p>
          <a:p>
            <a:pPr algn="ctr"/>
            <a:r>
              <a:rPr lang="ru-RU" sz="4000" b="1">
                <a:solidFill>
                  <a:srgbClr val="00B050"/>
                </a:solidFill>
              </a:rPr>
              <a:t>РУКОВОДИТЕЛЯ ШКОЛЬНОГО</a:t>
            </a:r>
          </a:p>
          <a:p>
            <a:pPr algn="ctr"/>
            <a:r>
              <a:rPr lang="ru-RU" sz="4000" b="1">
                <a:solidFill>
                  <a:srgbClr val="00B050"/>
                </a:solidFill>
              </a:rPr>
              <a:t> КРАЕВЕДЧЕСКОГО МУЗЕЯ</a:t>
            </a:r>
          </a:p>
          <a:p>
            <a:pPr algn="ctr"/>
            <a:r>
              <a:rPr lang="ru-RU" sz="4000" b="1">
                <a:solidFill>
                  <a:srgbClr val="00B050"/>
                </a:solidFill>
              </a:rPr>
              <a:t>КарнауховуНаталью Евгеньевну.</a:t>
            </a:r>
          </a:p>
          <a:p>
            <a:pPr algn="ctr"/>
            <a:endParaRPr lang="ru-RU" sz="4000" b="1">
              <a:solidFill>
                <a:srgbClr val="00B050"/>
              </a:solidFill>
            </a:endParaRPr>
          </a:p>
        </p:txBody>
      </p:sp>
      <p:pic>
        <p:nvPicPr>
          <p:cNvPr id="33798" name="Picture 6" descr="100_4089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0825" y="333375"/>
            <a:ext cx="3275013" cy="521017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smtClean="0"/>
              <a:t>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mtClean="0"/>
              <a:t> </a:t>
            </a:r>
            <a:endParaRPr lang="ru-RU"/>
          </a:p>
        </p:txBody>
      </p:sp>
      <p:pic>
        <p:nvPicPr>
          <p:cNvPr id="4" name="Содержимое 3" descr="100_384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3850" y="560388"/>
            <a:ext cx="8388350" cy="6297612"/>
          </a:xfrm>
          <a:prstGeom prst="rect">
            <a:avLst/>
          </a:prstGeom>
          <a:noFill/>
        </p:spPr>
      </p:pic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395288" y="3716338"/>
            <a:ext cx="8066087" cy="277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accent2"/>
              </a:buClr>
              <a:buSzPct val="85000"/>
              <a:buFont typeface="Wingdings 2" pitchFamily="18" charset="2"/>
              <a:buNone/>
            </a:pPr>
            <a:r>
              <a:rPr lang="ru-RU" sz="3200" b="1" i="1">
                <a:solidFill>
                  <a:schemeClr val="accent2"/>
                </a:solidFill>
              </a:rPr>
              <a:t>Первоначально наша малая родина  называлась ДОНКИ. В 20-е годы ХХ века по неизвестной причине поменялось на  ДАНКИ.</a:t>
            </a:r>
          </a:p>
          <a:p>
            <a:pPr>
              <a:spcBef>
                <a:spcPct val="500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</a:pPr>
            <a:endParaRPr lang="ru-RU" sz="3200" b="1" i="1">
              <a:solidFill>
                <a:schemeClr val="accent2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/>
          </p:cNvSpPr>
          <p:nvPr>
            <p:ph type="title" idx="4294967295"/>
          </p:nvPr>
        </p:nvSpPr>
        <p:spPr bwMode="auto">
          <a:noFill/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endParaRPr lang="ru-RU" smtClean="0">
              <a:ln>
                <a:noFill/>
              </a:ln>
              <a:effectLst/>
            </a:endParaRPr>
          </a:p>
        </p:txBody>
      </p:sp>
      <p:sp>
        <p:nvSpPr>
          <p:cNvPr id="39939" name="Rectangle 3"/>
          <p:cNvSpPr>
            <a:spLocks noGrp="1"/>
          </p:cNvSpPr>
          <p:nvPr>
            <p:ph type="body" idx="4294967295"/>
          </p:nvPr>
        </p:nvSpPr>
        <p:spPr>
          <a:xfrm>
            <a:off x="468313" y="620713"/>
            <a:ext cx="8291512" cy="5865812"/>
          </a:xfrm>
        </p:spPr>
        <p:txBody>
          <a:bodyPr/>
          <a:lstStyle/>
          <a:p>
            <a:pPr marL="495300" indent="-495300" algn="ctr">
              <a:buFont typeface="Wingdings 2" pitchFamily="18" charset="2"/>
              <a:buNone/>
            </a:pPr>
            <a:r>
              <a:rPr lang="ru-RU" sz="6000" b="1" i="1" smtClean="0">
                <a:solidFill>
                  <a:srgbClr val="F7436A"/>
                </a:solidFill>
                <a:latin typeface="Arial" charset="0"/>
              </a:rPr>
              <a:t>ДАНКИ </a:t>
            </a:r>
          </a:p>
          <a:p>
            <a:pPr marL="495300" indent="-495300" algn="ctr">
              <a:buFont typeface="Wingdings 2" pitchFamily="18" charset="2"/>
              <a:buNone/>
            </a:pPr>
            <a:r>
              <a:rPr lang="ru-RU" sz="4000" b="1" i="1" smtClean="0">
                <a:solidFill>
                  <a:srgbClr val="F7436A"/>
                </a:solidFill>
                <a:latin typeface="Arial" charset="0"/>
              </a:rPr>
              <a:t>Есть 2 версии происхождения этого слова:</a:t>
            </a:r>
          </a:p>
          <a:p>
            <a:pPr marL="495300" indent="-495300" algn="ctr">
              <a:buFont typeface="Wingdings 2" pitchFamily="18" charset="2"/>
              <a:buAutoNum type="arabicParenR"/>
            </a:pPr>
            <a:r>
              <a:rPr lang="ru-RU" sz="4000" b="1" i="1" smtClean="0">
                <a:solidFill>
                  <a:srgbClr val="F7436A"/>
                </a:solidFill>
                <a:latin typeface="Arial" charset="0"/>
              </a:rPr>
              <a:t>От болгарского слова «данк» - подать, налог, дань.</a:t>
            </a:r>
          </a:p>
          <a:p>
            <a:pPr marL="495300" indent="-495300" algn="ctr">
              <a:buFont typeface="Wingdings 2" pitchFamily="18" charset="2"/>
              <a:buAutoNum type="arabicParenR"/>
            </a:pPr>
            <a:r>
              <a:rPr lang="ru-RU" sz="4000" b="1" i="1" smtClean="0">
                <a:solidFill>
                  <a:srgbClr val="F7436A"/>
                </a:solidFill>
                <a:latin typeface="Arial" charset="0"/>
              </a:rPr>
              <a:t>От украинского «данок» - даяние, дар, пожалование.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smtClean="0"/>
              <a:t>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mtClean="0"/>
              <a:t> </a:t>
            </a:r>
            <a:endParaRPr lang="ru-RU"/>
          </a:p>
        </p:txBody>
      </p:sp>
      <p:pic>
        <p:nvPicPr>
          <p:cNvPr id="4" name="Рисунок 3" descr="100_387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388" y="260350"/>
            <a:ext cx="8785225" cy="6369050"/>
          </a:xfrm>
          <a:prstGeom prst="rect">
            <a:avLst/>
          </a:prstGeom>
          <a:noFill/>
        </p:spPr>
      </p:pic>
      <p:sp>
        <p:nvSpPr>
          <p:cNvPr id="14340" name="TextBox 4"/>
          <p:cNvSpPr txBox="1">
            <a:spLocks noChangeArrowheads="1"/>
          </p:cNvSpPr>
          <p:nvPr/>
        </p:nvSpPr>
        <p:spPr bwMode="auto">
          <a:xfrm>
            <a:off x="611188" y="188913"/>
            <a:ext cx="5487987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i="1">
                <a:latin typeface="Constantia" pitchFamily="18" charset="0"/>
              </a:rPr>
              <a:t>Местечко Данки , как населенный</a:t>
            </a:r>
            <a:endParaRPr lang="ru-RU" sz="2400" b="1" i="1"/>
          </a:p>
          <a:p>
            <a:r>
              <a:rPr lang="ru-RU" sz="2400" b="1" i="1">
                <a:latin typeface="Constantia" pitchFamily="18" charset="0"/>
              </a:rPr>
              <a:t>пункт образовалось в Х</a:t>
            </a:r>
            <a:r>
              <a:rPr lang="en-US" sz="2400" b="1" i="1">
                <a:latin typeface="Constantia" pitchFamily="18" charset="0"/>
              </a:rPr>
              <a:t>I</a:t>
            </a:r>
            <a:r>
              <a:rPr lang="ru-RU" sz="2400" b="1" i="1">
                <a:latin typeface="Constantia" pitchFamily="18" charset="0"/>
              </a:rPr>
              <a:t>Х</a:t>
            </a:r>
          </a:p>
          <a:p>
            <a:r>
              <a:rPr lang="ru-RU" sz="2400" b="1" i="1">
                <a:latin typeface="Constantia" pitchFamily="18" charset="0"/>
              </a:rPr>
              <a:t>веке. В конце 1850-х годов  купец </a:t>
            </a:r>
          </a:p>
          <a:p>
            <a:r>
              <a:rPr lang="ru-RU" sz="2400" b="1" i="1">
                <a:latin typeface="Constantia" pitchFamily="18" charset="0"/>
              </a:rPr>
              <a:t>Мараев покупает у разорившихся </a:t>
            </a:r>
            <a:endParaRPr lang="ru-RU" sz="2400" b="1" i="1"/>
          </a:p>
          <a:p>
            <a:r>
              <a:rPr lang="ru-RU" sz="2400" b="1" i="1">
                <a:latin typeface="Constantia" pitchFamily="18" charset="0"/>
              </a:rPr>
              <a:t>купцов Ереминых пустующие </a:t>
            </a:r>
          </a:p>
          <a:p>
            <a:r>
              <a:rPr lang="ru-RU" sz="2400" b="1" i="1">
                <a:latin typeface="Constantia" pitchFamily="18" charset="0"/>
              </a:rPr>
              <a:t>земли и прилегающие к ним леса.</a:t>
            </a:r>
          </a:p>
          <a:p>
            <a:r>
              <a:rPr lang="ru-RU" sz="2400" b="1" i="1">
                <a:latin typeface="Constantia" pitchFamily="18" charset="0"/>
              </a:rPr>
              <a:t>Прежде здесь стояла лишь </a:t>
            </a:r>
            <a:endParaRPr lang="ru-RU" sz="2400" b="1" i="1"/>
          </a:p>
          <a:p>
            <a:r>
              <a:rPr lang="ru-RU" sz="2400" b="1" i="1">
                <a:latin typeface="Constantia" pitchFamily="18" charset="0"/>
              </a:rPr>
              <a:t>сторожка лесника.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smtClean="0"/>
              <a:t>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mtClean="0"/>
              <a:t> </a:t>
            </a:r>
            <a:endParaRPr lang="ru-RU"/>
          </a:p>
        </p:txBody>
      </p:sp>
      <p:pic>
        <p:nvPicPr>
          <p:cNvPr id="5" name="Содержимое 3" descr="100_388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0825" y="260350"/>
            <a:ext cx="8601075" cy="6461125"/>
          </a:xfrm>
          <a:prstGeom prst="rect">
            <a:avLst/>
          </a:prstGeom>
          <a:noFill/>
        </p:spPr>
      </p:pic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250825" y="4327525"/>
            <a:ext cx="8496300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4000" b="1" i="1">
                <a:solidFill>
                  <a:srgbClr val="F7436A"/>
                </a:solidFill>
              </a:rPr>
              <a:t>Ставит плотину на реке Сушка.</a:t>
            </a:r>
          </a:p>
          <a:p>
            <a:pPr algn="ctr"/>
            <a:r>
              <a:rPr lang="ru-RU" sz="4000" b="1" i="1">
                <a:solidFill>
                  <a:srgbClr val="F7436A"/>
                </a:solidFill>
              </a:rPr>
              <a:t>Образуется пруд, в котором сейчас вы купаетесь летом.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99997" y="158685"/>
            <a:ext cx="8144007" cy="120663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mtClean="0"/>
              <a:t> </a:t>
            </a:r>
            <a:endParaRPr lang="ru-RU"/>
          </a:p>
        </p:txBody>
      </p:sp>
      <p:sp>
        <p:nvSpPr>
          <p:cNvPr id="17409" name="Содержимое 1"/>
          <p:cNvSpPr>
            <a:spLocks noGrp="1"/>
          </p:cNvSpPr>
          <p:nvPr>
            <p:ph idx="1"/>
          </p:nvPr>
        </p:nvSpPr>
        <p:spPr>
          <a:xfrm>
            <a:off x="0" y="1557338"/>
            <a:ext cx="8229600" cy="4572000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smtClean="0"/>
              <a:t> </a:t>
            </a:r>
          </a:p>
        </p:txBody>
      </p:sp>
      <p:pic>
        <p:nvPicPr>
          <p:cNvPr id="4" name="Содержимое 3" descr="100_224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5288" y="688975"/>
            <a:ext cx="8102600" cy="6169025"/>
          </a:xfrm>
          <a:prstGeom prst="rect">
            <a:avLst/>
          </a:prstGeom>
          <a:noFill/>
        </p:spPr>
      </p:pic>
      <p:sp>
        <p:nvSpPr>
          <p:cNvPr id="17412" name="TextBox 4"/>
          <p:cNvSpPr txBox="1">
            <a:spLocks noChangeArrowheads="1"/>
          </p:cNvSpPr>
          <p:nvPr/>
        </p:nvSpPr>
        <p:spPr bwMode="auto">
          <a:xfrm>
            <a:off x="1357313" y="5715000"/>
            <a:ext cx="53260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solidFill>
                  <a:srgbClr val="FFFF00"/>
                </a:solidFill>
                <a:latin typeface="Constantia" pitchFamily="18" charset="0"/>
              </a:rPr>
              <a:t>ФАБРИЧНЫЙ КОРПУС. ВИД С ПЛОТИНЫ</a:t>
            </a:r>
            <a:r>
              <a:rPr lang="ru-RU" sz="2000">
                <a:latin typeface="Constantia" pitchFamily="18" charset="0"/>
              </a:rPr>
              <a:t>.</a:t>
            </a: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395288" y="188913"/>
            <a:ext cx="777557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4000" b="1" i="1">
                <a:solidFill>
                  <a:schemeClr val="accent2"/>
                </a:solidFill>
              </a:rPr>
              <a:t>На его берегу строится большое фабричное здание.</a:t>
            </a:r>
          </a:p>
        </p:txBody>
      </p:sp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0" y="1341438"/>
            <a:ext cx="85693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b="1" i="1"/>
              <a:t>Мараевы выпускали дешевые ситцы, которые быстро раскупались</a:t>
            </a:r>
          </a:p>
          <a:p>
            <a:pPr algn="ctr"/>
            <a:r>
              <a:rPr lang="ru-RU" b="1" i="1"/>
              <a:t>рабочими. Помимо фабрики работал лесопильный завод и кузница.</a:t>
            </a:r>
          </a:p>
          <a:p>
            <a:pPr algn="ctr"/>
            <a:r>
              <a:rPr lang="ru-RU" b="1" i="1"/>
              <a:t>Для своих рабочих Мараевы построили спальни (жилые дома) и</a:t>
            </a:r>
          </a:p>
          <a:p>
            <a:pPr algn="ctr"/>
            <a:r>
              <a:rPr lang="ru-RU" b="1" i="1"/>
              <a:t>фельдшерский пункт.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00_224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9050" y="-19050"/>
            <a:ext cx="5316538" cy="4103688"/>
          </a:xfrm>
          <a:prstGeom prst="rect">
            <a:avLst/>
          </a:prstGeom>
          <a:noFill/>
        </p:spPr>
      </p:pic>
      <p:pic>
        <p:nvPicPr>
          <p:cNvPr id="5" name="Содержимое 3" descr="100_1398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790950" y="2693988"/>
            <a:ext cx="5365750" cy="4035425"/>
          </a:xfrm>
          <a:prstGeom prst="rect">
            <a:avLst/>
          </a:prstGeom>
          <a:noFill/>
        </p:spPr>
      </p:pic>
      <p:sp>
        <p:nvSpPr>
          <p:cNvPr id="18434" name="Содержимое 1"/>
          <p:cNvSpPr>
            <a:spLocks noGrp="1"/>
          </p:cNvSpPr>
          <p:nvPr>
            <p:ph idx="1"/>
          </p:nvPr>
        </p:nvSpPr>
        <p:spPr>
          <a:xfrm>
            <a:off x="468313" y="188913"/>
            <a:ext cx="8229600" cy="5940425"/>
          </a:xfrm>
        </p:spPr>
        <p:txBody>
          <a:bodyPr/>
          <a:lstStyle/>
          <a:p>
            <a:pPr algn="r">
              <a:buFont typeface="Wingdings 2" pitchFamily="18" charset="2"/>
              <a:buNone/>
            </a:pPr>
            <a:r>
              <a:rPr lang="ru-RU" smtClean="0">
                <a:latin typeface="Arial" charset="0"/>
              </a:rPr>
              <a:t>Через 25 лет после основания</a:t>
            </a:r>
          </a:p>
          <a:p>
            <a:pPr algn="r">
              <a:buFont typeface="Wingdings 2" pitchFamily="18" charset="2"/>
              <a:buNone/>
            </a:pPr>
            <a:r>
              <a:rPr lang="ru-RU" smtClean="0">
                <a:latin typeface="Arial" charset="0"/>
              </a:rPr>
              <a:t>поселка на фабрике в Данках </a:t>
            </a:r>
          </a:p>
          <a:p>
            <a:pPr algn="r">
              <a:buFont typeface="Wingdings 2" pitchFamily="18" charset="2"/>
              <a:buNone/>
            </a:pPr>
            <a:r>
              <a:rPr lang="ru-RU" smtClean="0">
                <a:latin typeface="Arial" charset="0"/>
              </a:rPr>
              <a:t>было три отделения </a:t>
            </a:r>
          </a:p>
          <a:p>
            <a:pPr algn="r">
              <a:buFont typeface="Wingdings 2" pitchFamily="18" charset="2"/>
              <a:buNone/>
            </a:pPr>
            <a:r>
              <a:rPr lang="ru-RU" smtClean="0">
                <a:latin typeface="Arial" charset="0"/>
              </a:rPr>
              <a:t>ситценабивное, </a:t>
            </a:r>
          </a:p>
          <a:p>
            <a:pPr algn="r">
              <a:buFont typeface="Wingdings 2" pitchFamily="18" charset="2"/>
              <a:buNone/>
            </a:pPr>
            <a:r>
              <a:rPr lang="ru-RU" smtClean="0">
                <a:latin typeface="Arial" charset="0"/>
              </a:rPr>
              <a:t>отбельное и красильное.</a:t>
            </a:r>
          </a:p>
          <a:p>
            <a:pPr algn="r">
              <a:buFont typeface="Wingdings 2" pitchFamily="18" charset="2"/>
              <a:buNone/>
            </a:pPr>
            <a:endParaRPr lang="ru-RU" smtClean="0">
              <a:latin typeface="Arial" charset="0"/>
            </a:endParaRPr>
          </a:p>
          <a:p>
            <a:pPr algn="r">
              <a:buFont typeface="Wingdings 2" pitchFamily="18" charset="2"/>
              <a:buNone/>
            </a:pPr>
            <a:endParaRPr lang="ru-RU" smtClean="0">
              <a:latin typeface="Arial" charset="0"/>
            </a:endParaRPr>
          </a:p>
          <a:p>
            <a:pPr algn="r">
              <a:buFont typeface="Wingdings 2" pitchFamily="18" charset="2"/>
              <a:buNone/>
            </a:pPr>
            <a:endParaRPr lang="ru-RU" smtClean="0">
              <a:latin typeface="Arial" charset="0"/>
            </a:endParaRPr>
          </a:p>
          <a:p>
            <a:pPr algn="r">
              <a:buFont typeface="Wingdings 2" pitchFamily="18" charset="2"/>
              <a:buNone/>
            </a:pPr>
            <a:endParaRPr lang="ru-RU" smtClean="0">
              <a:latin typeface="Arial" charset="0"/>
            </a:endParaRPr>
          </a:p>
          <a:p>
            <a:pPr algn="r">
              <a:buFont typeface="Wingdings 2" pitchFamily="18" charset="2"/>
              <a:buNone/>
            </a:pPr>
            <a:endParaRPr lang="ru-RU" smtClean="0">
              <a:latin typeface="Arial" charset="0"/>
            </a:endParaRPr>
          </a:p>
          <a:p>
            <a:pPr>
              <a:buFont typeface="Wingdings 2" pitchFamily="18" charset="2"/>
              <a:buNone/>
            </a:pPr>
            <a:r>
              <a:rPr lang="ru-RU" smtClean="0">
                <a:latin typeface="Arial" charset="0"/>
              </a:rPr>
              <a:t>Работало у Мараевых </a:t>
            </a:r>
          </a:p>
          <a:p>
            <a:pPr>
              <a:buFont typeface="Wingdings 2" pitchFamily="18" charset="2"/>
              <a:buNone/>
            </a:pPr>
            <a:r>
              <a:rPr lang="ru-RU" smtClean="0">
                <a:latin typeface="Arial" charset="0"/>
              </a:rPr>
              <a:t>в то время </a:t>
            </a:r>
          </a:p>
          <a:p>
            <a:pPr>
              <a:buFont typeface="Wingdings 2" pitchFamily="18" charset="2"/>
              <a:buNone/>
            </a:pPr>
            <a:r>
              <a:rPr lang="ru-RU" smtClean="0">
                <a:latin typeface="Arial" charset="0"/>
              </a:rPr>
              <a:t>170 человек.</a:t>
            </a:r>
          </a:p>
          <a:p>
            <a:pPr>
              <a:buFont typeface="Wingdings 2" pitchFamily="18" charset="2"/>
              <a:buNone/>
            </a:pPr>
            <a:endParaRPr lang="ru-RU" smtClean="0">
              <a:latin typeface="Arial" charset="0"/>
            </a:endParaRPr>
          </a:p>
          <a:p>
            <a:pPr algn="r"/>
            <a:endParaRPr lang="ru-RU" smtClean="0"/>
          </a:p>
          <a:p>
            <a:pPr algn="r"/>
            <a:endParaRPr lang="ru-RU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01638" y="195263"/>
            <a:ext cx="8229600" cy="12192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mtClean="0"/>
              <a:t> </a:t>
            </a:r>
            <a:endParaRPr lang="ru-RU"/>
          </a:p>
        </p:txBody>
      </p:sp>
      <p:sp>
        <p:nvSpPr>
          <p:cNvPr id="18437" name="TextBox 5"/>
          <p:cNvSpPr txBox="1">
            <a:spLocks noChangeArrowheads="1"/>
          </p:cNvSpPr>
          <p:nvPr/>
        </p:nvSpPr>
        <p:spPr bwMode="auto">
          <a:xfrm>
            <a:off x="357188" y="3286125"/>
            <a:ext cx="4229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00"/>
                </a:solidFill>
                <a:latin typeface="Constantia" pitchFamily="18" charset="0"/>
              </a:rPr>
              <a:t>Жилой корпус. Здание не сохранилось</a:t>
            </a:r>
          </a:p>
        </p:txBody>
      </p:sp>
      <p:sp>
        <p:nvSpPr>
          <p:cNvPr id="18438" name="TextBox 6"/>
          <p:cNvSpPr txBox="1">
            <a:spLocks noChangeArrowheads="1"/>
          </p:cNvSpPr>
          <p:nvPr/>
        </p:nvSpPr>
        <p:spPr bwMode="auto">
          <a:xfrm>
            <a:off x="4286250" y="5857875"/>
            <a:ext cx="4629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0000"/>
                </a:solidFill>
                <a:latin typeface="Constantia" pitchFamily="18" charset="0"/>
              </a:rPr>
              <a:t>Жилое здание сохранилось до наших дней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Содержимое 1"/>
          <p:cNvSpPr>
            <a:spLocks noGrp="1"/>
          </p:cNvSpPr>
          <p:nvPr>
            <p:ph idx="1"/>
          </p:nvPr>
        </p:nvSpPr>
        <p:spPr>
          <a:xfrm>
            <a:off x="468313" y="333375"/>
            <a:ext cx="8229600" cy="5795963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smtClean="0"/>
              <a:t>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74663" y="6350"/>
            <a:ext cx="8229600" cy="12192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mtClean="0"/>
              <a:t> </a:t>
            </a:r>
            <a:endParaRPr lang="ru-RU"/>
          </a:p>
        </p:txBody>
      </p:sp>
      <p:pic>
        <p:nvPicPr>
          <p:cNvPr id="4" name="Рисунок 3" descr="100_225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388" y="188913"/>
            <a:ext cx="5035550" cy="5961062"/>
          </a:xfrm>
          <a:prstGeom prst="rect">
            <a:avLst/>
          </a:prstGeom>
          <a:noFill/>
        </p:spPr>
      </p:pic>
      <p:sp>
        <p:nvSpPr>
          <p:cNvPr id="15364" name="TextBox 4"/>
          <p:cNvSpPr txBox="1">
            <a:spLocks noChangeArrowheads="1"/>
          </p:cNvSpPr>
          <p:nvPr/>
        </p:nvSpPr>
        <p:spPr bwMode="auto">
          <a:xfrm>
            <a:off x="4572000" y="115888"/>
            <a:ext cx="4283075" cy="629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i="1"/>
              <a:t>В 1887 году Мефодий Васильевич </a:t>
            </a:r>
          </a:p>
          <a:p>
            <a:r>
              <a:rPr lang="ru-RU" sz="2400" b="1" i="1"/>
              <a:t>Мараев женится на купеческой</a:t>
            </a:r>
          </a:p>
          <a:p>
            <a:r>
              <a:rPr lang="ru-RU" sz="2400" b="1" i="1"/>
              <a:t>дочери из Медынского уезда</a:t>
            </a:r>
          </a:p>
          <a:p>
            <a:r>
              <a:rPr lang="ru-RU" sz="2400" b="1" i="1"/>
              <a:t> </a:t>
            </a:r>
            <a:r>
              <a:rPr lang="ru-RU" sz="2400" b="1" i="1">
                <a:latin typeface="Constantia" pitchFamily="18" charset="0"/>
              </a:rPr>
              <a:t>Анн</a:t>
            </a:r>
            <a:r>
              <a:rPr lang="ru-RU" sz="2400" b="1" i="1"/>
              <a:t>е</a:t>
            </a:r>
            <a:r>
              <a:rPr lang="ru-RU" sz="2400" b="1" i="1">
                <a:latin typeface="Constantia" pitchFamily="18" charset="0"/>
              </a:rPr>
              <a:t> Васильевн</a:t>
            </a:r>
            <a:r>
              <a:rPr lang="ru-RU" sz="2400" b="1" i="1"/>
              <a:t>е, ставшей</a:t>
            </a:r>
          </a:p>
          <a:p>
            <a:r>
              <a:rPr lang="ru-RU" sz="2400" b="1" i="1"/>
              <a:t> впоследствии</a:t>
            </a:r>
            <a:r>
              <a:rPr lang="ru-RU" sz="2400" b="1" i="1">
                <a:latin typeface="Constantia" pitchFamily="18" charset="0"/>
              </a:rPr>
              <a:t> </a:t>
            </a:r>
            <a:r>
              <a:rPr lang="ru-RU" sz="2400" b="1" i="1"/>
              <a:t> полной хозяйкой</a:t>
            </a:r>
          </a:p>
          <a:p>
            <a:r>
              <a:rPr lang="ru-RU" sz="2400" b="1" i="1"/>
              <a:t>всех богатств.</a:t>
            </a:r>
          </a:p>
          <a:p>
            <a:r>
              <a:rPr lang="ru-RU" sz="2400" b="1" i="1">
                <a:latin typeface="Constantia" pitchFamily="18" charset="0"/>
              </a:rPr>
              <a:t>Мараева очень</a:t>
            </a:r>
            <a:r>
              <a:rPr lang="ru-RU" sz="2400" b="1" i="1"/>
              <a:t> </a:t>
            </a:r>
            <a:r>
              <a:rPr lang="ru-RU" sz="2400" b="1" i="1">
                <a:latin typeface="Constantia" pitchFamily="18" charset="0"/>
              </a:rPr>
              <a:t>любила детей. </a:t>
            </a:r>
            <a:endParaRPr lang="ru-RU" sz="2400" b="1" i="1"/>
          </a:p>
          <a:p>
            <a:r>
              <a:rPr lang="ru-RU" sz="2400" b="1" i="1">
                <a:latin typeface="Constantia" pitchFamily="18" charset="0"/>
              </a:rPr>
              <a:t>Она открыла в Данках приют для</a:t>
            </a:r>
            <a:endParaRPr lang="ru-RU" sz="2400" b="1" i="1"/>
          </a:p>
          <a:p>
            <a:r>
              <a:rPr lang="ru-RU" sz="2400" b="1" i="1">
                <a:latin typeface="Constantia" pitchFamily="18" charset="0"/>
              </a:rPr>
              <a:t> детей сирот, где была </a:t>
            </a:r>
            <a:endParaRPr lang="ru-RU" sz="2400" b="1" i="1"/>
          </a:p>
          <a:p>
            <a:r>
              <a:rPr lang="ru-RU" sz="2400" b="1" i="1">
                <a:latin typeface="Constantia" pitchFamily="18" charset="0"/>
              </a:rPr>
              <a:t>попечительницей.</a:t>
            </a:r>
          </a:p>
        </p:txBody>
      </p:sp>
      <p:sp>
        <p:nvSpPr>
          <p:cNvPr id="15365" name="TextBox 5"/>
          <p:cNvSpPr txBox="1">
            <a:spLocks noChangeArrowheads="1"/>
          </p:cNvSpPr>
          <p:nvPr/>
        </p:nvSpPr>
        <p:spPr bwMode="auto">
          <a:xfrm>
            <a:off x="1071563" y="5929313"/>
            <a:ext cx="35591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onstantia" pitchFamily="18" charset="0"/>
              </a:rPr>
              <a:t>АННА ВАСИЛЬЕВНА МАРАЕВА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347</TotalTime>
  <Words>669</Words>
  <Application>Microsoft Office PowerPoint</Application>
  <PresentationFormat>Экран (4:3)</PresentationFormat>
  <Paragraphs>149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Constantia</vt:lpstr>
      <vt:lpstr>Arial</vt:lpstr>
      <vt:lpstr>Wingdings 2</vt:lpstr>
      <vt:lpstr>Calibri</vt:lpstr>
      <vt:lpstr>Monotype Corsiva</vt:lpstr>
      <vt:lpstr>Бумажная</vt:lpstr>
      <vt:lpstr>Слайд 1</vt:lpstr>
      <vt:lpstr> </vt:lpstr>
      <vt:lpstr> </vt:lpstr>
      <vt:lpstr>Слайд 4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МОУ «Данковская СОШ»</vt:lpstr>
      <vt:lpstr> </vt:lpstr>
      <vt:lpstr> </vt:lpstr>
      <vt:lpstr> </vt:lpstr>
      <vt:lpstr> </vt:lpstr>
      <vt:lpstr> </vt:lpstr>
      <vt:lpstr> </vt:lpstr>
      <vt:lpstr> </vt:lpstr>
      <vt:lpstr>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Наталья</dc:creator>
  <cp:lastModifiedBy>Roman</cp:lastModifiedBy>
  <cp:revision>33</cp:revision>
  <dcterms:created xsi:type="dcterms:W3CDTF">2011-04-19T11:39:14Z</dcterms:created>
  <dcterms:modified xsi:type="dcterms:W3CDTF">2012-05-13T15:17:29Z</dcterms:modified>
</cp:coreProperties>
</file>