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3"/>
  </p:notesMasterIdLst>
  <p:sldIdLst>
    <p:sldId id="256" r:id="rId2"/>
    <p:sldId id="286" r:id="rId3"/>
    <p:sldId id="261" r:id="rId4"/>
    <p:sldId id="287" r:id="rId5"/>
    <p:sldId id="258" r:id="rId6"/>
    <p:sldId id="259" r:id="rId7"/>
    <p:sldId id="260" r:id="rId8"/>
    <p:sldId id="262" r:id="rId9"/>
    <p:sldId id="263" r:id="rId10"/>
    <p:sldId id="265" r:id="rId11"/>
    <p:sldId id="264" r:id="rId12"/>
    <p:sldId id="270" r:id="rId13"/>
    <p:sldId id="272" r:id="rId14"/>
    <p:sldId id="293" r:id="rId15"/>
    <p:sldId id="288" r:id="rId16"/>
    <p:sldId id="273" r:id="rId17"/>
    <p:sldId id="274" r:id="rId18"/>
    <p:sldId id="275" r:id="rId19"/>
    <p:sldId id="277" r:id="rId20"/>
    <p:sldId id="300" r:id="rId21"/>
    <p:sldId id="294" r:id="rId22"/>
    <p:sldId id="29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301" r:id="rId31"/>
    <p:sldId id="302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F110-B9E7-46B7-B70C-FC1236DCC61F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A43C7-2762-48F5-ABCE-9DFA8E178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thumb/7/78/Mature_flower_diagram_ru.svg/423px-Mature_flower_diagram_ru.svg.pn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bannikov.narod.ru/oplodotvoren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mobius-m.ru/medic/1605-rozhdenie-cheloveka-oplodotvorenie-homo-sapiens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missfit.ru/berem/40_weeks/oplodotvoreni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utube.ru/tracks/2898261.html" TargetMode="External"/><Relationship Id="rId2" Type="http://schemas.openxmlformats.org/officeDocument/2006/relationships/hyperlink" Target="http://greenfuture.ru/dictionary/&#1062;&#1074;&#1077;&#1090;&#1086;&#1082;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bius-m.ru/medic/1605-rozhdenie-cheloveka-oplodotvorenie-homo-sapien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390456" cy="42484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 Презентация по теме :     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    «Оплодотворение 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у животных и растений.»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Автор :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Ашурова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Гульнур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            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Темиргалиена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учитель биологии МБОУ СОШ № 2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п.г.т. Актюбинский, Республика 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   Татарстан, 2011 год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Идентификатор : 233-537-291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0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8450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8. Чем завершается телофаза </a:t>
            </a:r>
            <a:r>
              <a:rPr lang="el-GR" sz="2800" b="1" dirty="0" smtClean="0">
                <a:solidFill>
                  <a:schemeClr val="accent2">
                    <a:lumMod val="50000"/>
                  </a:schemeClr>
                </a:solidFill>
              </a:rPr>
              <a:t>ΙΙ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мейоза?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расхождением к полюсам гомологичных хромосом;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расхождением хроматид;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образованием четырёх гаплоидных ядер;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г)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коньюгацией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хромосом.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46805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9. Выберите правильные утверждения: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а) половое размножение осуществляется с помощью одной специализированной клетки;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б) в зиготе в два раза больше хромосом, чем в гамете;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в) гаметы у высших животных образуются в половых железах;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г) из неоплодотворённой яйцеклетки не может развиться новый организм;</a:t>
            </a:r>
          </a:p>
          <a:p>
            <a:pPr algn="ctr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у пчёл из партеногенетических яиц развиваются трутни.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subTitle" idx="1"/>
          </p:nvPr>
        </p:nvSpPr>
        <p:spPr>
          <a:xfrm>
            <a:off x="2143108" y="1214422"/>
            <a:ext cx="6457967" cy="300039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Тема урока: </a:t>
            </a:r>
          </a:p>
          <a:p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«Оплодотворение у растений и животных»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142852"/>
            <a:ext cx="6172200" cy="642942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     Двойное оплодотворение у покрытосеменных</a:t>
            </a:r>
          </a:p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    растений</a:t>
            </a:r>
          </a:p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впервые описал  русский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цитолог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и эмбриолог</a:t>
            </a:r>
          </a:p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С. Г.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Навашин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в 1898 г.</a:t>
            </a:r>
          </a:p>
          <a:p>
            <a:pPr algn="ctr"/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Строение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цветка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sz="2000" dirty="0" smtClean="0">
              <a:hlinkClick r:id="rId2"/>
            </a:endParaRPr>
          </a:p>
          <a:p>
            <a:endParaRPr lang="ru-RU" sz="2000" dirty="0" smtClean="0">
              <a:hlinkClick r:id="rId2"/>
            </a:endParaRPr>
          </a:p>
          <a:p>
            <a:pPr>
              <a:buNone/>
            </a:pPr>
            <a:r>
              <a:rPr lang="ru-RU" sz="2000" dirty="0" smtClean="0">
                <a:hlinkClick r:id="rId2"/>
              </a:rPr>
              <a:t> </a:t>
            </a:r>
            <a:endParaRPr lang="ru-RU" sz="1700" dirty="0"/>
          </a:p>
        </p:txBody>
      </p:sp>
      <p:pic>
        <p:nvPicPr>
          <p:cNvPr id="6" name="Рисунок 5" descr="450px-Mature_flower_diagram_ru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1214422"/>
            <a:ext cx="7786742" cy="4929222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54758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  <p:pic>
        <p:nvPicPr>
          <p:cNvPr id="5" name="Содержимое 4" descr="get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42852"/>
            <a:ext cx="6786610" cy="635798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Развитие половых клеток у растений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1. Пыльцевое зерно</a:t>
            </a:r>
          </a:p>
          <a:p>
            <a:endParaRPr lang="ru-RU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внешняя оболочка - экзина</a:t>
            </a:r>
          </a:p>
          <a:p>
            <a:endParaRPr lang="ru-RU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Зерно:        внутренняя оболочка –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интина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одна вегетативная клетка и два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спермия с гаплоидным набором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хромосом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1857356" y="3071810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928794" y="364331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893075" y="3821909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785794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2. 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Завязь</a:t>
            </a:r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8926" y="1500174"/>
            <a:ext cx="314327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Зародышевый мешок</a:t>
            </a:r>
          </a:p>
          <a:p>
            <a:pPr algn="ctr"/>
            <a:r>
              <a:rPr lang="ru-RU" dirty="0" smtClean="0"/>
              <a:t>(8 клеток)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3214686"/>
            <a:ext cx="164307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Синергиды</a:t>
            </a:r>
          </a:p>
          <a:p>
            <a:pPr algn="ctr"/>
            <a:r>
              <a:rPr lang="ru-RU" dirty="0" smtClean="0"/>
              <a:t>(2 клетки)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43636" y="3214686"/>
            <a:ext cx="171451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Диплоидное</a:t>
            </a:r>
          </a:p>
          <a:p>
            <a:pPr algn="ctr"/>
            <a:r>
              <a:rPr lang="ru-RU" dirty="0" smtClean="0"/>
              <a:t>Ядро</a:t>
            </a:r>
          </a:p>
          <a:p>
            <a:pPr algn="ctr"/>
            <a:r>
              <a:rPr lang="ru-RU" dirty="0" smtClean="0"/>
              <a:t>(2 клетки)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0232" y="5072074"/>
            <a:ext cx="164307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Яйцеклетка</a:t>
            </a:r>
          </a:p>
          <a:p>
            <a:pPr algn="ctr"/>
            <a:r>
              <a:rPr lang="ru-RU" dirty="0" smtClean="0"/>
              <a:t>(1 клетка)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29190" y="5072074"/>
            <a:ext cx="164307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Антиподы</a:t>
            </a:r>
          </a:p>
          <a:p>
            <a:pPr algn="ctr"/>
            <a:r>
              <a:rPr lang="ru-RU" dirty="0" smtClean="0"/>
              <a:t>(3 клетки)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2643174" y="2285992"/>
            <a:ext cx="1428760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393141" y="3178967"/>
            <a:ext cx="271464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750463" y="3250405"/>
            <a:ext cx="271464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4822032" y="2321712"/>
            <a:ext cx="1214448" cy="1143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548680"/>
            <a:ext cx="7212628" cy="60486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3. Двойное оплодотворение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1)  яйцеклетка   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+       спермий    →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♀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n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n ♂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зигота        →      зародыш семени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2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n                                2n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-----------------------------------------------------------------------------------</a:t>
            </a: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2)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диплоидная клетка      +       спермий   →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   2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n                   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n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</a:rPr>
              <a:t>триплоид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→  эндосперм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      3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n                  3n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----------------------------------------------------------------------------------</a:t>
            </a: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Вывод: В семени растений разные части содержат разный набор хромосом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 idx="4294967295"/>
          </p:nvPr>
        </p:nvSpPr>
        <p:spPr>
          <a:xfrm>
            <a:off x="571472" y="285750"/>
            <a:ext cx="7929618" cy="592931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Оплодотворение у животных 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происходит в несколько этапов :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1. проникновение сперматозоида в яйцо ;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2. слияние гаплоидных ядер обоих гамет с образованием диплоидной клетки зиготы;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3. активация зиготы к дроблению и дальнейшему развитию.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628800"/>
            <a:ext cx="66247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Проверка знаний по темам: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«Типы размножения»      и  «Мейоз»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14950"/>
            <a:ext cx="7467600" cy="121444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>Сперматозоиды атакуют яйцеклетку.</a:t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> Зрелище фантастическое.</a:t>
            </a:r>
            <a:r>
              <a:rPr lang="en-CA" sz="2700" dirty="0" smtClean="0">
                <a:hlinkClick r:id="rId2"/>
              </a:rPr>
              <a:t> </a:t>
            </a:r>
            <a:r>
              <a:rPr lang="ru-RU" sz="2400" dirty="0" smtClean="0">
                <a:hlinkClick r:id="rId2"/>
              </a:rPr>
              <a:t/>
            </a:r>
            <a:br>
              <a:rPr lang="ru-RU" sz="2400" dirty="0" smtClean="0">
                <a:hlinkClick r:id="rId2"/>
              </a:rPr>
            </a:br>
            <a:endParaRPr lang="ru-RU" sz="1600" dirty="0"/>
          </a:p>
        </p:txBody>
      </p:sp>
      <p:pic>
        <p:nvPicPr>
          <p:cNvPr id="4" name="Содержимое 3" descr="2-1115305394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500166" y="642918"/>
            <a:ext cx="5857916" cy="4429156"/>
          </a:xfrm>
        </p:spPr>
      </p:pic>
    </p:spTree>
  </p:cSld>
  <p:clrMapOvr>
    <a:masterClrMapping/>
  </p:clrMapOvr>
  <p:transition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14950"/>
            <a:ext cx="7467600" cy="164305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>Генетический материал только одного сперматозоида участвует в оплодотворении.</a:t>
            </a:r>
            <a:r>
              <a:rPr lang="en-CA" sz="2700" dirty="0" smtClean="0">
                <a:hlinkClick r:id="rId2"/>
              </a:rPr>
              <a:t> </a:t>
            </a: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endParaRPr lang="ru-RU" sz="1600" dirty="0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2071670" y="214290"/>
            <a:ext cx="4071966" cy="5072098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14950"/>
            <a:ext cx="7467600" cy="164305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</a:rPr>
              <a:t>Зигота : ДНК сперматозоида внутри яйцеклетки. Скоро произойдет слияние отцовских и материнских генетических программ.</a:t>
            </a:r>
            <a:r>
              <a:rPr lang="en-CA" sz="2700" dirty="0" smtClean="0">
                <a:hlinkClick r:id="rId2"/>
              </a:rPr>
              <a:t> </a:t>
            </a: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1400" dirty="0" smtClean="0">
                <a:hlinkClick r:id="rId2"/>
              </a:rPr>
              <a:t/>
            </a:r>
            <a:br>
              <a:rPr lang="ru-RU" sz="1400" dirty="0" smtClean="0">
                <a:hlinkClick r:id="rId2"/>
              </a:rPr>
            </a:br>
            <a:endParaRPr lang="ru-RU" sz="1600" dirty="0"/>
          </a:p>
        </p:txBody>
      </p:sp>
      <p:pic>
        <p:nvPicPr>
          <p:cNvPr id="4" name="Содержимое 3" descr="3-2.gi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142976" y="428604"/>
            <a:ext cx="6643734" cy="4143404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642918"/>
            <a:ext cx="7467600" cy="5445256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Оплодотворение у животных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сперматозоид     +    яйцеклетка   →   зигота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 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n ♂                               ♀ n                   2n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Типы оплодотворения</a:t>
            </a:r>
          </a:p>
          <a:p>
            <a:pPr algn="ctr"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       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           наружное                  внутреннее</a:t>
            </a:r>
          </a:p>
          <a:p>
            <a:pPr algn="ctr">
              <a:buNone/>
            </a:pPr>
            <a:r>
              <a:rPr lang="ru-RU" smtClean="0">
                <a:solidFill>
                  <a:schemeClr val="accent2">
                    <a:lumMod val="50000"/>
                  </a:schemeClr>
                </a:solidFill>
              </a:rPr>
              <a:t>             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</a:rPr>
              <a:t>      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(лягушки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</a:rPr>
              <a:t>)         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(млекопитающие)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143240" y="3000372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3000372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1500174"/>
            <a:ext cx="6929486" cy="2071702"/>
          </a:xfrm>
        </p:spPr>
        <p:txBody>
          <a:bodyPr>
            <a:normAutofit fontScale="32500" lnSpcReduction="20000"/>
          </a:bodyPr>
          <a:lstStyle/>
          <a:p>
            <a:r>
              <a:rPr lang="ru-RU" sz="10000" dirty="0" smtClean="0">
                <a:solidFill>
                  <a:schemeClr val="accent2">
                    <a:lumMod val="50000"/>
                  </a:schemeClr>
                </a:solidFill>
              </a:rPr>
              <a:t>Проверка знаний по теме:</a:t>
            </a:r>
          </a:p>
          <a:p>
            <a:r>
              <a:rPr lang="ru-RU" sz="10000" dirty="0" smtClean="0">
                <a:solidFill>
                  <a:schemeClr val="accent2">
                    <a:lumMod val="50000"/>
                  </a:schemeClr>
                </a:solidFill>
              </a:rPr>
              <a:t>«Оплодотворение у растений и    животных»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            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Вопрос 1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Сколько яйцеклеток образуется в результате овогенеза из двух диплоидных первичных половых клеток?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а) восемь;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две;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в) шесть;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г) четыре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Вопрос 2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Выберите правильные утверждения.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а) образование мужских и женских половых клеток растений и животных происходит одинаково.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б) при овогенезе образуется только одна зрелая яйцеклетка.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в) сперматозоиды мельче яйцеклеток и подвижны.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г) в сперматозоидах активно идут процессы синтеза белков и других органических веществ.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размеры яйцеклетки у представителей разных классов очень близки.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е) гаплоидное пыльцевого зерна делится митозом.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Вопрос 3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Каким набором хромосом обладает зародыш растения?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диплоидным;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б) гаплоидным;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в)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триплоидным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г) полиплоидным.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Вопрос 4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У какого из названных организмов образуется больше половых клеток, чем у остальных?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а) аллигатор;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треска;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в) воробей;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г) медведь.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Вопрос 5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Двойное оплодотворение у цветковых растений открыл: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а) Н. И. Вавилов;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б) И. В. Мичурин;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С. Г.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Навашин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г) Б. Л.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Астауров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1. Какие из названных клеток участвуют в бесполом размножении организма?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споры;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сперматозоиды;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яйцеклетки.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Вопрос 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b="1" smtClean="0">
                <a:solidFill>
                  <a:schemeClr val="accent2">
                    <a:lumMod val="50000"/>
                  </a:schemeClr>
                </a:solidFill>
              </a:rPr>
              <a:t>  Какие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из перечисленных факторов жизни человека и могут оказать негативное влияние на его здоровье на здоровье его будущих детей: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курение сигарет;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б) закаливание организма 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компьютер 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г) занятие спортом ;</a:t>
            </a:r>
          </a:p>
          <a:p>
            <a:pPr algn="ctr"/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) употребление алкоголя ;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Интернет ресурсы 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hlinkClick r:id="rId2"/>
              </a:rPr>
              <a:t>   </a:t>
            </a:r>
            <a:r>
              <a:rPr lang="en-CA" dirty="0" smtClean="0">
                <a:hlinkClick r:id="rId2"/>
              </a:rPr>
              <a:t>http://greenfuture.ru/dictionary/</a:t>
            </a:r>
            <a:r>
              <a:rPr lang="ru-RU" dirty="0" smtClean="0">
                <a:hlinkClick r:id="rId2"/>
              </a:rPr>
              <a:t>Цветок</a:t>
            </a:r>
            <a:r>
              <a:rPr lang="ru-RU" dirty="0" smtClean="0"/>
              <a:t> -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№14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hlinkClick r:id="rId3"/>
              </a:rPr>
              <a:t>   </a:t>
            </a:r>
            <a:r>
              <a:rPr lang="en-CA" dirty="0" smtClean="0">
                <a:hlinkClick r:id="rId3"/>
              </a:rPr>
              <a:t>http://rutube.ru/tracks/2898261.html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- №15</a:t>
            </a:r>
          </a:p>
          <a:p>
            <a:pPr>
              <a:buNone/>
            </a:pPr>
            <a:r>
              <a:rPr lang="ru-RU" dirty="0" smtClean="0">
                <a:hlinkClick r:id="rId4"/>
              </a:rPr>
              <a:t>   </a:t>
            </a:r>
            <a:r>
              <a:rPr lang="en-CA" dirty="0" smtClean="0">
                <a:hlinkClick r:id="rId4"/>
              </a:rPr>
              <a:t>http://www.mobius-m.ru/medic/1605-rozhdenie-cheloveka-oplodotvorenie-homo-sapiens.html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слайды № 20 -22.</a:t>
            </a:r>
            <a:endParaRPr lang="ru-RU" dirty="0" smtClean="0"/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23528" y="1196752"/>
            <a:ext cx="7848872" cy="527707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2. Из перечисленных ниже способов размножения выберите, те которые относятся к половому размножению :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а) митоз 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б) гермафродитизм 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в) партеногенез 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 г) почкование 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) оплодотворение.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3. У каких из названных организмов преобладает бесполое размножение?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а) горох;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акула;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майский жук;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г) амёба.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4. Чем заканчивается второе деление мейоза?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а) образованием соматических клеток;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образованием четырёх гаплоидных клеток;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в) образованием диплоидных клеток;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г) образованием клеток разной плоидности.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5. Если диплоидный набор хромосом клеток свиньи равен 40, то сколько хромосом содержит яйцеклетка свиньи :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 20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б)   40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в)  10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г)  30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6. Какие из перечисленных клеток образуются в результате мейоза: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сперматозоиды;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споры мхов;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эритроциты человека;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г) костные клетки – остеоциты.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43924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7. Половое размножение эволюционно более прогрессивно потому, что: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а) оно обеспечивает большую численность потомства, чем бесполое;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б) при половом размножении полностью сохраняет генетическая стабильность вида;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в) при половом размножении появляется большее разнообразие генотипов.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595</TotalTime>
  <Words>878</Words>
  <Application>Microsoft Office PowerPoint</Application>
  <PresentationFormat>Экран (4:3)</PresentationFormat>
  <Paragraphs>162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Эркер</vt:lpstr>
      <vt:lpstr>  Презентация по теме :           «Оплодотворение   у животных и растений.»   Автор : Ашурова Гульнур                  Темиргалиена   учитель биологии МБОУ СОШ № 2  п.г.т. Актюбинский, Республика     Татарстан, 2011 год Идентификатор : 233-537-291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Строение цветка</vt:lpstr>
      <vt:lpstr>Слайд 15</vt:lpstr>
      <vt:lpstr>   Развитие половых клеток у растений </vt:lpstr>
      <vt:lpstr>Слайд 17</vt:lpstr>
      <vt:lpstr>Слайд 18</vt:lpstr>
      <vt:lpstr>Оплодотворение у животных  происходит в несколько этапов : 1. проникновение сперматозоида в яйцо ; 2. слияние гаплоидных ядер обоих гамет с образованием диплоидной клетки зиготы; 3. активация зиготы к дроблению и дальнейшему развитию.                              </vt:lpstr>
      <vt:lpstr>  Сперматозоиды атакуют яйцеклетку.  Зрелище фантастическое.  </vt:lpstr>
      <vt:lpstr>   Генетический материал только одного сперматозоида участвует в оплодотворении.   </vt:lpstr>
      <vt:lpstr>Зигота : ДНК сперматозоида внутри яйцеклетки. Скоро произойдет слияние отцовских и материнских генетических программ.   </vt:lpstr>
      <vt:lpstr>Слайд 23</vt:lpstr>
      <vt:lpstr>Слайд 24</vt:lpstr>
      <vt:lpstr>                          Вопрос 1</vt:lpstr>
      <vt:lpstr>                        Вопрос 2</vt:lpstr>
      <vt:lpstr>                         Вопрос 3</vt:lpstr>
      <vt:lpstr>                           Вопрос 4</vt:lpstr>
      <vt:lpstr>                          Вопрос 5</vt:lpstr>
      <vt:lpstr>Вопрос 6</vt:lpstr>
      <vt:lpstr>Интернет ресурсы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знаний по темам: «Типы размножения»      и  «Мейоз»</dc:title>
  <cp:lastModifiedBy>Гульнур</cp:lastModifiedBy>
  <cp:revision>67</cp:revision>
  <dcterms:modified xsi:type="dcterms:W3CDTF">2012-01-04T15:46:12Z</dcterms:modified>
</cp:coreProperties>
</file>