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theme/themeOverride2.xml" ContentType="application/vnd.openxmlformats-officedocument.themeOverr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Override3.xml" ContentType="application/vnd.openxmlformats-officedocument.themeOverr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theme/themeOverride4.xml" ContentType="application/vnd.openxmlformats-officedocument.themeOverr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2"/>
  </p:notesMasterIdLst>
  <p:sldIdLst>
    <p:sldId id="256" r:id="rId2"/>
    <p:sldId id="257" r:id="rId3"/>
    <p:sldId id="258" r:id="rId4"/>
    <p:sldId id="259" r:id="rId5"/>
    <p:sldId id="260" r:id="rId6"/>
    <p:sldId id="354" r:id="rId7"/>
    <p:sldId id="356" r:id="rId8"/>
    <p:sldId id="359" r:id="rId9"/>
    <p:sldId id="360" r:id="rId10"/>
    <p:sldId id="364" r:id="rId11"/>
    <p:sldId id="363" r:id="rId12"/>
    <p:sldId id="367" r:id="rId13"/>
    <p:sldId id="382" r:id="rId14"/>
    <p:sldId id="381" r:id="rId15"/>
    <p:sldId id="380" r:id="rId16"/>
    <p:sldId id="379" r:id="rId17"/>
    <p:sldId id="378" r:id="rId18"/>
    <p:sldId id="377" r:id="rId19"/>
    <p:sldId id="376" r:id="rId20"/>
    <p:sldId id="383" r:id="rId21"/>
    <p:sldId id="414" r:id="rId22"/>
    <p:sldId id="413" r:id="rId23"/>
    <p:sldId id="412" r:id="rId24"/>
    <p:sldId id="411" r:id="rId25"/>
    <p:sldId id="410" r:id="rId26"/>
    <p:sldId id="409" r:id="rId27"/>
    <p:sldId id="408" r:id="rId28"/>
    <p:sldId id="407" r:id="rId29"/>
    <p:sldId id="406" r:id="rId30"/>
    <p:sldId id="405" r:id="rId31"/>
    <p:sldId id="404" r:id="rId32"/>
    <p:sldId id="403" r:id="rId33"/>
    <p:sldId id="402" r:id="rId34"/>
    <p:sldId id="401" r:id="rId35"/>
    <p:sldId id="400" r:id="rId36"/>
    <p:sldId id="415" r:id="rId37"/>
    <p:sldId id="446" r:id="rId38"/>
    <p:sldId id="445" r:id="rId39"/>
    <p:sldId id="444" r:id="rId40"/>
    <p:sldId id="443" r:id="rId41"/>
    <p:sldId id="442" r:id="rId42"/>
    <p:sldId id="441" r:id="rId43"/>
    <p:sldId id="440" r:id="rId44"/>
    <p:sldId id="439" r:id="rId45"/>
    <p:sldId id="438" r:id="rId46"/>
    <p:sldId id="437" r:id="rId47"/>
    <p:sldId id="436" r:id="rId48"/>
    <p:sldId id="435" r:id="rId49"/>
    <p:sldId id="434" r:id="rId50"/>
    <p:sldId id="433" r:id="rId51"/>
    <p:sldId id="432" r:id="rId52"/>
    <p:sldId id="431" r:id="rId53"/>
    <p:sldId id="430" r:id="rId54"/>
    <p:sldId id="429" r:id="rId55"/>
    <p:sldId id="428" r:id="rId56"/>
    <p:sldId id="427" r:id="rId57"/>
    <p:sldId id="426" r:id="rId58"/>
    <p:sldId id="425" r:id="rId59"/>
    <p:sldId id="424" r:id="rId60"/>
    <p:sldId id="423" r:id="rId61"/>
    <p:sldId id="422" r:id="rId62"/>
    <p:sldId id="421" r:id="rId63"/>
    <p:sldId id="420" r:id="rId64"/>
    <p:sldId id="419" r:id="rId65"/>
    <p:sldId id="418" r:id="rId66"/>
    <p:sldId id="417" r:id="rId67"/>
    <p:sldId id="416" r:id="rId68"/>
    <p:sldId id="454" r:id="rId69"/>
    <p:sldId id="447" r:id="rId70"/>
    <p:sldId id="448" r:id="rId7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17.wmf"/><Relationship Id="rId5" Type="http://schemas.openxmlformats.org/officeDocument/2006/relationships/image" Target="../media/image20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8395C-718C-4E58-B34B-D467FE5C22D3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E7587-EA24-4E18-8DBB-B76D498742D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36</a:t>
            </a:fld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37</a:t>
            </a:fld>
            <a:endParaRPr 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38</a:t>
            </a:fld>
            <a:endParaRPr 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39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40</a:t>
            </a:fld>
            <a:endParaRPr lang="ru-R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41</a:t>
            </a:fld>
            <a:endParaRPr lang="ru-R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42</a:t>
            </a:fld>
            <a:endParaRPr lang="ru-RU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43</a:t>
            </a:fld>
            <a:endParaRPr lang="ru-RU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44</a:t>
            </a:fld>
            <a:endParaRPr lang="ru-RU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45</a:t>
            </a:fld>
            <a:endParaRPr lang="ru-RU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46</a:t>
            </a:fld>
            <a:endParaRPr lang="ru-RU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47</a:t>
            </a:fld>
            <a:endParaRPr lang="ru-RU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48</a:t>
            </a:fld>
            <a:endParaRPr lang="ru-RU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49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50</a:t>
            </a:fld>
            <a:endParaRPr lang="ru-RU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51</a:t>
            </a:fld>
            <a:endParaRPr lang="ru-RU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52</a:t>
            </a:fld>
            <a:endParaRPr lang="ru-RU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53</a:t>
            </a:fld>
            <a:endParaRPr lang="ru-RU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54</a:t>
            </a:fld>
            <a:endParaRPr lang="ru-RU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55</a:t>
            </a:fld>
            <a:endParaRPr lang="ru-RU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56</a:t>
            </a:fld>
            <a:endParaRPr lang="ru-RU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57</a:t>
            </a:fld>
            <a:endParaRPr lang="ru-RU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58</a:t>
            </a:fld>
            <a:endParaRPr lang="ru-RU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59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60</a:t>
            </a:fld>
            <a:endParaRPr lang="ru-RU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61</a:t>
            </a:fld>
            <a:endParaRPr lang="ru-RU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62</a:t>
            </a:fld>
            <a:endParaRPr lang="ru-RU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63</a:t>
            </a:fld>
            <a:endParaRPr lang="ru-RU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64</a:t>
            </a:fld>
            <a:endParaRPr lang="ru-RU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65</a:t>
            </a:fld>
            <a:endParaRPr lang="ru-RU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66</a:t>
            </a:fld>
            <a:endParaRPr lang="ru-RU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67</a:t>
            </a:fld>
            <a:endParaRPr lang="ru-RU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68</a:t>
            </a:fld>
            <a:endParaRPr lang="ru-RU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69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70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E7587-EA24-4E18-8DBB-B76D498742D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8C5F6E3-B922-4921-B506-2380D796E03A}" type="datetimeFigureOut">
              <a:rPr lang="ru-RU"/>
              <a:pPr>
                <a:defRPr/>
              </a:pPr>
              <a:t>12.05.2012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116A9E0-A2B5-4C73-80A6-C2361E7C65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93F56-FE4D-489D-B122-A721CC1A8F5D}" type="datetimeFigureOut">
              <a:rPr lang="ru-RU"/>
              <a:pPr>
                <a:defRPr/>
              </a:pPr>
              <a:t>12.05.2012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E5714-4A7D-446C-B10F-BD16DBD547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1F941-263C-4D39-9639-18FCDB0A9088}" type="datetimeFigureOut">
              <a:rPr lang="ru-RU"/>
              <a:pPr>
                <a:defRPr/>
              </a:pPr>
              <a:t>12.05.2012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7844A-D73F-4F90-B86F-02FD7BDCD1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5CEB5-1F25-48D9-9728-89AEB2849FDF}" type="datetimeFigureOut">
              <a:rPr lang="ru-RU"/>
              <a:pPr>
                <a:defRPr/>
              </a:pPr>
              <a:t>12.05.2012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74ADB-5D4A-4CAD-BA02-9CE9683980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480FF9-1B45-4F15-8056-4CBAF39F3948}" type="datetimeFigureOut">
              <a:rPr lang="ru-RU"/>
              <a:pPr>
                <a:defRPr/>
              </a:pPr>
              <a:t>12.05.2012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BFB34F-1216-4A92-9C4E-CA865E7C96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639AF6-4456-4313-BEFB-647DF05B1B57}" type="datetimeFigureOut">
              <a:rPr lang="ru-RU"/>
              <a:pPr>
                <a:defRPr/>
              </a:pPr>
              <a:t>12.05.2012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14034E-B2F5-422F-9D57-2A60430FEE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6CF759-766F-42A2-8408-6EA82E22B98B}" type="datetimeFigureOut">
              <a:rPr lang="ru-RU"/>
              <a:pPr>
                <a:defRPr/>
              </a:pPr>
              <a:t>12.05.2012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B61674-D38E-4D22-957D-CE536E8864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38B59C-07EE-4E83-9B49-5C97E65F4582}" type="datetimeFigureOut">
              <a:rPr lang="ru-RU"/>
              <a:pPr>
                <a:defRPr/>
              </a:pPr>
              <a:t>12.05.2012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B388B90-3BBA-4AE5-9462-44735BC94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09BE8-FD9F-4D3C-841A-2445ACEC97F1}" type="datetimeFigureOut">
              <a:rPr lang="ru-RU"/>
              <a:pPr>
                <a:defRPr/>
              </a:pPr>
              <a:t>12.05.2012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693C4-B3D1-4F5A-B3A6-7358EABC7B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E94FC19-3E73-400C-BA7F-3124055201ED}" type="datetimeFigureOut">
              <a:rPr lang="ru-RU"/>
              <a:pPr>
                <a:defRPr/>
              </a:pPr>
              <a:t>12.05.2012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B00D17-29B9-43C7-9DCD-9581D5F373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B2C9207-6B7F-426F-8D79-0C5525CAD358}" type="datetimeFigureOut">
              <a:rPr lang="ru-RU"/>
              <a:pPr>
                <a:defRPr/>
              </a:pPr>
              <a:t>12.05.2012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1C207B4-643E-4334-95FD-11188F0FCE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2777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9A2204E-BCC2-4206-9877-5B2E75772077}" type="datetimeFigureOut">
              <a:rPr lang="ru-RU"/>
              <a:pPr>
                <a:defRPr/>
              </a:pPr>
              <a:t>12.05.2012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324B2A9-4F5B-473A-9B63-4887569444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advClick="0">
    <p:fade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2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2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2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2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2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27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jpeg"/><Relationship Id="rId4" Type="http://schemas.openxmlformats.org/officeDocument/2006/relationships/audio" Target="../media/audio1.wav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2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29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30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3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32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33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34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35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36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3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1.jpeg"/><Relationship Id="rId4" Type="http://schemas.openxmlformats.org/officeDocument/2006/relationships/audio" Target="../media/audio1.wav"/><Relationship Id="rId9" Type="http://schemas.openxmlformats.org/officeDocument/2006/relationships/oleObject" Target="../embeddings/oleObject8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38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39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40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41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42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43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&#1048;&#1088;&#1080;&#1085;&#1086;&#1095;&#1082;&#1072;\&#1082;&#1086;&#1085;&#1082;&#1091;&#1088;&#1089;\12-ychat_v_shkole.mp3" TargetMode="External"/><Relationship Id="rId4" Type="http://schemas.openxmlformats.org/officeDocument/2006/relationships/image" Target="../media/image2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audio" Target="../media/audio2.wav"/><Relationship Id="rId9" Type="http://schemas.openxmlformats.org/officeDocument/2006/relationships/image" Target="../media/image16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3.bin"/><Relationship Id="rId4" Type="http://schemas.openxmlformats.org/officeDocument/2006/relationships/hyperlink" Target="&#1055;&#1088;&#1077;&#1079;&#1077;&#1085;&#1090;&#1072;&#1094;&#1080;&#1103;.ppt.pptx" TargetMode="Externa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14.bin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notesSlide" Target="../notesSlides/notesSlide68.xml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10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44.bin"/><Relationship Id="rId9" Type="http://schemas.openxmlformats.org/officeDocument/2006/relationships/slide" Target="slide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77;&#1079;&#1077;&#1085;&#1090;&#1072;&#1094;&#1080;&#1103;.ppt.pptx" TargetMode="Externa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15.bin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hyperlink" Target="http://epo2la.do100verno.com/blog/464/10279" TargetMode="Externa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opkran.narod.ru/docs.htm" TargetMode="External"/><Relationship Id="rId5" Type="http://schemas.openxmlformats.org/officeDocument/2006/relationships/hyperlink" Target="http://education.simcat.ru/school31/news/page21/" TargetMode="External"/><Relationship Id="rId4" Type="http://schemas.openxmlformats.org/officeDocument/2006/relationships/hyperlink" Target="http://20th.su/2010/01/28/logarifmicheskaya-linejka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hyperlink" Target="&#1055;&#1088;&#1077;&#1079;&#1077;&#1085;&#1090;&#1072;&#1094;&#1080;&#1103;.ppt.pptx" TargetMode="External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Конкурс интерактивных презентаций </a:t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284984"/>
            <a:ext cx="8458200" cy="2160239"/>
          </a:xfrm>
        </p:spPr>
        <p:txBody>
          <a:bodyPr>
            <a:normAutofit lnSpcReduction="10000"/>
          </a:bodyPr>
          <a:lstStyle/>
          <a:p>
            <a:pPr marR="0">
              <a:lnSpc>
                <a:spcPct val="80000"/>
              </a:lnSpc>
            </a:pPr>
            <a:r>
              <a:rPr lang="ru-RU" sz="1900" dirty="0" smtClean="0"/>
              <a:t>Автор: Хуснуллина Ирина Александровна</a:t>
            </a:r>
          </a:p>
          <a:p>
            <a:pPr marR="0">
              <a:lnSpc>
                <a:spcPct val="80000"/>
              </a:lnSpc>
            </a:pPr>
            <a:endParaRPr lang="ru-RU" sz="1900" dirty="0" smtClean="0"/>
          </a:p>
          <a:p>
            <a:pPr marR="0">
              <a:lnSpc>
                <a:spcPct val="80000"/>
              </a:lnSpc>
            </a:pPr>
            <a:r>
              <a:rPr lang="ru-RU" sz="1800" dirty="0" smtClean="0"/>
              <a:t>Государственное общеобразовательное учреждение средняя общеобразовательная школа №135 с углубленным изучением английского языка Выборгского района Санкт-Петербурга </a:t>
            </a:r>
          </a:p>
          <a:p>
            <a:pPr marR="0">
              <a:lnSpc>
                <a:spcPct val="80000"/>
              </a:lnSpc>
            </a:pPr>
            <a:endParaRPr lang="ru-RU" sz="1900" dirty="0" smtClean="0"/>
          </a:p>
          <a:p>
            <a:pPr marR="0">
              <a:lnSpc>
                <a:spcPct val="80000"/>
              </a:lnSpc>
            </a:pPr>
            <a:r>
              <a:rPr lang="ru-RU" sz="1900" dirty="0" smtClean="0"/>
              <a:t>Учитель математики: 5-11 классы</a:t>
            </a:r>
          </a:p>
          <a:p>
            <a:pPr marR="0">
              <a:lnSpc>
                <a:spcPct val="80000"/>
              </a:lnSpc>
            </a:pPr>
            <a:r>
              <a:rPr lang="en-US" sz="1900" dirty="0" smtClean="0"/>
              <a:t>I</a:t>
            </a:r>
            <a:r>
              <a:rPr lang="ru-RU" sz="1900" dirty="0" smtClean="0"/>
              <a:t> квалификационная категория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8800" y="5373216"/>
            <a:ext cx="8835200" cy="14847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Down">
              <a:avLst>
                <a:gd name="adj" fmla="val 56338"/>
              </a:avLst>
            </a:prstTxWarp>
            <a:spAutoFit/>
          </a:bodyPr>
          <a:lstStyle/>
          <a:p>
            <a:pPr algn="ctr"/>
            <a:r>
              <a:rPr lang="ru-RU" sz="4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Логарифмические неравенства</a:t>
            </a:r>
            <a:endParaRPr lang="ru-RU" sz="4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92D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3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Содержимое 7"/>
          <p:cNvGraphicFramePr>
            <a:graphicFrameLocks noChangeAspect="1"/>
          </p:cNvGraphicFramePr>
          <p:nvPr>
            <p:ph idx="1"/>
          </p:nvPr>
        </p:nvGraphicFramePr>
        <p:xfrm>
          <a:off x="1691680" y="1412776"/>
          <a:ext cx="4032448" cy="716042"/>
        </p:xfrm>
        <a:graphic>
          <a:graphicData uri="http://schemas.openxmlformats.org/presentationml/2006/ole">
            <p:oleObj spid="_x0000_s6146" name="Формула" r:id="rId4" imgW="1358640" imgH="241200" progId="Equation.3">
              <p:embed/>
            </p:oleObj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3. Решите неравенство:</a:t>
            </a:r>
            <a:endParaRPr lang="ru-RU" dirty="0"/>
          </a:p>
        </p:txBody>
      </p:sp>
      <p:sp>
        <p:nvSpPr>
          <p:cNvPr id="6148" name="Содержимое 6"/>
          <p:cNvSpPr>
            <a:spLocks noGrp="1"/>
          </p:cNvSpPr>
          <p:nvPr>
            <p:ph sz="quarter" idx="4294967295"/>
          </p:nvPr>
        </p:nvSpPr>
        <p:spPr>
          <a:xfrm>
            <a:off x="2411760" y="2916237"/>
            <a:ext cx="4041775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en-US" dirty="0" smtClean="0">
                <a:hlinkClick r:id="rId5" action="ppaction://hlinkpres?slideindex=17&amp;slidetitle=4. Сколько целых решений имеет неравенство?"/>
              </a:rPr>
              <a:t>[-6; 4,5]</a:t>
            </a:r>
            <a:endParaRPr lang="en-US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en-US" dirty="0" smtClean="0">
                <a:hlinkClick r:id="rId5" action="ppaction://hlinkpres?slideindex=16&amp;slidetitle=4. Сколько целых решений имеет неравенство?"/>
              </a:rPr>
              <a:t>[-6;-2,5)∪(1; 4, 5]</a:t>
            </a:r>
            <a:endParaRPr lang="en-US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en-US" dirty="0" smtClean="0">
                <a:hlinkClick r:id="rId5" action="ppaction://hlinkpres?slideindex=17&amp;slidetitle=4. Сколько целых решений имеет неравенство?"/>
              </a:rPr>
              <a:t>(-∞; - 2,5)∪(1;+∞)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Содержимое 7"/>
          <p:cNvGraphicFramePr>
            <a:graphicFrameLocks noChangeAspect="1"/>
          </p:cNvGraphicFramePr>
          <p:nvPr>
            <p:ph idx="1"/>
          </p:nvPr>
        </p:nvGraphicFramePr>
        <p:xfrm>
          <a:off x="1979711" y="1340768"/>
          <a:ext cx="4055187" cy="720080"/>
        </p:xfrm>
        <a:graphic>
          <a:graphicData uri="http://schemas.openxmlformats.org/presentationml/2006/ole">
            <p:oleObj spid="_x0000_s7170" name="Формула" r:id="rId4" imgW="1358640" imgH="241200" progId="Equation.3">
              <p:embed/>
            </p:oleObj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3. Решите неравенство:</a:t>
            </a:r>
            <a:endParaRPr lang="ru-RU" dirty="0"/>
          </a:p>
        </p:txBody>
      </p:sp>
      <p:sp>
        <p:nvSpPr>
          <p:cNvPr id="7172" name="Содержимое 6"/>
          <p:cNvSpPr>
            <a:spLocks noGrp="1"/>
          </p:cNvSpPr>
          <p:nvPr>
            <p:ph sz="quarter" idx="4294967295"/>
          </p:nvPr>
        </p:nvSpPr>
        <p:spPr>
          <a:xfrm>
            <a:off x="2555776" y="2916237"/>
            <a:ext cx="4041775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en-US" dirty="0" smtClean="0">
                <a:hlinkClick r:id="rId5" action="ppaction://hlinkpres?slideindex=19&amp;slidetitle=4. Сколько целых решений имеет неравенство?"/>
              </a:rPr>
              <a:t>[-6; 4,5]</a:t>
            </a:r>
            <a:endParaRPr lang="en-US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en-US" dirty="0" smtClean="0">
                <a:hlinkClick r:id="rId5" action="ppaction://hlinkpres?slideindex=18&amp;slidetitle=4. Сколько целых решений имеет неравенство?"/>
              </a:rPr>
              <a:t>[-6;-2,5)∪(1; 4, 5]</a:t>
            </a:r>
            <a:endParaRPr lang="en-US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en-US" dirty="0" smtClean="0">
                <a:hlinkClick r:id="rId5" action="ppaction://hlinkpres?slideindex=19&amp;slidetitle=4. Сколько целых решений имеет неравенство?"/>
              </a:rPr>
              <a:t>(-∞; - 2,5)∪(1;+∞)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411760" y="1160887"/>
          <a:ext cx="4032448" cy="1077637"/>
        </p:xfrm>
        <a:graphic>
          <a:graphicData uri="http://schemas.openxmlformats.org/presentationml/2006/ole">
            <p:oleObj spid="_x0000_s8194" name="Формула" r:id="rId4" imgW="1473120" imgH="39348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4. Сколько целых решений имеет неравенство?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8196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987824" y="2916238"/>
            <a:ext cx="4041775" cy="3941762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0&amp;slidetitle=5. Решите неравенство:"/>
              </a:rPr>
              <a:t>45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1&amp;slidetitle=5. Решите неравенство:"/>
              </a:rPr>
              <a:t>2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1&amp;slidetitle=5. Решите неравенство:"/>
              </a:rPr>
              <a:t>46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051720" y="1268760"/>
          <a:ext cx="4032448" cy="1077637"/>
        </p:xfrm>
        <a:graphic>
          <a:graphicData uri="http://schemas.openxmlformats.org/presentationml/2006/ole">
            <p:oleObj spid="_x0000_s9218" name="Формула" r:id="rId4" imgW="1473120" imgH="39348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4. Сколько целых решений имеет неравенство?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9220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699792" y="2916238"/>
            <a:ext cx="4041775" cy="3941762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2&amp;slidetitle=5. Решите неравенство:"/>
              </a:rPr>
              <a:t>45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3&amp;slidetitle=5. Решите неравенство:"/>
              </a:rPr>
              <a:t>2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3&amp;slidetitle=5. Решите неравенство:"/>
              </a:rPr>
              <a:t>46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267744" y="1268760"/>
          <a:ext cx="3898244" cy="1041772"/>
        </p:xfrm>
        <a:graphic>
          <a:graphicData uri="http://schemas.openxmlformats.org/presentationml/2006/ole">
            <p:oleObj spid="_x0000_s10242" name="Формула" r:id="rId4" imgW="1473120" imgH="39348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4. Сколько целых решений имеет неравенство?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0244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555776" y="2916238"/>
            <a:ext cx="4041775" cy="3941762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4&amp;slidetitle=5. Решите неравенство:"/>
              </a:rPr>
              <a:t>45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5&amp;slidetitle=5. Решите неравенство:"/>
              </a:rPr>
              <a:t>2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5&amp;slidetitle=5. Решите неравенство:"/>
              </a:rPr>
              <a:t>46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555776" y="1412776"/>
          <a:ext cx="3672408" cy="981419"/>
        </p:xfrm>
        <a:graphic>
          <a:graphicData uri="http://schemas.openxmlformats.org/presentationml/2006/ole">
            <p:oleObj spid="_x0000_s11266" name="Формула" r:id="rId4" imgW="1473120" imgH="39348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4. Сколько целых решений имеет неравенство?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1268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699792" y="3068960"/>
            <a:ext cx="4041775" cy="3941762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6&amp;slidetitle=5. Решите неравенство:"/>
              </a:rPr>
              <a:t>45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7&amp;slidetitle=5. Решите неравенство:"/>
              </a:rPr>
              <a:t>2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7&amp;slidetitle=5. Решите неравенство:"/>
              </a:rPr>
              <a:t>46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483768" y="1412776"/>
          <a:ext cx="4248472" cy="1135368"/>
        </p:xfrm>
        <a:graphic>
          <a:graphicData uri="http://schemas.openxmlformats.org/presentationml/2006/ole">
            <p:oleObj spid="_x0000_s12290" name="Формула" r:id="rId4" imgW="1473120" imgH="39348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4. Сколько целых решений имеет неравенство?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2292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915816" y="3284984"/>
            <a:ext cx="4041775" cy="3941762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8&amp;slidetitle=5. Решите неравенство:"/>
              </a:rPr>
              <a:t>45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9&amp;slidetitle=5. Решите неравенство:"/>
              </a:rPr>
              <a:t>2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29&amp;slidetitle=5. Решите неравенство:"/>
              </a:rPr>
              <a:t>46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339752" y="980728"/>
          <a:ext cx="4392488" cy="1173855"/>
        </p:xfrm>
        <a:graphic>
          <a:graphicData uri="http://schemas.openxmlformats.org/presentationml/2006/ole">
            <p:oleObj spid="_x0000_s13314" name="Формула" r:id="rId4" imgW="1473120" imgH="39348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4. Сколько целых решений имеет неравенство?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3316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915816" y="2916238"/>
            <a:ext cx="4041775" cy="3941762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0&amp;slidetitle=5. Решите неравенство:"/>
              </a:rPr>
              <a:t>45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1&amp;slidetitle=5. Решите неравенство:"/>
              </a:rPr>
              <a:t>2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1&amp;slidetitle=5. Решите неравенство:"/>
              </a:rPr>
              <a:t>46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627784" y="1340768"/>
          <a:ext cx="3628794" cy="969764"/>
        </p:xfrm>
        <a:graphic>
          <a:graphicData uri="http://schemas.openxmlformats.org/presentationml/2006/ole">
            <p:oleObj spid="_x0000_s14338" name="Формула" r:id="rId4" imgW="1473120" imgH="39348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4. Сколько целых решений имеет неравенство?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4340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915816" y="3212976"/>
            <a:ext cx="4041775" cy="3941762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2&amp;slidetitle=5. Решите неравенство:"/>
              </a:rPr>
              <a:t>45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3&amp;slidetitle=5. Решите неравенство:"/>
              </a:rPr>
              <a:t>2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3&amp;slidetitle=5. Решите неравенство:"/>
              </a:rPr>
              <a:t>46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123728" y="1196752"/>
          <a:ext cx="4464496" cy="1193098"/>
        </p:xfrm>
        <a:graphic>
          <a:graphicData uri="http://schemas.openxmlformats.org/presentationml/2006/ole">
            <p:oleObj spid="_x0000_s15362" name="Формула" r:id="rId4" imgW="1473120" imgH="39348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4. Сколько целых решений имеет неравенство?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5364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915816" y="3140968"/>
            <a:ext cx="4041775" cy="3941762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4&amp;slidetitle=5. Решите неравенство:"/>
              </a:rPr>
              <a:t>45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5&amp;slidetitle=5. Решите неравенство:"/>
              </a:rPr>
              <a:t>2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5&amp;slidetitle=5. Решите неравенство:"/>
              </a:rPr>
              <a:t>46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1" name="Picture 7" descr="http://im3-tub.yandex.net/i?id=354552909-58-7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3528" y="404664"/>
            <a:ext cx="1752278" cy="1152128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Какой системе неравенств равносильно исходное неравенство?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699792" y="2276872"/>
          <a:ext cx="4116901" cy="972046"/>
        </p:xfrm>
        <a:graphic>
          <a:graphicData uri="http://schemas.openxmlformats.org/presentationml/2006/ole">
            <p:oleObj spid="_x0000_s36865" name="Формула" r:id="rId6" imgW="914400" imgH="21564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846138" y="4076700"/>
          <a:ext cx="1476375" cy="1296988"/>
        </p:xfrm>
        <a:graphic>
          <a:graphicData uri="http://schemas.openxmlformats.org/presentationml/2006/ole">
            <p:oleObj spid="_x0000_s36866" name="Формула" r:id="rId7" imgW="520560" imgH="45720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3851275" y="4076700"/>
          <a:ext cx="1512888" cy="1296988"/>
        </p:xfrm>
        <a:graphic>
          <a:graphicData uri="http://schemas.openxmlformats.org/presentationml/2006/ole">
            <p:oleObj spid="_x0000_s36867" name="Формула" r:id="rId8" imgW="533160" imgH="457200" progId="Equation.3">
              <p:embed/>
            </p:oleObj>
          </a:graphicData>
        </a:graphic>
      </p:graphicFrame>
      <p:graphicFrame>
        <p:nvGraphicFramePr>
          <p:cNvPr id="36868" name="Object 2"/>
          <p:cNvGraphicFramePr>
            <a:graphicFrameLocks noChangeAspect="1"/>
          </p:cNvGraphicFramePr>
          <p:nvPr/>
        </p:nvGraphicFramePr>
        <p:xfrm>
          <a:off x="6589713" y="4076700"/>
          <a:ext cx="1511300" cy="1296988"/>
        </p:xfrm>
        <a:graphic>
          <a:graphicData uri="http://schemas.openxmlformats.org/presentationml/2006/ole">
            <p:oleObj spid="_x0000_s36868" name="Формула" r:id="rId9" imgW="533160" imgH="457200" progId="Equation.3">
              <p:embed/>
            </p:oleObj>
          </a:graphicData>
        </a:graphic>
      </p:graphicFrame>
      <p:sp>
        <p:nvSpPr>
          <p:cNvPr id="16" name="Скругленная прямоугольная выноска 15"/>
          <p:cNvSpPr/>
          <p:nvPr/>
        </p:nvSpPr>
        <p:spPr>
          <a:xfrm>
            <a:off x="323528" y="2852936"/>
            <a:ext cx="1800200" cy="720080"/>
          </a:xfrm>
          <a:prstGeom prst="wedgeRoundRectCallout">
            <a:avLst>
              <a:gd name="adj1" fmla="val -6957"/>
              <a:gd name="adj2" fmla="val 187533"/>
              <a:gd name="adj3" fmla="val 16667"/>
            </a:avLst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Верно</a:t>
            </a:r>
            <a:endParaRPr lang="ru-RU" dirty="0"/>
          </a:p>
        </p:txBody>
      </p:sp>
      <p:sp>
        <p:nvSpPr>
          <p:cNvPr id="17" name="Скругленная прямоугольная выноска 16"/>
          <p:cNvSpPr/>
          <p:nvPr/>
        </p:nvSpPr>
        <p:spPr>
          <a:xfrm>
            <a:off x="2987824" y="3356992"/>
            <a:ext cx="2232248" cy="576064"/>
          </a:xfrm>
          <a:prstGeom prst="wedgeRoundRectCallout">
            <a:avLst>
              <a:gd name="adj1" fmla="val -5078"/>
              <a:gd name="adj2" fmla="val 147971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Подумай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Скругленная прямоугольная выноска 17"/>
          <p:cNvSpPr/>
          <p:nvPr/>
        </p:nvSpPr>
        <p:spPr>
          <a:xfrm>
            <a:off x="6948264" y="2924944"/>
            <a:ext cx="1656184" cy="792088"/>
          </a:xfrm>
          <a:prstGeom prst="wedgeRoundRectCallout">
            <a:avLst>
              <a:gd name="adj1" fmla="val -62454"/>
              <a:gd name="adj2" fmla="val 151301"/>
              <a:gd name="adj3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Вспомни свойства</a:t>
            </a:r>
            <a:endParaRPr lang="ru-RU" dirty="0"/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452320" y="6021288"/>
            <a:ext cx="936104" cy="548680"/>
          </a:xfrm>
          <a:prstGeom prst="actionButtonForwardNex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68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86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3" grpId="0"/>
      <p:bldP spid="16" grpId="0" animBg="1"/>
      <p:bldP spid="17" grpId="0" animBg="1"/>
      <p:bldP spid="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267743" y="1412776"/>
          <a:ext cx="4646069" cy="817364"/>
        </p:xfrm>
        <a:graphic>
          <a:graphicData uri="http://schemas.openxmlformats.org/presentationml/2006/ole">
            <p:oleObj spid="_x0000_s16386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16388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483768" y="3140968"/>
            <a:ext cx="4464496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6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7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7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051720" y="1556792"/>
          <a:ext cx="4911704" cy="864096"/>
        </p:xfrm>
        <a:graphic>
          <a:graphicData uri="http://schemas.openxmlformats.org/presentationml/2006/ole">
            <p:oleObj spid="_x0000_s17410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17412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411760" y="3140968"/>
            <a:ext cx="4680520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8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9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39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1763687" y="1340768"/>
          <a:ext cx="5730321" cy="1008112"/>
        </p:xfrm>
        <a:graphic>
          <a:graphicData uri="http://schemas.openxmlformats.org/presentationml/2006/ole">
            <p:oleObj spid="_x0000_s18434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18436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627784" y="3284984"/>
            <a:ext cx="4608512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0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1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1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1691680" y="1412776"/>
          <a:ext cx="4911704" cy="864096"/>
        </p:xfrm>
        <a:graphic>
          <a:graphicData uri="http://schemas.openxmlformats.org/presentationml/2006/ole">
            <p:oleObj spid="_x0000_s19458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19460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1979712" y="2916237"/>
            <a:ext cx="4464496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2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3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3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051720" y="1412776"/>
          <a:ext cx="4502395" cy="792088"/>
        </p:xfrm>
        <a:graphic>
          <a:graphicData uri="http://schemas.openxmlformats.org/presentationml/2006/ole">
            <p:oleObj spid="_x0000_s20482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20484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411760" y="2916237"/>
            <a:ext cx="4608512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4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6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6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1763688" y="1484784"/>
          <a:ext cx="5321012" cy="936104"/>
        </p:xfrm>
        <a:graphic>
          <a:graphicData uri="http://schemas.openxmlformats.org/presentationml/2006/ole">
            <p:oleObj spid="_x0000_s21506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21508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555776" y="3140968"/>
            <a:ext cx="4608512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6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7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7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1619672" y="1772816"/>
          <a:ext cx="5321012" cy="936104"/>
        </p:xfrm>
        <a:graphic>
          <a:graphicData uri="http://schemas.openxmlformats.org/presentationml/2006/ole">
            <p:oleObj spid="_x0000_s22530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22532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627784" y="3429000"/>
            <a:ext cx="4536504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8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9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49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1475655" y="1484784"/>
          <a:ext cx="5730321" cy="1008112"/>
        </p:xfrm>
        <a:graphic>
          <a:graphicData uri="http://schemas.openxmlformats.org/presentationml/2006/ole">
            <p:oleObj spid="_x0000_s23554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23556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627784" y="3140968"/>
            <a:ext cx="4752528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0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1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1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1907704" y="1484784"/>
          <a:ext cx="5055378" cy="889372"/>
        </p:xfrm>
        <a:graphic>
          <a:graphicData uri="http://schemas.openxmlformats.org/presentationml/2006/ole">
            <p:oleObj spid="_x0000_s24578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24580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843808" y="3501008"/>
            <a:ext cx="4896544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2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3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3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123728" y="1340768"/>
          <a:ext cx="4032448" cy="709412"/>
        </p:xfrm>
        <a:graphic>
          <a:graphicData uri="http://schemas.openxmlformats.org/presentationml/2006/ole">
            <p:oleObj spid="_x0000_s25602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25604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339752" y="2276872"/>
            <a:ext cx="4608512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4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5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5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6" name="Picture 6" descr="http://im3-tub.yandex.net/i?id=325817350-62-7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940993" y="0"/>
            <a:ext cx="2203007" cy="15567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756592" y="76470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Какой системе неравенств равносильно исходное неравенство?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699792" y="2132856"/>
          <a:ext cx="4207741" cy="768722"/>
        </p:xfrm>
        <a:graphic>
          <a:graphicData uri="http://schemas.openxmlformats.org/presentationml/2006/ole">
            <p:oleObj spid="_x0000_s35841" name="Формула" r:id="rId6" imgW="1320480" imgH="24120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795338" y="4365625"/>
          <a:ext cx="1649412" cy="1079500"/>
        </p:xfrm>
        <a:graphic>
          <a:graphicData uri="http://schemas.openxmlformats.org/presentationml/2006/ole">
            <p:oleObj spid="_x0000_s35842" name="Формула" r:id="rId7" imgW="698400" imgH="457200" progId="Equation.3">
              <p:embed/>
            </p:oleObj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3635896" y="4365104"/>
          <a:ext cx="1712913" cy="1079500"/>
        </p:xfrm>
        <a:graphic>
          <a:graphicData uri="http://schemas.openxmlformats.org/presentationml/2006/ole">
            <p:oleObj spid="_x0000_s35843" name="Формула" r:id="rId8" imgW="723600" imgH="457200" progId="Equation.3">
              <p:embed/>
            </p:oleObj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732240" y="4293096"/>
          <a:ext cx="1682750" cy="1079500"/>
        </p:xfrm>
        <a:graphic>
          <a:graphicData uri="http://schemas.openxmlformats.org/presentationml/2006/ole">
            <p:oleObj spid="_x0000_s35844" name="Формула" r:id="rId9" imgW="711000" imgH="457200" progId="Equation.3">
              <p:embed/>
            </p:oleObj>
          </a:graphicData>
        </a:graphic>
      </p:graphicFrame>
      <p:sp>
        <p:nvSpPr>
          <p:cNvPr id="9" name="Выноска 3 8"/>
          <p:cNvSpPr/>
          <p:nvPr/>
        </p:nvSpPr>
        <p:spPr>
          <a:xfrm>
            <a:off x="6948264" y="3212976"/>
            <a:ext cx="1728192" cy="792088"/>
          </a:xfrm>
          <a:prstGeom prst="borderCallout3">
            <a:avLst>
              <a:gd name="adj1" fmla="val 34734"/>
              <a:gd name="adj2" fmla="val -3449"/>
              <a:gd name="adj3" fmla="val 18750"/>
              <a:gd name="adj4" fmla="val -16667"/>
              <a:gd name="adj5" fmla="val 117760"/>
              <a:gd name="adj6" fmla="val -29691"/>
              <a:gd name="adj7" fmla="val 191108"/>
              <a:gd name="adj8" fmla="val -4263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Ты прав</a:t>
            </a:r>
            <a:endParaRPr lang="ru-RU" dirty="0"/>
          </a:p>
        </p:txBody>
      </p:sp>
      <p:sp>
        <p:nvSpPr>
          <p:cNvPr id="10" name="Выноска 3 9"/>
          <p:cNvSpPr/>
          <p:nvPr/>
        </p:nvSpPr>
        <p:spPr>
          <a:xfrm>
            <a:off x="3563888" y="3140968"/>
            <a:ext cx="2016224" cy="936104"/>
          </a:xfrm>
          <a:prstGeom prst="borderCallout3">
            <a:avLst>
              <a:gd name="adj1" fmla="val 39789"/>
              <a:gd name="adj2" fmla="val -6240"/>
              <a:gd name="adj3" fmla="val 18750"/>
              <a:gd name="adj4" fmla="val -16667"/>
              <a:gd name="adj5" fmla="val 124045"/>
              <a:gd name="adj6" fmla="val -18760"/>
              <a:gd name="adj7" fmla="val 170069"/>
              <a:gd name="adj8" fmla="val 911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Вспомни свойства</a:t>
            </a:r>
            <a:endParaRPr lang="ru-RU" dirty="0"/>
          </a:p>
        </p:txBody>
      </p:sp>
      <p:sp>
        <p:nvSpPr>
          <p:cNvPr id="11" name="Выноска 3 10"/>
          <p:cNvSpPr/>
          <p:nvPr/>
        </p:nvSpPr>
        <p:spPr>
          <a:xfrm>
            <a:off x="539552" y="3140968"/>
            <a:ext cx="1944216" cy="1080120"/>
          </a:xfrm>
          <a:prstGeom prst="borderCallout3">
            <a:avLst>
              <a:gd name="adj1" fmla="val 43496"/>
              <a:gd name="adj2" fmla="val -3992"/>
              <a:gd name="adj3" fmla="val 18750"/>
              <a:gd name="adj4" fmla="val -16667"/>
              <a:gd name="adj5" fmla="val 100000"/>
              <a:gd name="adj6" fmla="val -16667"/>
              <a:gd name="adj7" fmla="val 154641"/>
              <a:gd name="adj8" fmla="val 14821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Обрати внимание на основание </a:t>
            </a:r>
            <a:endParaRPr lang="ru-RU" dirty="0"/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812360" y="6021288"/>
            <a:ext cx="1008112" cy="476672"/>
          </a:xfrm>
          <a:prstGeom prst="actionButtonForwardNex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subSp spid="_x0000_s3584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1000"/>
                                        <p:tgtEl>
                                          <p:spTgt spid="5">
                                            <p:subSp spid="_x0000_s35841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subSp spid="_x0000_s3584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>
                                            <p:subSp spid="_x0000_s35842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>
                                            <p:subSp spid="_x0000_s35842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subSp spid="_x0000_s3584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5843">
                                            <p:subSp spid="_x0000_s35843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5843">
                                            <p:subSp spid="_x0000_s35843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subSp spid="_x0000_s3584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5844">
                                            <p:subSp spid="_x0000_s35844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5844">
                                            <p:subSp spid="_x0000_s35844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58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4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358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44"/>
                  </p:tgtEl>
                </p:cond>
              </p:nextCondLst>
            </p:seq>
          </p:childTnLst>
        </p:cTn>
      </p:par>
    </p:tnLst>
    <p:bldLst>
      <p:bldP spid="3" grpId="0" autoUpdateAnimBg="0"/>
      <p:bldP spid="9" grpId="0" animBg="1"/>
      <p:bldP spid="10" grpId="0" animBg="1"/>
      <p:bldP spid="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123727" y="1412776"/>
          <a:ext cx="4502395" cy="792088"/>
        </p:xfrm>
        <a:graphic>
          <a:graphicData uri="http://schemas.openxmlformats.org/presentationml/2006/ole">
            <p:oleObj spid="_x0000_s26626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26628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555776" y="2564904"/>
            <a:ext cx="4464496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6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7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7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051720" y="1340768"/>
          <a:ext cx="4680520" cy="823425"/>
        </p:xfrm>
        <a:graphic>
          <a:graphicData uri="http://schemas.openxmlformats.org/presentationml/2006/ole">
            <p:oleObj spid="_x0000_s27650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27652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195736" y="2564904"/>
            <a:ext cx="4464496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8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9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59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4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267744" y="1340768"/>
          <a:ext cx="4236760" cy="745356"/>
        </p:xfrm>
        <a:graphic>
          <a:graphicData uri="http://schemas.openxmlformats.org/presentationml/2006/ole">
            <p:oleObj spid="_x0000_s28674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28676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771800" y="2492896"/>
            <a:ext cx="4536504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60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61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61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195736" y="1412776"/>
          <a:ext cx="4491076" cy="792088"/>
        </p:xfrm>
        <a:graphic>
          <a:graphicData uri="http://schemas.openxmlformats.org/presentationml/2006/ole">
            <p:oleObj spid="_x0000_s29698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29700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627784" y="2636912"/>
            <a:ext cx="4608512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62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63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63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2411760" y="1412776"/>
          <a:ext cx="4093086" cy="720080"/>
        </p:xfrm>
        <a:graphic>
          <a:graphicData uri="http://schemas.openxmlformats.org/presentationml/2006/ole">
            <p:oleObj spid="_x0000_s30722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30724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483768" y="2916237"/>
            <a:ext cx="4680520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64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65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65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Содержимое 6"/>
          <p:cNvGraphicFramePr>
            <a:graphicFrameLocks noChangeAspect="1"/>
          </p:cNvGraphicFramePr>
          <p:nvPr>
            <p:ph idx="1"/>
          </p:nvPr>
        </p:nvGraphicFramePr>
        <p:xfrm>
          <a:off x="1835696" y="1412776"/>
          <a:ext cx="5055378" cy="889372"/>
        </p:xfrm>
        <a:graphic>
          <a:graphicData uri="http://schemas.openxmlformats.org/presentationml/2006/ole">
            <p:oleObj spid="_x0000_s31746" name="Формула" r:id="rId4" imgW="1371600" imgH="241200" progId="Equation.3">
              <p:embed/>
            </p:oleObj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Решите неравенство:</a:t>
            </a:r>
            <a:endParaRPr lang="ru-RU" dirty="0"/>
          </a:p>
        </p:txBody>
      </p:sp>
      <p:sp>
        <p:nvSpPr>
          <p:cNvPr id="31748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2411760" y="2916237"/>
            <a:ext cx="4824536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66&amp;slidetitle=Ваш результат"/>
              </a:rPr>
              <a:t>(6,15; 6,65)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67&amp;slidetitle=Ваш результат"/>
              </a:rPr>
              <a:t>(-∞; 6,15)∪(6,65;+∞)</a:t>
            </a:r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67&amp;slidetitle=Ваш результат"/>
              </a:rPr>
              <a:t>(6,65; 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71800" y="4437112"/>
            <a:ext cx="3544368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Молодец!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12-ychat_v_shkol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email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0908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Какой системе неравенств равносильно исходное неравенство?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627784" y="2204864"/>
          <a:ext cx="3799196" cy="828030"/>
        </p:xfrm>
        <a:graphic>
          <a:graphicData uri="http://schemas.openxmlformats.org/presentationml/2006/ole">
            <p:oleObj spid="_x0000_s34817" name="Формула" r:id="rId5" imgW="990360" imgH="21564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27584" y="5013176"/>
          <a:ext cx="1768196" cy="936104"/>
        </p:xfrm>
        <a:graphic>
          <a:graphicData uri="http://schemas.openxmlformats.org/presentationml/2006/ole">
            <p:oleObj spid="_x0000_s34818" name="Формула" r:id="rId6" imgW="863280" imgH="457200" progId="Equation.3">
              <p:embed/>
            </p:oleObj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3851920" y="4293096"/>
          <a:ext cx="1793875" cy="936625"/>
        </p:xfrm>
        <a:graphic>
          <a:graphicData uri="http://schemas.openxmlformats.org/presentationml/2006/ole">
            <p:oleObj spid="_x0000_s34819" name="Формула" r:id="rId7" imgW="876240" imgH="457200" progId="Equation.3">
              <p:embed/>
            </p:oleObj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6660232" y="3573016"/>
          <a:ext cx="1792288" cy="936625"/>
        </p:xfrm>
        <a:graphic>
          <a:graphicData uri="http://schemas.openxmlformats.org/presentationml/2006/ole">
            <p:oleObj spid="_x0000_s34820" name="Формула" r:id="rId8" imgW="876240" imgH="457200" progId="Equation.3">
              <p:embed/>
            </p:oleObj>
          </a:graphicData>
        </a:graphic>
      </p:graphicFrame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1728192" cy="648072"/>
          </a:xfrm>
          <a:prstGeom prst="wedgeRoundRectCallout">
            <a:avLst>
              <a:gd name="adj1" fmla="val -69674"/>
              <a:gd name="adj2" fmla="val 104363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Вспомни свойства</a:t>
            </a:r>
            <a:endParaRPr lang="ru-RU" dirty="0"/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4355976" y="3356992"/>
            <a:ext cx="1800200" cy="504056"/>
          </a:xfrm>
          <a:prstGeom prst="wedgeRoundRectCallout">
            <a:avLst>
              <a:gd name="adj1" fmla="val -53654"/>
              <a:gd name="adj2" fmla="val 151809"/>
              <a:gd name="adj3" fmla="val 16667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Подумай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7236296" y="2636912"/>
            <a:ext cx="1512168" cy="504056"/>
          </a:xfrm>
          <a:prstGeom prst="wedgeRoundRectCallout">
            <a:avLst>
              <a:gd name="adj1" fmla="val -61767"/>
              <a:gd name="adj2" fmla="val 146227"/>
              <a:gd name="adj3" fmla="val 16667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Ты прав</a:t>
            </a:r>
            <a:endParaRPr lang="ru-RU" dirty="0"/>
          </a:p>
        </p:txBody>
      </p:sp>
      <p:pic>
        <p:nvPicPr>
          <p:cNvPr id="34826" name="Picture 10" descr="http://im0-tub.yandex.net/i?id=91250328-33-72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724128" y="4869160"/>
            <a:ext cx="1728192" cy="1776197"/>
          </a:xfrm>
          <a:prstGeom prst="rect">
            <a:avLst/>
          </a:prstGeom>
          <a:noFill/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7884368" y="6093296"/>
            <a:ext cx="1043608" cy="548680"/>
          </a:xfrm>
          <a:prstGeom prst="actionButtonForwardNex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subSp spid="_x0000_s3481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subSp spid="_x0000_s3481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6">
                                            <p:subSp spid="_x0000_s34818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subSp spid="_x0000_s34819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subSp spid="_x0000_s34819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subSp spid="_x0000_s34820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500"/>
                                        <p:tgtEl>
                                          <p:spTgt spid="34820">
                                            <p:subSp spid="_x0000_s34820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48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1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48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20"/>
                  </p:tgtEl>
                </p:cond>
              </p:nextCondLst>
            </p:seq>
          </p:childTnLst>
        </p:cTn>
      </p:par>
    </p:tnLst>
    <p:bldLst>
      <p:bldP spid="3" grpId="0" autoUpdateAnimBg="0"/>
      <p:bldP spid="9" grpId="0" animBg="1"/>
      <p:bldP spid="10" grpId="0" animBg="1"/>
      <p:bldP spid="11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771800" y="2060848"/>
            <a:ext cx="8229600" cy="4525962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hlinkClick r:id="rId4" action="ppaction://hlinkpres?slideindex=7&amp;slidetitle=2. Решите неравенство:"/>
              </a:rPr>
              <a:t>[4;+∞)</a:t>
            </a:r>
            <a:endParaRPr lang="en-US" dirty="0" smtClean="0"/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hlinkClick r:id="rId4" action="ppaction://hlinkpres?slideindex=6&amp;slidetitle=2. Решите неравенство:"/>
              </a:rPr>
              <a:t>(3,5;4]</a:t>
            </a:r>
            <a:endParaRPr lang="en-US" dirty="0" smtClean="0"/>
          </a:p>
          <a:p>
            <a:pPr marL="624078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hlinkClick r:id="rId4" action="ppaction://hlinkpres?slideindex=7&amp;slidetitle=2. Решите неравенство:"/>
              </a:rPr>
              <a:t>(3;4]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1. </a:t>
            </a:r>
            <a:r>
              <a:rPr lang="ru-RU" dirty="0" smtClean="0"/>
              <a:t>Решите неравенство: </a:t>
            </a:r>
            <a:endParaRPr lang="ru-RU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835150" y="1125538"/>
          <a:ext cx="6057900" cy="790575"/>
        </p:xfrm>
        <a:graphic>
          <a:graphicData uri="http://schemas.openxmlformats.org/presentationml/2006/ole">
            <p:oleObj spid="_x0000_s1026" name="Формула" r:id="rId5" imgW="1650960" imgH="215640" progId="Equation.3">
              <p:embed/>
            </p:oleObj>
          </a:graphicData>
        </a:graphic>
      </p:graphicFrame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Содержимое 4"/>
          <p:cNvGraphicFramePr>
            <a:graphicFrameLocks noChangeAspect="1"/>
          </p:cNvGraphicFramePr>
          <p:nvPr>
            <p:ph idx="1"/>
          </p:nvPr>
        </p:nvGraphicFramePr>
        <p:xfrm>
          <a:off x="2483768" y="1124744"/>
          <a:ext cx="3600400" cy="1215136"/>
        </p:xfrm>
        <a:graphic>
          <a:graphicData uri="http://schemas.openxmlformats.org/presentationml/2006/ole">
            <p:oleObj spid="_x0000_s2050" name="Формула" r:id="rId4" imgW="1015920" imgH="342720" progId="Equation.3">
              <p:embed/>
            </p:oleObj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6131024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2. </a:t>
            </a:r>
            <a:r>
              <a:rPr lang="ru-RU" dirty="0" smtClean="0"/>
              <a:t>Решите неравенство: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052" name="Содержимое 8"/>
          <p:cNvSpPr>
            <a:spLocks noGrp="1"/>
          </p:cNvSpPr>
          <p:nvPr>
            <p:ph sz="quarter" idx="4294967295"/>
          </p:nvPr>
        </p:nvSpPr>
        <p:spPr>
          <a:xfrm>
            <a:off x="2843808" y="2916238"/>
            <a:ext cx="4041775" cy="3941762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9&amp;slidetitle=3. Решите неравенство:"/>
              </a:rPr>
              <a:t>(8;17)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8&amp;slidetitle=3. Решите неравенство:"/>
              </a:rPr>
              <a:t>(17;+∞)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9&amp;slidetitle=3. Решите неравенство:"/>
              </a:rPr>
              <a:t>(-∞;17)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188" y="2565400"/>
          <a:ext cx="8229600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отметка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Ваш результат</a:t>
            </a:r>
            <a:endParaRPr lang="ru-RU" dirty="0"/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452320" y="5661248"/>
            <a:ext cx="1008112" cy="764704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916832"/>
            <a:ext cx="8229600" cy="4525962"/>
          </a:xfrm>
        </p:spPr>
        <p:txBody>
          <a:bodyPr/>
          <a:lstStyle/>
          <a:p>
            <a:pPr marL="623887" indent="-514350">
              <a:buNone/>
            </a:pPr>
            <a:r>
              <a:rPr lang="ru-RU" dirty="0" smtClean="0"/>
              <a:t>1. Решите неравенство:</a:t>
            </a:r>
          </a:p>
          <a:p>
            <a:pPr marL="623887" indent="-514350">
              <a:buNone/>
            </a:pPr>
            <a:r>
              <a:rPr lang="ru-RU" dirty="0" smtClean="0"/>
              <a:t>2. Решите неравенство:</a:t>
            </a:r>
          </a:p>
          <a:p>
            <a:pPr marL="623887" indent="-514350">
              <a:buNone/>
            </a:pPr>
            <a:r>
              <a:rPr lang="ru-RU" dirty="0" smtClean="0"/>
              <a:t>3. Решите неравенство:</a:t>
            </a:r>
          </a:p>
          <a:p>
            <a:pPr marL="623887" indent="-514350">
              <a:buNone/>
            </a:pPr>
            <a:r>
              <a:rPr lang="ru-RU" dirty="0" smtClean="0"/>
              <a:t>4. Сколько целых решений имеет неравенство:                            ?</a:t>
            </a:r>
          </a:p>
          <a:p>
            <a:pPr marL="623887" indent="-514350">
              <a:buNone/>
            </a:pPr>
            <a:endParaRPr lang="ru-RU" dirty="0" smtClean="0"/>
          </a:p>
          <a:p>
            <a:pPr marL="623887" indent="-514350">
              <a:buNone/>
            </a:pPr>
            <a:r>
              <a:rPr lang="ru-RU" dirty="0" smtClean="0"/>
              <a:t>5. Решите неравенство:</a:t>
            </a:r>
          </a:p>
          <a:p>
            <a:pPr marL="623887" indent="-514350">
              <a:buFont typeface="+mj-lt"/>
              <a:buAutoNum type="arabicPeriod"/>
            </a:pPr>
            <a:endParaRPr lang="ru-RU" dirty="0" smtClean="0"/>
          </a:p>
          <a:p>
            <a:pPr marL="623887" indent="-514350">
              <a:buFont typeface="+mj-lt"/>
              <a:buAutoNum type="arabicPeriod"/>
            </a:pPr>
            <a:endParaRPr lang="ru-RU" dirty="0" smtClean="0"/>
          </a:p>
          <a:p>
            <a:pPr marL="623887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Задания</a:t>
            </a:r>
            <a:endParaRPr lang="ru-RU" dirty="0"/>
          </a:p>
        </p:txBody>
      </p:sp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4283968" y="1916832"/>
          <a:ext cx="3305123" cy="431329"/>
        </p:xfrm>
        <a:graphic>
          <a:graphicData uri="http://schemas.openxmlformats.org/presentationml/2006/ole">
            <p:oleObj spid="_x0000_s51203" name="Формула" r:id="rId4" imgW="1650960" imgH="215640" progId="Equation.3">
              <p:embed/>
            </p:oleObj>
          </a:graphicData>
        </a:graphic>
      </p:graphicFrame>
      <p:graphicFrame>
        <p:nvGraphicFramePr>
          <p:cNvPr id="51204" name="Содержимое 6"/>
          <p:cNvGraphicFramePr>
            <a:graphicFrameLocks noChangeAspect="1"/>
          </p:cNvGraphicFramePr>
          <p:nvPr/>
        </p:nvGraphicFramePr>
        <p:xfrm>
          <a:off x="3059832" y="3573016"/>
          <a:ext cx="2880444" cy="769628"/>
        </p:xfrm>
        <a:graphic>
          <a:graphicData uri="http://schemas.openxmlformats.org/presentationml/2006/ole">
            <p:oleObj spid="_x0000_s51204" name="Формула" r:id="rId5" imgW="1473120" imgH="393480" progId="Equation.3">
              <p:embed/>
            </p:oleObj>
          </a:graphicData>
        </a:graphic>
      </p:graphicFrame>
      <p:graphicFrame>
        <p:nvGraphicFramePr>
          <p:cNvPr id="51205" name="Содержимое 6"/>
          <p:cNvGraphicFramePr>
            <a:graphicFrameLocks noChangeAspect="1"/>
          </p:cNvGraphicFramePr>
          <p:nvPr/>
        </p:nvGraphicFramePr>
        <p:xfrm>
          <a:off x="4283968" y="4581128"/>
          <a:ext cx="3312368" cy="583081"/>
        </p:xfrm>
        <a:graphic>
          <a:graphicData uri="http://schemas.openxmlformats.org/presentationml/2006/ole">
            <p:oleObj spid="_x0000_s51205" name="Формула" r:id="rId6" imgW="1371600" imgH="241200" progId="Equation.3">
              <p:embed/>
            </p:oleObj>
          </a:graphicData>
        </a:graphic>
      </p:graphicFrame>
      <p:graphicFrame>
        <p:nvGraphicFramePr>
          <p:cNvPr id="51206" name="Содержимое 4"/>
          <p:cNvGraphicFramePr>
            <a:graphicFrameLocks noChangeAspect="1"/>
          </p:cNvGraphicFramePr>
          <p:nvPr/>
        </p:nvGraphicFramePr>
        <p:xfrm>
          <a:off x="4355976" y="2348880"/>
          <a:ext cx="1871910" cy="632098"/>
        </p:xfrm>
        <a:graphic>
          <a:graphicData uri="http://schemas.openxmlformats.org/presentationml/2006/ole">
            <p:oleObj spid="_x0000_s51206" name="Формула" r:id="rId7" imgW="1015920" imgH="342720" progId="Equation.3">
              <p:embed/>
            </p:oleObj>
          </a:graphicData>
        </a:graphic>
      </p:graphicFrame>
      <p:graphicFrame>
        <p:nvGraphicFramePr>
          <p:cNvPr id="51207" name="Содержимое 7"/>
          <p:cNvGraphicFramePr>
            <a:graphicFrameLocks noChangeAspect="1"/>
          </p:cNvGraphicFramePr>
          <p:nvPr/>
        </p:nvGraphicFramePr>
        <p:xfrm>
          <a:off x="4427984" y="2852936"/>
          <a:ext cx="2592635" cy="460460"/>
        </p:xfrm>
        <a:graphic>
          <a:graphicData uri="http://schemas.openxmlformats.org/presentationml/2006/ole">
            <p:oleObj spid="_x0000_s51207" name="Формула" r:id="rId8" imgW="1358640" imgH="241200" progId="Equation.3">
              <p:embed/>
            </p:oleObj>
          </a:graphicData>
        </a:graphic>
      </p:graphicFrame>
      <p:sp>
        <p:nvSpPr>
          <p:cNvPr id="9" name="Управляющая кнопка: в начало 8">
            <a:hlinkClick r:id="rId9" action="ppaction://hlinksldjump" highlightClick="1"/>
          </p:cNvPr>
          <p:cNvSpPr/>
          <p:nvPr/>
        </p:nvSpPr>
        <p:spPr>
          <a:xfrm>
            <a:off x="5796136" y="6021288"/>
            <a:ext cx="936104" cy="548680"/>
          </a:xfrm>
          <a:prstGeom prst="actionButtonBeginning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>
            <a:hlinkClick r:id="rId10" action="ppaction://hlinkpres?slideindex=69&amp;slidetitle=Список источников основного содержания"/>
          </p:cNvPr>
          <p:cNvSpPr/>
          <p:nvPr/>
        </p:nvSpPr>
        <p:spPr>
          <a:xfrm>
            <a:off x="7164288" y="6021288"/>
            <a:ext cx="1440160" cy="57606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далее</a:t>
            </a:r>
            <a:endParaRPr lang="ru-RU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Алгебра и начала математического анализа. 10-11 классы: учеб. для общеобразовательных учреждений: базовый уровень/ Ш.А.Алимов, Ю.М.Колягин и др., 2010г</a:t>
            </a:r>
          </a:p>
          <a:p>
            <a:r>
              <a:rPr lang="ru-RU" dirty="0" smtClean="0"/>
              <a:t>Математика. 10-11 классы: тестовые задания к основным учебникам: рабочая тетрадь. </a:t>
            </a:r>
            <a:r>
              <a:rPr lang="ru-RU" dirty="0" err="1" smtClean="0"/>
              <a:t>Фирстова</a:t>
            </a:r>
            <a:r>
              <a:rPr lang="ru-RU" dirty="0" smtClean="0"/>
              <a:t> Н.И.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Список источников основного содержания</a:t>
            </a:r>
            <a:endParaRPr lang="ru-RU" dirty="0"/>
          </a:p>
        </p:txBody>
      </p:sp>
      <p:sp>
        <p:nvSpPr>
          <p:cNvPr id="4" name="Стрелка вправо 3">
            <a:hlinkClick r:id="rId3" action="ppaction://hlinkpres?slideindex=70&amp;slidetitle=Список источников иллюстраций и звуковых дорожек"/>
          </p:cNvPr>
          <p:cNvSpPr/>
          <p:nvPr/>
        </p:nvSpPr>
        <p:spPr>
          <a:xfrm>
            <a:off x="6804248" y="6165304"/>
            <a:ext cx="1152128" cy="50405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далее</a:t>
            </a:r>
            <a:endParaRPr lang="ru-RU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Содержимое 4"/>
          <p:cNvGraphicFramePr>
            <a:graphicFrameLocks noChangeAspect="1"/>
          </p:cNvGraphicFramePr>
          <p:nvPr>
            <p:ph idx="1"/>
          </p:nvPr>
        </p:nvGraphicFramePr>
        <p:xfrm>
          <a:off x="2555776" y="1052736"/>
          <a:ext cx="3413713" cy="1152128"/>
        </p:xfrm>
        <a:graphic>
          <a:graphicData uri="http://schemas.openxmlformats.org/presentationml/2006/ole">
            <p:oleObj spid="_x0000_s3074" name="Формула" r:id="rId4" imgW="1015920" imgH="342720" progId="Equation.3">
              <p:embed/>
            </p:oleObj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2. </a:t>
            </a:r>
            <a:r>
              <a:rPr lang="ru-RU" dirty="0" smtClean="0"/>
              <a:t>Решите неравенство: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076" name="Содержимое 8"/>
          <p:cNvSpPr>
            <a:spLocks noGrp="1"/>
          </p:cNvSpPr>
          <p:nvPr>
            <p:ph sz="quarter" idx="4294967295"/>
          </p:nvPr>
        </p:nvSpPr>
        <p:spPr>
          <a:xfrm>
            <a:off x="3059832" y="2708920"/>
            <a:ext cx="4041775" cy="3941762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11&amp;slidetitle=3. Решите неравенство:"/>
              </a:rPr>
              <a:t>(8;17)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10&amp;slidetitle=3. Решите неравенство:"/>
              </a:rPr>
              <a:t>(17;+∞)</a:t>
            </a:r>
            <a:endParaRPr lang="ru-RU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ru-RU" dirty="0" smtClean="0">
                <a:hlinkClick r:id="rId5" action="ppaction://hlinkpres?slideindex=11&amp;slidetitle=3. Решите неравенство:"/>
              </a:rPr>
              <a:t>(-∞;17)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Повторение</a:t>
            </a:r>
            <a:r>
              <a:rPr lang="ru-RU" dirty="0" smtClean="0"/>
              <a:t> - мать учения. </a:t>
            </a:r>
            <a:r>
              <a:rPr lang="ru-RU" dirty="0" smtClean="0">
                <a:hlinkClick r:id="rId3"/>
              </a:rPr>
              <a:t>http://epo2la.do100verno.com/blog/464/10279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http://20th.su/2010/01/28/logarifmicheskaya-linejka/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http://education.simcat.ru/school31/news/page21/</a:t>
            </a:r>
            <a:endParaRPr lang="ru-RU" dirty="0" smtClean="0"/>
          </a:p>
          <a:p>
            <a:r>
              <a:rPr lang="ru-RU" u="sng" smtClean="0">
                <a:hlinkClick r:id="rId6"/>
              </a:rPr>
              <a:t>http://topkran.narod.ru/docs.htm</a:t>
            </a:r>
            <a:r>
              <a:rPr lang="ru-RU" smtClean="0"/>
              <a:t> «Учат в школе»</a:t>
            </a:r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Список источников иллюстраций и звуковых дорожек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Содержимое 7"/>
          <p:cNvGraphicFramePr>
            <a:graphicFrameLocks noChangeAspect="1"/>
          </p:cNvGraphicFramePr>
          <p:nvPr>
            <p:ph idx="1"/>
          </p:nvPr>
        </p:nvGraphicFramePr>
        <p:xfrm>
          <a:off x="2195735" y="1340768"/>
          <a:ext cx="4055187" cy="720080"/>
        </p:xfrm>
        <a:graphic>
          <a:graphicData uri="http://schemas.openxmlformats.org/presentationml/2006/ole">
            <p:oleObj spid="_x0000_s4098" name="Формула" r:id="rId4" imgW="1358640" imgH="241200" progId="Equation.3">
              <p:embed/>
            </p:oleObj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3. Решите неравенство:</a:t>
            </a:r>
            <a:endParaRPr lang="ru-RU" dirty="0"/>
          </a:p>
        </p:txBody>
      </p:sp>
      <p:sp>
        <p:nvSpPr>
          <p:cNvPr id="4100" name="Содержимое 6"/>
          <p:cNvSpPr>
            <a:spLocks noGrp="1"/>
          </p:cNvSpPr>
          <p:nvPr>
            <p:ph sz="quarter" idx="4294967295"/>
          </p:nvPr>
        </p:nvSpPr>
        <p:spPr>
          <a:xfrm>
            <a:off x="2339752" y="2708920"/>
            <a:ext cx="4041775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en-US" dirty="0" smtClean="0">
                <a:hlinkClick r:id="rId5" action="ppaction://hlinkpres?slideindex=13&amp;slidetitle=4. Сколько целых решений имеет неравенство?"/>
              </a:rPr>
              <a:t>[-</a:t>
            </a:r>
            <a:r>
              <a:rPr lang="ru-RU" dirty="0" smtClean="0">
                <a:hlinkClick r:id="rId5" action="ppaction://hlinkpres?slideindex=13&amp;slidetitle=4. Сколько целых решений имеет неравенство?"/>
              </a:rPr>
              <a:t>6</a:t>
            </a:r>
            <a:r>
              <a:rPr lang="en-US" dirty="0" smtClean="0">
                <a:hlinkClick r:id="rId5" action="ppaction://hlinkpres?slideindex=13&amp;slidetitle=4. Сколько целых решений имеет неравенство?"/>
              </a:rPr>
              <a:t>; 4,5]</a:t>
            </a:r>
            <a:endParaRPr lang="en-US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en-US" dirty="0" smtClean="0">
                <a:hlinkClick r:id="rId5" action="ppaction://hlinkpres?slideindex=12&amp;slidetitle=4. Сколько целых решений имеет неравенство?"/>
              </a:rPr>
              <a:t>[-</a:t>
            </a:r>
            <a:r>
              <a:rPr lang="ru-RU" dirty="0" smtClean="0">
                <a:hlinkClick r:id="rId5" action="ppaction://hlinkpres?slideindex=12&amp;slidetitle=4. Сколько целых решений имеет неравенство?"/>
              </a:rPr>
              <a:t>6</a:t>
            </a:r>
            <a:r>
              <a:rPr lang="en-US" dirty="0" smtClean="0">
                <a:hlinkClick r:id="rId5" action="ppaction://hlinkpres?slideindex=12&amp;slidetitle=4. Сколько целых решений имеет неравенство?"/>
              </a:rPr>
              <a:t>;-2,5)∪(1; 4,5]</a:t>
            </a:r>
            <a:endParaRPr lang="en-US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en-US" dirty="0" smtClean="0">
                <a:hlinkClick r:id="rId5" action="ppaction://hlinkpres?slideindex=13&amp;slidetitle=4. Сколько целых решений имеет неравенство?"/>
              </a:rPr>
              <a:t>(-∞; - 2,5)∪(1;+∞)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Содержимое 7"/>
          <p:cNvGraphicFramePr>
            <a:graphicFrameLocks noChangeAspect="1"/>
          </p:cNvGraphicFramePr>
          <p:nvPr>
            <p:ph idx="1"/>
          </p:nvPr>
        </p:nvGraphicFramePr>
        <p:xfrm>
          <a:off x="1835695" y="1268760"/>
          <a:ext cx="4055187" cy="720080"/>
        </p:xfrm>
        <a:graphic>
          <a:graphicData uri="http://schemas.openxmlformats.org/presentationml/2006/ole">
            <p:oleObj spid="_x0000_s5122" name="Формула" r:id="rId4" imgW="1358640" imgH="241200" progId="Equation.3">
              <p:embed/>
            </p:oleObj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3. Решите неравенство:</a:t>
            </a:r>
            <a:endParaRPr lang="ru-RU" dirty="0"/>
          </a:p>
        </p:txBody>
      </p:sp>
      <p:sp>
        <p:nvSpPr>
          <p:cNvPr id="5124" name="Содержимое 6"/>
          <p:cNvSpPr>
            <a:spLocks noGrp="1"/>
          </p:cNvSpPr>
          <p:nvPr>
            <p:ph sz="quarter" idx="4294967295"/>
          </p:nvPr>
        </p:nvSpPr>
        <p:spPr>
          <a:xfrm>
            <a:off x="2411760" y="2636912"/>
            <a:ext cx="4041775" cy="3941763"/>
          </a:xfrm>
          <a:ln>
            <a:prstDash val="solid"/>
          </a:ln>
        </p:spPr>
        <p:txBody>
          <a:bodyPr/>
          <a:lstStyle/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en-US" dirty="0" smtClean="0">
                <a:hlinkClick r:id="rId5" action="ppaction://hlinkpres?slideindex=15&amp;slidetitle=4. Сколько целых решений имеет неравенство?"/>
              </a:rPr>
              <a:t>[-6; 4,5]</a:t>
            </a:r>
            <a:endParaRPr lang="en-US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en-US" dirty="0" smtClean="0">
                <a:hlinkClick r:id="rId5" action="ppaction://hlinkpres?slideindex=14&amp;slidetitle=4. Сколько целых решений имеет неравенство?"/>
              </a:rPr>
              <a:t>[-6;-2,5)∪(1; 4, 5]</a:t>
            </a:r>
            <a:endParaRPr lang="en-US" dirty="0" smtClean="0"/>
          </a:p>
          <a:p>
            <a:pPr marL="566738" indent="-457200">
              <a:spcBef>
                <a:spcPct val="0"/>
              </a:spcBef>
              <a:buFont typeface="Lucida Sans Unicode" pitchFamily="34" charset="0"/>
              <a:buAutoNum type="arabicPeriod"/>
            </a:pPr>
            <a:r>
              <a:rPr lang="en-US" dirty="0" smtClean="0">
                <a:hlinkClick r:id="rId5" action="ppaction://hlinkpres?slideindex=15&amp;slidetitle=4. Сколько целых решений имеет неравенство?"/>
              </a:rPr>
              <a:t>(-∞; - 2,5)∪(1;+∞)</a:t>
            </a:r>
            <a:endParaRPr lang="ru-RU" dirty="0" smtClean="0"/>
          </a:p>
        </p:txBody>
      </p:sp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355</TotalTime>
  <Words>1410</Words>
  <Application>Microsoft Office PowerPoint</Application>
  <PresentationFormat>Экран (4:3)</PresentationFormat>
  <Paragraphs>652</Paragraphs>
  <Slides>70</Slides>
  <Notes>70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70</vt:i4>
      </vt:variant>
    </vt:vector>
  </HeadingPairs>
  <TitlesOfParts>
    <vt:vector size="72" baseType="lpstr">
      <vt:lpstr>Открытая</vt:lpstr>
      <vt:lpstr>Формула</vt:lpstr>
      <vt:lpstr>Конкурс интерактивных презентаций   </vt:lpstr>
      <vt:lpstr>Какой системе неравенств равносильно исходное неравенство?</vt:lpstr>
      <vt:lpstr>Какой системе неравенств равносильно исходное неравенство? </vt:lpstr>
      <vt:lpstr>Какой системе неравенств равносильно исходное неравенство?</vt:lpstr>
      <vt:lpstr>1. Решите неравенство: </vt:lpstr>
      <vt:lpstr>2. Решите неравенство: </vt:lpstr>
      <vt:lpstr>2. Решите неравенство: </vt:lpstr>
      <vt:lpstr>3. Решите неравенство:</vt:lpstr>
      <vt:lpstr>3. Решите неравенство:</vt:lpstr>
      <vt:lpstr>3. Решите неравенство:</vt:lpstr>
      <vt:lpstr>3. Решите неравенство:</vt:lpstr>
      <vt:lpstr>4. Сколько целых решений имеет неравенство? </vt:lpstr>
      <vt:lpstr>4. Сколько целых решений имеет неравенство? </vt:lpstr>
      <vt:lpstr>4. Сколько целых решений имеет неравенство? </vt:lpstr>
      <vt:lpstr>4. Сколько целых решений имеет неравенство? </vt:lpstr>
      <vt:lpstr>4. Сколько целых решений имеет неравенство? </vt:lpstr>
      <vt:lpstr>4. Сколько целых решений имеет неравенство? </vt:lpstr>
      <vt:lpstr>4. Сколько целых решений имеет неравенство? </vt:lpstr>
      <vt:lpstr>4. Сколько целых решений имеет неравенство? 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5. Решите неравенство: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Ваш результат</vt:lpstr>
      <vt:lpstr>Задания</vt:lpstr>
      <vt:lpstr>Список источников основного содержания</vt:lpstr>
      <vt:lpstr>Список источников иллюстраций и звуковых дорожек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интерактивных презентаций «Интерактивная мозаика» Pedsovet.ru</dc:title>
  <dc:creator>user</dc:creator>
  <cp:lastModifiedBy>Roman</cp:lastModifiedBy>
  <cp:revision>49</cp:revision>
  <dcterms:created xsi:type="dcterms:W3CDTF">2011-06-22T14:11:06Z</dcterms:created>
  <dcterms:modified xsi:type="dcterms:W3CDTF">2012-05-11T22:22:28Z</dcterms:modified>
</cp:coreProperties>
</file>