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74" r:id="rId15"/>
    <p:sldId id="269" r:id="rId16"/>
    <p:sldId id="270" r:id="rId17"/>
    <p:sldId id="271" r:id="rId18"/>
    <p:sldId id="272" r:id="rId19"/>
    <p:sldId id="273" r:id="rId20"/>
    <p:sldId id="275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3300"/>
    <a:srgbClr val="FF0000"/>
    <a:srgbClr val="008000"/>
    <a:srgbClr val="001E00"/>
    <a:srgbClr val="000C00"/>
    <a:srgbClr val="99FF66"/>
    <a:srgbClr val="00C800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60" autoAdjust="0"/>
    <p:restoredTop sz="94624" autoAdjust="0"/>
  </p:normalViewPr>
  <p:slideViewPr>
    <p:cSldViewPr>
      <p:cViewPr varScale="1">
        <p:scale>
          <a:sx n="95" d="100"/>
          <a:sy n="95" d="100"/>
        </p:scale>
        <p:origin x="-45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2E993-058C-48CF-8A18-9378BF55668F}" type="datetimeFigureOut">
              <a:rPr lang="ru-RU"/>
              <a:pPr>
                <a:defRPr/>
              </a:pPr>
              <a:t>17.05.2012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7EB82-F0C1-40CC-9AF2-8626DFD95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5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7576A-854E-4A5E-891F-5F28C7A43A68}" type="datetimeFigureOut">
              <a:rPr lang="ru-RU"/>
              <a:pPr>
                <a:defRPr/>
              </a:pPr>
              <a:t>17.05.2012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3E908-B107-4F05-8695-167703AEF6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5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AD687-C506-4114-85AB-CF8B669C65BF}" type="datetimeFigureOut">
              <a:rPr lang="ru-RU"/>
              <a:pPr>
                <a:defRPr/>
              </a:pPr>
              <a:t>17.05.2012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42625-935F-40C1-9BFF-0DE8CCE51F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25B70-EF41-4D4B-9F74-BB76493C5EE3}" type="datetimeFigureOut">
              <a:rPr lang="ru-RU"/>
              <a:pPr>
                <a:defRPr/>
              </a:pPr>
              <a:t>17.05.2012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0D7F2-6062-4482-83EA-FFF856CD33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B9AC1-378C-472D-9C15-FF16A9C58989}" type="datetimeFigureOut">
              <a:rPr lang="ru-RU"/>
              <a:pPr>
                <a:defRPr/>
              </a:pPr>
              <a:t>17.05.2012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BBB2B-CA88-4F84-8C0D-1EF555168A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B04D4-1F5E-417F-AA5D-372C88459F1E}" type="datetimeFigureOut">
              <a:rPr lang="ru-RU"/>
              <a:pPr>
                <a:defRPr/>
              </a:pPr>
              <a:t>17.05.2012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F6BBB-174B-46B9-899D-32B3B17C79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303E1-0CEA-478A-AD8A-F6460B09DA9A}" type="datetimeFigureOut">
              <a:rPr lang="ru-RU"/>
              <a:pPr>
                <a:defRPr/>
              </a:pPr>
              <a:t>17.05.2012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D78A7-D478-44E6-A9EF-A7E138227E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1CC52-E7E4-49D4-A91C-F55265A8826B}" type="datetimeFigureOut">
              <a:rPr lang="ru-RU"/>
              <a:pPr>
                <a:defRPr/>
              </a:pPr>
              <a:t>17.05.2012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65C29-F6E8-416D-8A77-A42DA83B25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5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C8C6E-159F-41DF-973B-D69E6B1AC6A6}" type="datetimeFigureOut">
              <a:rPr lang="ru-RU"/>
              <a:pPr>
                <a:defRPr/>
              </a:pPr>
              <a:t>17.05.2012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BD555-741E-402C-B776-3875A15433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5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CD9AA-9490-4995-8144-F8F48B805E95}" type="datetimeFigureOut">
              <a:rPr lang="ru-RU"/>
              <a:pPr>
                <a:defRPr/>
              </a:pPr>
              <a:t>17.05.2012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93537-D0AF-49CF-859D-F662AA0AA6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5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7B864-1EB4-4638-BB11-8B5AEC509A77}" type="datetimeFigureOut">
              <a:rPr lang="ru-RU"/>
              <a:pPr>
                <a:defRPr/>
              </a:pPr>
              <a:t>17.05.2012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25934-4EED-4BDC-BF97-DA3CDDD9D0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D7C79F-8B22-4A29-9021-BFF6E1613C0B}" type="datetimeFigureOut">
              <a:rPr lang="ru-RU"/>
              <a:pPr>
                <a:defRPr/>
              </a:pPr>
              <a:t>17.05.2012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9A5A61-5FED-49BD-AD95-88FA42E441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15000"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2" descr="корзина24.png"/>
          <p:cNvPicPr>
            <a:picLocks noChangeAspect="1"/>
          </p:cNvPicPr>
          <p:nvPr/>
        </p:nvPicPr>
        <p:blipFill>
          <a:blip r:embed="rId3" cstate="email">
            <a:lum bright="-10000" contrast="40000"/>
          </a:blip>
          <a:srcRect/>
          <a:stretch>
            <a:fillRect/>
          </a:stretch>
        </p:blipFill>
        <p:spPr bwMode="auto">
          <a:xfrm>
            <a:off x="0" y="3424238"/>
            <a:ext cx="2787650" cy="343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57158" y="317210"/>
            <a:ext cx="5500726" cy="2754600"/>
          </a:xfrm>
          <a:prstGeom prst="rect">
            <a:avLst/>
          </a:prstGeom>
          <a:solidFill>
            <a:schemeClr val="bg1">
              <a:alpha val="3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 algn="ctr">
              <a:defRPr/>
            </a:pPr>
            <a:r>
              <a:rPr lang="ru-RU" sz="4400" b="1" i="1" dirty="0">
                <a:ln w="19050">
                  <a:solidFill>
                    <a:srgbClr val="001E00"/>
                  </a:solidFill>
                </a:ln>
                <a:solidFill>
                  <a:srgbClr val="000C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На июльской грядке</a:t>
            </a:r>
          </a:p>
          <a:p>
            <a:pPr algn="ctr">
              <a:defRPr/>
            </a:pPr>
            <a:r>
              <a:rPr lang="ru-RU" sz="4400" b="1" i="1" dirty="0">
                <a:ln w="19050">
                  <a:solidFill>
                    <a:srgbClr val="001E00"/>
                  </a:solidFill>
                </a:ln>
                <a:solidFill>
                  <a:srgbClr val="000C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Все у нас в порядке</a:t>
            </a:r>
          </a:p>
          <a:p>
            <a:pPr algn="ctr">
              <a:defRPr/>
            </a:pPr>
            <a:r>
              <a:rPr lang="ru-RU" sz="4400" b="1" i="1" dirty="0">
                <a:ln w="19050">
                  <a:solidFill>
                    <a:srgbClr val="001E00"/>
                  </a:solidFill>
                </a:ln>
                <a:solidFill>
                  <a:srgbClr val="000C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Строем словно молодцы</a:t>
            </a:r>
          </a:p>
          <a:p>
            <a:pPr algn="ctr">
              <a:defRPr/>
            </a:pPr>
            <a:r>
              <a:rPr lang="ru-RU" sz="4400" b="1" i="1" dirty="0">
                <a:ln w="19050">
                  <a:solidFill>
                    <a:srgbClr val="001E00"/>
                  </a:solidFill>
                </a:ln>
                <a:solidFill>
                  <a:srgbClr val="000C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Зеленеют ...</a:t>
            </a:r>
            <a:r>
              <a:rPr lang="ru-RU" sz="4400" b="1" i="1" dirty="0">
                <a:ln w="19050">
                  <a:solidFill>
                    <a:srgbClr val="001E00"/>
                  </a:solidFill>
                </a:ln>
                <a:solidFill>
                  <a:srgbClr val="000C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cs typeface="Arial" pitchFamily="34" charset="0"/>
              </a:rPr>
              <a:t> </a:t>
            </a:r>
          </a:p>
        </p:txBody>
      </p:sp>
      <p:pic>
        <p:nvPicPr>
          <p:cNvPr id="5" name="Рисунок 4" descr="огурец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6125" y="1643063"/>
            <a:ext cx="5357813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848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6F618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66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48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98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1059 -0.01852 L -0.47518 0.3173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" y="16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3" descr="корзина23.png"/>
          <p:cNvPicPr>
            <a:picLocks noChangeAspect="1"/>
          </p:cNvPicPr>
          <p:nvPr/>
        </p:nvPicPr>
        <p:blipFill>
          <a:blip r:embed="rId3" cstate="email">
            <a:lum bright="-10000" contrast="40000"/>
          </a:blip>
          <a:srcRect/>
          <a:stretch>
            <a:fillRect/>
          </a:stretch>
        </p:blipFill>
        <p:spPr bwMode="auto">
          <a:xfrm>
            <a:off x="0" y="3424238"/>
            <a:ext cx="2787650" cy="343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57158" y="317210"/>
            <a:ext cx="5143536" cy="2754600"/>
          </a:xfrm>
          <a:prstGeom prst="rect">
            <a:avLst/>
          </a:prstGeom>
          <a:solidFill>
            <a:schemeClr val="bg1">
              <a:alpha val="3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 algn="ctr">
              <a:defRPr/>
            </a:pPr>
            <a:r>
              <a:rPr lang="ru-RU" sz="4400" b="1" i="1" dirty="0">
                <a:ln w="19050">
                  <a:solidFill>
                    <a:srgbClr val="001E00"/>
                  </a:solidFill>
                </a:ln>
                <a:solidFill>
                  <a:srgbClr val="000C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Он круглый и красный, Как глаз светофора.</a:t>
            </a:r>
          </a:p>
          <a:p>
            <a:pPr algn="ctr">
              <a:defRPr/>
            </a:pPr>
            <a:r>
              <a:rPr lang="ru-RU" sz="4400" b="1" i="1" dirty="0">
                <a:ln w="19050">
                  <a:solidFill>
                    <a:srgbClr val="001E00"/>
                  </a:solidFill>
                </a:ln>
                <a:solidFill>
                  <a:srgbClr val="000C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Среди овощей </a:t>
            </a:r>
          </a:p>
          <a:p>
            <a:pPr algn="ctr">
              <a:defRPr/>
            </a:pPr>
            <a:r>
              <a:rPr lang="ru-RU" sz="4400" b="1" i="1" dirty="0">
                <a:ln w="19050">
                  <a:solidFill>
                    <a:srgbClr val="001E00"/>
                  </a:solidFill>
                </a:ln>
                <a:solidFill>
                  <a:srgbClr val="000C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Нет сочней ...</a:t>
            </a:r>
            <a:r>
              <a:rPr lang="ru-RU" sz="4400" b="1" i="1" dirty="0">
                <a:ln w="19050">
                  <a:solidFill>
                    <a:srgbClr val="001E00"/>
                  </a:solidFill>
                </a:ln>
                <a:solidFill>
                  <a:srgbClr val="000C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cs typeface="Arial" pitchFamily="34" charset="0"/>
              </a:rPr>
              <a:t> </a:t>
            </a:r>
          </a:p>
        </p:txBody>
      </p:sp>
      <p:pic>
        <p:nvPicPr>
          <p:cNvPr id="6" name="Рисунок 5" descr="помидор.png"/>
          <p:cNvPicPr>
            <a:picLocks noChangeAspect="1"/>
          </p:cNvPicPr>
          <p:nvPr/>
        </p:nvPicPr>
        <p:blipFill>
          <a:blip r:embed="rId4" cstate="email">
            <a:lum contrast="30000"/>
          </a:blip>
          <a:srcRect/>
          <a:stretch>
            <a:fillRect/>
          </a:stretch>
        </p:blipFill>
        <p:spPr bwMode="auto">
          <a:xfrm>
            <a:off x="3857625" y="1643063"/>
            <a:ext cx="30257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705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6F618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66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36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36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3.61111E-6 0 L -0.48108 0.3252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" y="16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4" descr="корзина22.png"/>
          <p:cNvPicPr>
            <a:picLocks noChangeAspect="1"/>
          </p:cNvPicPr>
          <p:nvPr/>
        </p:nvPicPr>
        <p:blipFill>
          <a:blip r:embed="rId3" cstate="email">
            <a:lum bright="-10000" contrast="40000"/>
          </a:blip>
          <a:srcRect/>
          <a:stretch>
            <a:fillRect/>
          </a:stretch>
        </p:blipFill>
        <p:spPr bwMode="auto">
          <a:xfrm>
            <a:off x="0" y="3424238"/>
            <a:ext cx="2787650" cy="343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57158" y="317210"/>
            <a:ext cx="5143536" cy="2754600"/>
          </a:xfrm>
          <a:prstGeom prst="rect">
            <a:avLst/>
          </a:prstGeom>
          <a:solidFill>
            <a:schemeClr val="bg1">
              <a:alpha val="3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 algn="ctr">
              <a:defRPr/>
            </a:pPr>
            <a:r>
              <a:rPr lang="ru-RU" sz="4400" b="1" i="1" dirty="0">
                <a:ln w="19050">
                  <a:solidFill>
                    <a:srgbClr val="001E00"/>
                  </a:solidFill>
                </a:ln>
                <a:solidFill>
                  <a:srgbClr val="000C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Щелк!</a:t>
            </a:r>
          </a:p>
          <a:p>
            <a:pPr algn="ctr">
              <a:defRPr/>
            </a:pPr>
            <a:r>
              <a:rPr lang="ru-RU" sz="4400" b="1" i="1" dirty="0">
                <a:ln w="19050">
                  <a:solidFill>
                    <a:srgbClr val="001E00"/>
                  </a:solidFill>
                </a:ln>
                <a:solidFill>
                  <a:srgbClr val="000C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Стручок открылся.</a:t>
            </a:r>
          </a:p>
          <a:p>
            <a:pPr algn="ctr">
              <a:defRPr/>
            </a:pPr>
            <a:r>
              <a:rPr lang="ru-RU" sz="4400" b="1" i="1" dirty="0">
                <a:ln w="19050">
                  <a:solidFill>
                    <a:srgbClr val="001E00"/>
                  </a:solidFill>
                </a:ln>
                <a:solidFill>
                  <a:srgbClr val="000C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Ох!</a:t>
            </a:r>
          </a:p>
          <a:p>
            <a:pPr algn="ctr">
              <a:defRPr/>
            </a:pPr>
            <a:r>
              <a:rPr lang="ru-RU" sz="4400" b="1" i="1" dirty="0">
                <a:ln w="19050">
                  <a:solidFill>
                    <a:srgbClr val="001E00"/>
                  </a:solidFill>
                </a:ln>
                <a:solidFill>
                  <a:srgbClr val="000C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Рассыпался ...</a:t>
            </a:r>
            <a:r>
              <a:rPr lang="ru-RU" sz="4400" b="1" i="1" dirty="0">
                <a:ln w="19050">
                  <a:solidFill>
                    <a:srgbClr val="001E00"/>
                  </a:solidFill>
                </a:ln>
                <a:solidFill>
                  <a:srgbClr val="000C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cs typeface="Arial" pitchFamily="34" charset="0"/>
              </a:rPr>
              <a:t> </a:t>
            </a:r>
          </a:p>
        </p:txBody>
      </p:sp>
      <p:pic>
        <p:nvPicPr>
          <p:cNvPr id="8" name="Рисунок 7" descr="горох.png"/>
          <p:cNvPicPr>
            <a:picLocks noChangeAspect="1"/>
          </p:cNvPicPr>
          <p:nvPr/>
        </p:nvPicPr>
        <p:blipFill>
          <a:blip r:embed="rId4" cstate="email">
            <a:lum contrast="40000"/>
          </a:blip>
          <a:srcRect/>
          <a:stretch>
            <a:fillRect/>
          </a:stretch>
        </p:blipFill>
        <p:spPr bwMode="auto">
          <a:xfrm>
            <a:off x="3892550" y="1500188"/>
            <a:ext cx="1393825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6F618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66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2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2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77778E-7 4.07407E-6 L -0.2776 0.2157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10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9000"/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6" descr="корзина1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86500" y="3857625"/>
            <a:ext cx="274796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57158" y="642918"/>
            <a:ext cx="5929354" cy="1400383"/>
          </a:xfrm>
          <a:prstGeom prst="rect">
            <a:avLst/>
          </a:prstGeom>
          <a:solidFill>
            <a:schemeClr val="bg1">
              <a:alpha val="3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 algn="ctr">
              <a:defRPr/>
            </a:pPr>
            <a:r>
              <a:rPr lang="ru-RU" sz="4400" b="1" i="1" dirty="0">
                <a:ln w="19050">
                  <a:solidFill>
                    <a:srgbClr val="001E00"/>
                  </a:solidFill>
                </a:ln>
                <a:solidFill>
                  <a:srgbClr val="000C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Висит на ветке колобок Блестит его румяный бок.</a:t>
            </a:r>
            <a:r>
              <a:rPr lang="ru-RU" sz="4400" b="1" i="1" dirty="0">
                <a:ln w="19050">
                  <a:solidFill>
                    <a:srgbClr val="001E00"/>
                  </a:solidFill>
                </a:ln>
                <a:solidFill>
                  <a:srgbClr val="000C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cs typeface="Arial" pitchFamily="34" charset="0"/>
              </a:rPr>
              <a:t> </a:t>
            </a:r>
          </a:p>
        </p:txBody>
      </p:sp>
      <p:pic>
        <p:nvPicPr>
          <p:cNvPr id="10" name="Рисунок 9" descr="яблоко.png"/>
          <p:cNvPicPr>
            <a:picLocks noChangeAspect="1"/>
          </p:cNvPicPr>
          <p:nvPr/>
        </p:nvPicPr>
        <p:blipFill>
          <a:blip r:embed="rId4">
            <a:lum bright="-20000"/>
          </a:blip>
          <a:srcRect l="18745" r="18745"/>
          <a:stretch>
            <a:fillRect/>
          </a:stretch>
        </p:blipFill>
        <p:spPr bwMode="auto">
          <a:xfrm>
            <a:off x="1571625" y="2071688"/>
            <a:ext cx="36163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56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6F618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66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64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14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1.94444E-6 -3.33333E-6 L 0.4533 0.2421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" y="12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3" descr="корзина17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86500" y="3857625"/>
            <a:ext cx="274796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57158" y="642918"/>
            <a:ext cx="5929354" cy="1400383"/>
          </a:xfrm>
          <a:prstGeom prst="rect">
            <a:avLst/>
          </a:prstGeom>
          <a:solidFill>
            <a:schemeClr val="bg1">
              <a:alpha val="3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 algn="ctr">
              <a:defRPr/>
            </a:pPr>
            <a:r>
              <a:rPr lang="ru-RU" sz="4400" b="1" i="1" dirty="0">
                <a:ln w="19050">
                  <a:solidFill>
                    <a:srgbClr val="001E00"/>
                  </a:solidFill>
                </a:ln>
                <a:solidFill>
                  <a:srgbClr val="000C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cs typeface="Courier New" pitchFamily="49" charset="0"/>
              </a:rPr>
              <a:t>Хоть на вид и неуклюжа</a:t>
            </a:r>
          </a:p>
          <a:p>
            <a:pPr algn="ctr">
              <a:defRPr/>
            </a:pPr>
            <a:r>
              <a:rPr lang="ru-RU" sz="4400" b="1" i="1" dirty="0">
                <a:ln w="19050">
                  <a:solidFill>
                    <a:srgbClr val="001E00"/>
                  </a:solidFill>
                </a:ln>
                <a:solidFill>
                  <a:srgbClr val="000C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cs typeface="Courier New" pitchFamily="49" charset="0"/>
              </a:rPr>
              <a:t>Но очень вкусненькая  ...</a:t>
            </a:r>
            <a:r>
              <a:rPr lang="ru-RU" sz="4400" b="1" i="1" dirty="0">
                <a:ln w="19050">
                  <a:solidFill>
                    <a:srgbClr val="001E00"/>
                  </a:solidFill>
                </a:ln>
                <a:solidFill>
                  <a:srgbClr val="000C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cs typeface="Arial" pitchFamily="34" charset="0"/>
              </a:rPr>
              <a:t> </a:t>
            </a:r>
          </a:p>
        </p:txBody>
      </p:sp>
      <p:pic>
        <p:nvPicPr>
          <p:cNvPr id="7" name="Рисунок 6" descr="груша.png"/>
          <p:cNvPicPr>
            <a:picLocks noChangeAspect="1"/>
          </p:cNvPicPr>
          <p:nvPr/>
        </p:nvPicPr>
        <p:blipFill>
          <a:blip r:embed="rId4">
            <a:lum bright="-20000" contrast="10000"/>
          </a:blip>
          <a:srcRect/>
          <a:stretch>
            <a:fillRect/>
          </a:stretch>
        </p:blipFill>
        <p:spPr bwMode="auto">
          <a:xfrm>
            <a:off x="2143125" y="2000250"/>
            <a:ext cx="2571750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553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6F618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66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6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6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5.55112E-17 2.59259E-6 L 0.51875 0.2263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" y="11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5" descr="корзина16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86500" y="3857625"/>
            <a:ext cx="274796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57158" y="357166"/>
            <a:ext cx="6929486" cy="2754600"/>
          </a:xfrm>
          <a:prstGeom prst="rect">
            <a:avLst/>
          </a:prstGeom>
          <a:solidFill>
            <a:schemeClr val="bg1">
              <a:alpha val="3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 algn="ctr">
              <a:defRPr/>
            </a:pPr>
            <a:r>
              <a:rPr lang="ru-RU" sz="4400" b="1" i="1" dirty="0">
                <a:ln w="19050">
                  <a:solidFill>
                    <a:srgbClr val="001E00"/>
                  </a:solidFill>
                </a:ln>
                <a:solidFill>
                  <a:srgbClr val="000C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cs typeface="Courier New" pitchFamily="49" charset="0"/>
              </a:rPr>
              <a:t>С виду он как рыжий мяч,</a:t>
            </a:r>
          </a:p>
          <a:p>
            <a:pPr algn="ctr">
              <a:defRPr/>
            </a:pPr>
            <a:r>
              <a:rPr lang="ru-RU" sz="4400" b="1" i="1" dirty="0">
                <a:ln w="19050">
                  <a:solidFill>
                    <a:srgbClr val="001E00"/>
                  </a:solidFill>
                </a:ln>
                <a:solidFill>
                  <a:srgbClr val="000C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cs typeface="Courier New" pitchFamily="49" charset="0"/>
              </a:rPr>
              <a:t>Только вот не мчится вскачь.</a:t>
            </a:r>
          </a:p>
          <a:p>
            <a:pPr algn="ctr">
              <a:defRPr/>
            </a:pPr>
            <a:r>
              <a:rPr lang="ru-RU" sz="4400" b="1" i="1" dirty="0">
                <a:ln w="19050">
                  <a:solidFill>
                    <a:srgbClr val="001E00"/>
                  </a:solidFill>
                </a:ln>
                <a:solidFill>
                  <a:srgbClr val="000C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cs typeface="Courier New" pitchFamily="49" charset="0"/>
              </a:rPr>
              <a:t>В нем полезный витамин – </a:t>
            </a:r>
          </a:p>
          <a:p>
            <a:pPr algn="ctr">
              <a:defRPr/>
            </a:pPr>
            <a:r>
              <a:rPr lang="ru-RU" sz="4400" b="1" i="1" dirty="0">
                <a:ln w="19050">
                  <a:solidFill>
                    <a:srgbClr val="001E00"/>
                  </a:solidFill>
                </a:ln>
                <a:solidFill>
                  <a:srgbClr val="000C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cs typeface="Courier New" pitchFamily="49" charset="0"/>
              </a:rPr>
              <a:t>Это спелый...</a:t>
            </a:r>
            <a:r>
              <a:rPr lang="ru-RU" sz="4400" b="1" i="1" dirty="0">
                <a:ln w="19050">
                  <a:solidFill>
                    <a:srgbClr val="001E00"/>
                  </a:solidFill>
                </a:ln>
                <a:solidFill>
                  <a:srgbClr val="000C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cs typeface="Arial" pitchFamily="34" charset="0"/>
              </a:rPr>
              <a:t> </a:t>
            </a:r>
          </a:p>
        </p:txBody>
      </p:sp>
      <p:pic>
        <p:nvPicPr>
          <p:cNvPr id="9" name="Рисунок 8" descr="апельсин.png"/>
          <p:cNvPicPr>
            <a:picLocks noChangeAspect="1"/>
          </p:cNvPicPr>
          <p:nvPr/>
        </p:nvPicPr>
        <p:blipFill>
          <a:blip r:embed="rId4" cstate="email">
            <a:lum bright="-20000" contrast="20000"/>
          </a:blip>
          <a:srcRect/>
          <a:stretch>
            <a:fillRect/>
          </a:stretch>
        </p:blipFill>
        <p:spPr bwMode="auto">
          <a:xfrm>
            <a:off x="2571750" y="2820988"/>
            <a:ext cx="3222625" cy="317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878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6F618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66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4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4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4.72222E-6 4.44444E-6 L 0.38107 0.2138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" y="10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5" descr="корзина15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86500" y="3857625"/>
            <a:ext cx="274796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14282" y="285728"/>
            <a:ext cx="6929486" cy="2754600"/>
          </a:xfrm>
          <a:prstGeom prst="rect">
            <a:avLst/>
          </a:prstGeom>
          <a:solidFill>
            <a:schemeClr val="bg1">
              <a:alpha val="3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 algn="ctr">
              <a:defRPr/>
            </a:pPr>
            <a:r>
              <a:rPr lang="ru-RU" sz="4400" b="1" i="1" dirty="0">
                <a:ln w="19050">
                  <a:solidFill>
                    <a:srgbClr val="001E00"/>
                  </a:solidFill>
                </a:ln>
                <a:solidFill>
                  <a:srgbClr val="000C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cs typeface="Courier New" pitchFamily="49" charset="0"/>
              </a:rPr>
              <a:t>Большой и круглый он на вид</a:t>
            </a:r>
          </a:p>
          <a:p>
            <a:pPr algn="ctr">
              <a:defRPr/>
            </a:pPr>
            <a:r>
              <a:rPr lang="ru-RU" sz="4400" b="1" i="1" dirty="0">
                <a:ln w="19050">
                  <a:solidFill>
                    <a:srgbClr val="001E00"/>
                  </a:solidFill>
                </a:ln>
                <a:solidFill>
                  <a:srgbClr val="000C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cs typeface="Courier New" pitchFamily="49" charset="0"/>
              </a:rPr>
              <a:t>Он сердцевиной знаменит:</a:t>
            </a:r>
          </a:p>
          <a:p>
            <a:pPr algn="ctr">
              <a:defRPr/>
            </a:pPr>
            <a:r>
              <a:rPr lang="ru-RU" sz="4400" b="1" i="1" dirty="0">
                <a:ln w="19050">
                  <a:solidFill>
                    <a:srgbClr val="001E00"/>
                  </a:solidFill>
                </a:ln>
                <a:solidFill>
                  <a:srgbClr val="000C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cs typeface="Courier New" pitchFamily="49" charset="0"/>
              </a:rPr>
              <a:t>Внутри него сидят</a:t>
            </a:r>
          </a:p>
          <a:p>
            <a:pPr algn="ctr">
              <a:defRPr/>
            </a:pPr>
            <a:r>
              <a:rPr lang="ru-RU" sz="4400" b="1" i="1" dirty="0">
                <a:ln w="19050">
                  <a:solidFill>
                    <a:srgbClr val="001E00"/>
                  </a:solidFill>
                </a:ln>
                <a:solidFill>
                  <a:srgbClr val="000C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cs typeface="Courier New" pitchFamily="49" charset="0"/>
              </a:rPr>
              <a:t>Красных </a:t>
            </a:r>
            <a:r>
              <a:rPr lang="ru-RU" sz="4400" b="1" i="1" dirty="0" err="1">
                <a:ln w="19050">
                  <a:solidFill>
                    <a:srgbClr val="001E00"/>
                  </a:solidFill>
                </a:ln>
                <a:solidFill>
                  <a:srgbClr val="000C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cs typeface="Courier New" pitchFamily="49" charset="0"/>
              </a:rPr>
              <a:t>бисерен</a:t>
            </a:r>
            <a:r>
              <a:rPr lang="ru-RU" sz="4400" b="1" i="1" dirty="0">
                <a:ln w="19050">
                  <a:solidFill>
                    <a:srgbClr val="001E00"/>
                  </a:solidFill>
                </a:ln>
                <a:solidFill>
                  <a:srgbClr val="000C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cs typeface="Courier New" pitchFamily="49" charset="0"/>
              </a:rPr>
              <a:t> отряд.</a:t>
            </a:r>
            <a:r>
              <a:rPr lang="ru-RU" sz="4400" b="1" i="1" dirty="0">
                <a:ln w="19050">
                  <a:solidFill>
                    <a:srgbClr val="001E00"/>
                  </a:solidFill>
                </a:ln>
                <a:solidFill>
                  <a:srgbClr val="000C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cs typeface="Arial" pitchFamily="34" charset="0"/>
              </a:rPr>
              <a:t> </a:t>
            </a:r>
          </a:p>
        </p:txBody>
      </p:sp>
      <p:pic>
        <p:nvPicPr>
          <p:cNvPr id="9" name="Рисунок 8" descr="гранат.png"/>
          <p:cNvPicPr>
            <a:picLocks noChangeAspect="1"/>
          </p:cNvPicPr>
          <p:nvPr/>
        </p:nvPicPr>
        <p:blipFill>
          <a:blip r:embed="rId4">
            <a:lum bright="-10000" contrast="20000"/>
          </a:blip>
          <a:srcRect b="7814"/>
          <a:stretch>
            <a:fillRect/>
          </a:stretch>
        </p:blipFill>
        <p:spPr bwMode="auto">
          <a:xfrm>
            <a:off x="1643063" y="2857500"/>
            <a:ext cx="3198812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900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6F618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66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2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2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2777 -0.09282 L 0.49983 0.0856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" y="8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4" descr="корзина14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86500" y="3857625"/>
            <a:ext cx="274796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14282" y="285728"/>
            <a:ext cx="6929486" cy="2754600"/>
          </a:xfrm>
          <a:prstGeom prst="rect">
            <a:avLst/>
          </a:prstGeom>
          <a:solidFill>
            <a:schemeClr val="bg1">
              <a:alpha val="3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 algn="ctr">
              <a:defRPr/>
            </a:pPr>
            <a:r>
              <a:rPr lang="ru-RU" sz="4400" b="1" i="1" dirty="0">
                <a:ln w="19050">
                  <a:solidFill>
                    <a:srgbClr val="001E00"/>
                  </a:solidFill>
                </a:ln>
                <a:solidFill>
                  <a:srgbClr val="000C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cs typeface="Courier New" pitchFamily="49" charset="0"/>
              </a:rPr>
              <a:t>Желтый цитрусовый плод</a:t>
            </a:r>
          </a:p>
          <a:p>
            <a:pPr algn="ctr">
              <a:defRPr/>
            </a:pPr>
            <a:r>
              <a:rPr lang="ru-RU" sz="4400" b="1" i="1" dirty="0">
                <a:ln w="19050">
                  <a:solidFill>
                    <a:srgbClr val="001E00"/>
                  </a:solidFill>
                </a:ln>
                <a:solidFill>
                  <a:srgbClr val="000C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cs typeface="Courier New" pitchFamily="49" charset="0"/>
              </a:rPr>
              <a:t>В странах солнечных  растет.</a:t>
            </a:r>
          </a:p>
          <a:p>
            <a:pPr algn="ctr">
              <a:defRPr/>
            </a:pPr>
            <a:r>
              <a:rPr lang="ru-RU" sz="4400" b="1" i="1" dirty="0">
                <a:ln w="19050">
                  <a:solidFill>
                    <a:srgbClr val="001E00"/>
                  </a:solidFill>
                </a:ln>
                <a:solidFill>
                  <a:srgbClr val="000C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cs typeface="Courier New" pitchFamily="49" charset="0"/>
              </a:rPr>
              <a:t>Но на вкус кислейший он</a:t>
            </a:r>
            <a:r>
              <a:rPr lang="ru-RU" sz="4400" b="1" i="1" dirty="0">
                <a:ln w="19050">
                  <a:solidFill>
                    <a:srgbClr val="001E00"/>
                  </a:solidFill>
                </a:ln>
                <a:solidFill>
                  <a:srgbClr val="000C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cs typeface="Arial" pitchFamily="34" charset="0"/>
              </a:rPr>
              <a:t>,</a:t>
            </a:r>
          </a:p>
          <a:p>
            <a:pPr algn="ctr">
              <a:defRPr/>
            </a:pPr>
            <a:r>
              <a:rPr lang="ru-RU" sz="4400" b="1" i="1" dirty="0">
                <a:ln w="19050">
                  <a:solidFill>
                    <a:srgbClr val="001E00"/>
                  </a:solidFill>
                </a:ln>
                <a:solidFill>
                  <a:srgbClr val="000C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cs typeface="Arial" pitchFamily="34" charset="0"/>
              </a:rPr>
              <a:t>А зовут его …</a:t>
            </a:r>
          </a:p>
        </p:txBody>
      </p:sp>
      <p:pic>
        <p:nvPicPr>
          <p:cNvPr id="9" name="Рисунок 8" descr="лимон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71938" y="2071688"/>
            <a:ext cx="3448050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903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6F618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66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16667E-6 -1.48148E-6 L 0.14184 0.3650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18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4" descr="корзина13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86500" y="3857625"/>
            <a:ext cx="274796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14282" y="285728"/>
            <a:ext cx="6929486" cy="2754600"/>
          </a:xfrm>
          <a:prstGeom prst="rect">
            <a:avLst/>
          </a:prstGeom>
          <a:solidFill>
            <a:schemeClr val="bg1">
              <a:alpha val="3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 algn="ctr">
              <a:defRPr/>
            </a:pPr>
            <a:r>
              <a:rPr lang="ru-RU" sz="4400" b="1" i="1" dirty="0">
                <a:ln w="19050">
                  <a:solidFill>
                    <a:srgbClr val="001E00"/>
                  </a:solidFill>
                </a:ln>
                <a:solidFill>
                  <a:srgbClr val="000C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cs typeface="Courier New" pitchFamily="49" charset="0"/>
              </a:rPr>
              <a:t>Что за барышня такая</a:t>
            </a:r>
          </a:p>
          <a:p>
            <a:pPr algn="ctr">
              <a:defRPr/>
            </a:pPr>
            <a:r>
              <a:rPr lang="ru-RU" sz="4400" b="1" i="1" dirty="0">
                <a:ln w="19050">
                  <a:solidFill>
                    <a:srgbClr val="001E00"/>
                  </a:solidFill>
                </a:ln>
                <a:solidFill>
                  <a:srgbClr val="000C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cs typeface="Courier New" pitchFamily="49" charset="0"/>
              </a:rPr>
              <a:t>Смотрит с ветки, не моргая?</a:t>
            </a:r>
          </a:p>
          <a:p>
            <a:pPr algn="ctr">
              <a:defRPr/>
            </a:pPr>
            <a:r>
              <a:rPr lang="ru-RU" sz="4400" b="1" i="1" dirty="0">
                <a:ln w="19050">
                  <a:solidFill>
                    <a:srgbClr val="001E00"/>
                  </a:solidFill>
                </a:ln>
                <a:solidFill>
                  <a:srgbClr val="000C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cs typeface="Courier New" pitchFamily="49" charset="0"/>
              </a:rPr>
              <a:t>Синий сарафан на диво.</a:t>
            </a:r>
          </a:p>
          <a:p>
            <a:pPr algn="ctr">
              <a:defRPr/>
            </a:pPr>
            <a:r>
              <a:rPr lang="ru-RU" sz="4400" b="1" i="1" dirty="0">
                <a:ln w="19050">
                  <a:solidFill>
                    <a:srgbClr val="001E00"/>
                  </a:solidFill>
                </a:ln>
                <a:solidFill>
                  <a:srgbClr val="000C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cs typeface="Courier New" pitchFamily="49" charset="0"/>
              </a:rPr>
              <a:t>Догадались? Это – </a:t>
            </a:r>
            <a:r>
              <a:rPr lang="ru-RU" sz="4400" b="1" i="1" dirty="0">
                <a:ln w="19050">
                  <a:solidFill>
                    <a:srgbClr val="001E00"/>
                  </a:solidFill>
                </a:ln>
                <a:solidFill>
                  <a:srgbClr val="000C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cs typeface="Arial" pitchFamily="34" charset="0"/>
              </a:rPr>
              <a:t>…</a:t>
            </a:r>
          </a:p>
        </p:txBody>
      </p:sp>
      <p:pic>
        <p:nvPicPr>
          <p:cNvPr id="10" name="Рисунок 9" descr="слива.png"/>
          <p:cNvPicPr>
            <a:picLocks noChangeAspect="1"/>
          </p:cNvPicPr>
          <p:nvPr/>
        </p:nvPicPr>
        <p:blipFill>
          <a:blip r:embed="rId4">
            <a:lum contrast="10000"/>
          </a:blip>
          <a:srcRect/>
          <a:stretch>
            <a:fillRect/>
          </a:stretch>
        </p:blipFill>
        <p:spPr bwMode="auto">
          <a:xfrm>
            <a:off x="793750" y="2857500"/>
            <a:ext cx="3492500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893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6F618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66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4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4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22222E-6 -3.7037E-6 L 0.49791 0.2094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" y="10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5" descr="корзина12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86500" y="3857625"/>
            <a:ext cx="274796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14282" y="285728"/>
            <a:ext cx="6929486" cy="2754600"/>
          </a:xfrm>
          <a:prstGeom prst="rect">
            <a:avLst/>
          </a:prstGeom>
          <a:solidFill>
            <a:schemeClr val="bg1">
              <a:alpha val="3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 algn="ctr">
              <a:defRPr/>
            </a:pPr>
            <a:r>
              <a:rPr lang="ru-RU" sz="4400" b="1" i="1" dirty="0">
                <a:ln w="19050">
                  <a:solidFill>
                    <a:srgbClr val="001E00"/>
                  </a:solidFill>
                </a:ln>
                <a:solidFill>
                  <a:srgbClr val="000C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cs typeface="Courier New" pitchFamily="49" charset="0"/>
              </a:rPr>
              <a:t>Знают этот фрукт детишки, Любят есть его мартышки.</a:t>
            </a:r>
          </a:p>
          <a:p>
            <a:pPr algn="ctr">
              <a:defRPr/>
            </a:pPr>
            <a:r>
              <a:rPr lang="ru-RU" sz="4400" b="1" i="1" dirty="0">
                <a:ln w="19050">
                  <a:solidFill>
                    <a:srgbClr val="001E00"/>
                  </a:solidFill>
                </a:ln>
                <a:solidFill>
                  <a:srgbClr val="000C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cs typeface="Courier New" pitchFamily="49" charset="0"/>
              </a:rPr>
              <a:t>Родом он из жарких стран.</a:t>
            </a:r>
          </a:p>
          <a:p>
            <a:pPr algn="ctr">
              <a:defRPr/>
            </a:pPr>
            <a:r>
              <a:rPr lang="ru-RU" sz="4400" b="1" i="1" dirty="0">
                <a:ln w="19050">
                  <a:solidFill>
                    <a:srgbClr val="001E00"/>
                  </a:solidFill>
                </a:ln>
                <a:solidFill>
                  <a:srgbClr val="000C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cs typeface="Courier New" pitchFamily="49" charset="0"/>
              </a:rPr>
              <a:t>В тропиках растет </a:t>
            </a:r>
            <a:r>
              <a:rPr lang="ru-RU" sz="4400" b="1" i="1" dirty="0">
                <a:ln w="19050">
                  <a:solidFill>
                    <a:srgbClr val="001E00"/>
                  </a:solidFill>
                </a:ln>
                <a:solidFill>
                  <a:srgbClr val="000C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cs typeface="Arial" pitchFamily="34" charset="0"/>
              </a:rPr>
              <a:t>…</a:t>
            </a:r>
          </a:p>
        </p:txBody>
      </p:sp>
      <p:pic>
        <p:nvPicPr>
          <p:cNvPr id="10" name="Рисунок 9" descr="банан.png"/>
          <p:cNvPicPr>
            <a:picLocks noChangeAspect="1"/>
          </p:cNvPicPr>
          <p:nvPr/>
        </p:nvPicPr>
        <p:blipFill>
          <a:blip r:embed="rId4" cstate="email">
            <a:lum bright="-10000" contrast="30000"/>
          </a:blip>
          <a:srcRect/>
          <a:stretch>
            <a:fillRect/>
          </a:stretch>
        </p:blipFill>
        <p:spPr bwMode="auto">
          <a:xfrm>
            <a:off x="2071688" y="2000250"/>
            <a:ext cx="43815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045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6F618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66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24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24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4.16667E-6 0 L 0.40399 0.2731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" y="13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285852" y="1034695"/>
            <a:ext cx="6500858" cy="4108817"/>
          </a:xfrm>
          <a:prstGeom prst="rect">
            <a:avLst/>
          </a:prstGeom>
          <a:solidFill>
            <a:schemeClr val="bg1">
              <a:alpha val="3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 algn="ctr">
              <a:defRPr/>
            </a:pPr>
            <a:r>
              <a:rPr lang="ru-RU" sz="4400" b="1" i="1" dirty="0">
                <a:ln w="19050">
                  <a:solidFill>
                    <a:srgbClr val="001E00"/>
                  </a:solidFill>
                </a:ln>
                <a:solidFill>
                  <a:srgbClr val="000C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В летнем солнечном саду</a:t>
            </a:r>
          </a:p>
          <a:p>
            <a:pPr algn="ctr">
              <a:defRPr/>
            </a:pPr>
            <a:r>
              <a:rPr lang="ru-RU" sz="4400" b="1" i="1" dirty="0">
                <a:ln w="19050">
                  <a:solidFill>
                    <a:srgbClr val="001E00"/>
                  </a:solidFill>
                </a:ln>
                <a:solidFill>
                  <a:srgbClr val="000C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Зреют фрукты на виду.</a:t>
            </a:r>
          </a:p>
          <a:p>
            <a:pPr algn="ctr">
              <a:defRPr/>
            </a:pPr>
            <a:r>
              <a:rPr lang="ru-RU" sz="4400" b="1" i="1" dirty="0">
                <a:ln w="19050">
                  <a:solidFill>
                    <a:srgbClr val="001E00"/>
                  </a:solidFill>
                </a:ln>
                <a:solidFill>
                  <a:srgbClr val="000C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Овощи на грядках</a:t>
            </a:r>
          </a:p>
          <a:p>
            <a:pPr algn="ctr">
              <a:defRPr/>
            </a:pPr>
            <a:r>
              <a:rPr lang="ru-RU" sz="4400" b="1" i="1" dirty="0">
                <a:ln w="19050">
                  <a:solidFill>
                    <a:srgbClr val="001E00"/>
                  </a:solidFill>
                </a:ln>
                <a:solidFill>
                  <a:srgbClr val="000C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Мечтают о ребятках.</a:t>
            </a:r>
          </a:p>
          <a:p>
            <a:pPr algn="ctr">
              <a:defRPr/>
            </a:pPr>
            <a:r>
              <a:rPr lang="ru-RU" sz="4400" b="1" i="1" dirty="0">
                <a:ln w="19050">
                  <a:solidFill>
                    <a:srgbClr val="001E00"/>
                  </a:solidFill>
                </a:ln>
                <a:solidFill>
                  <a:srgbClr val="000C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Только нужно не лениться</a:t>
            </a:r>
          </a:p>
          <a:p>
            <a:pPr algn="ctr">
              <a:defRPr/>
            </a:pPr>
            <a:r>
              <a:rPr lang="ru-RU" sz="4400" b="1" i="1" dirty="0">
                <a:ln w="19050">
                  <a:solidFill>
                    <a:srgbClr val="001E00"/>
                  </a:solidFill>
                </a:ln>
                <a:solidFill>
                  <a:srgbClr val="000C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Отгадать их потрудиться.</a:t>
            </a:r>
            <a:r>
              <a:rPr lang="ru-RU" sz="4400" b="1" i="1" dirty="0">
                <a:ln w="19050">
                  <a:solidFill>
                    <a:srgbClr val="001E00"/>
                  </a:solidFill>
                </a:ln>
                <a:solidFill>
                  <a:srgbClr val="000C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 advTm="2020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6F618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66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орзина21.png"/>
          <p:cNvPicPr>
            <a:picLocks noChangeAspect="1"/>
          </p:cNvPicPr>
          <p:nvPr/>
        </p:nvPicPr>
        <p:blipFill>
          <a:blip r:embed="rId3" cstate="email">
            <a:lum bright="-10000" contrast="40000"/>
          </a:blip>
          <a:srcRect/>
          <a:stretch>
            <a:fillRect/>
          </a:stretch>
        </p:blipFill>
        <p:spPr bwMode="auto">
          <a:xfrm>
            <a:off x="1000125" y="2357438"/>
            <a:ext cx="2787650" cy="343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орзина11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72125" y="2786063"/>
            <a:ext cx="274796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1785926"/>
            <a:ext cx="2299027" cy="923330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0033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овощи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800903" y="1714488"/>
            <a:ext cx="2485873" cy="923330"/>
          </a:xfrm>
          <a:prstGeom prst="rect">
            <a:avLst/>
          </a:prstGeom>
          <a:noFill/>
        </p:spPr>
        <p:txBody>
          <a:bodyPr wrap="none">
            <a:prstTxWarp prst="textChevron">
              <a:avLst>
                <a:gd name="adj" fmla="val 17013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фрукты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7" descr="корзина2.png"/>
          <p:cNvPicPr>
            <a:picLocks noChangeAspect="1"/>
          </p:cNvPicPr>
          <p:nvPr/>
        </p:nvPicPr>
        <p:blipFill>
          <a:blip r:embed="rId3" cstate="email">
            <a:lum bright="-10000" contrast="40000"/>
          </a:blip>
          <a:srcRect/>
          <a:stretch>
            <a:fillRect/>
          </a:stretch>
        </p:blipFill>
        <p:spPr bwMode="auto">
          <a:xfrm>
            <a:off x="0" y="3425825"/>
            <a:ext cx="2786063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57158" y="317210"/>
            <a:ext cx="5715040" cy="2754600"/>
          </a:xfrm>
          <a:prstGeom prst="rect">
            <a:avLst/>
          </a:prstGeom>
          <a:solidFill>
            <a:schemeClr val="bg1">
              <a:alpha val="3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 algn="ctr">
              <a:defRPr/>
            </a:pPr>
            <a:r>
              <a:rPr lang="ru-RU" sz="4400" b="1" i="1" dirty="0">
                <a:ln w="19050">
                  <a:solidFill>
                    <a:srgbClr val="001E00"/>
                  </a:solidFill>
                </a:ln>
                <a:solidFill>
                  <a:srgbClr val="000C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С королевой овощей</a:t>
            </a:r>
          </a:p>
          <a:p>
            <a:pPr algn="ctr">
              <a:defRPr/>
            </a:pPr>
            <a:r>
              <a:rPr lang="ru-RU" sz="4400" b="1" i="1" dirty="0">
                <a:ln w="19050">
                  <a:solidFill>
                    <a:srgbClr val="001E00"/>
                  </a:solidFill>
                </a:ln>
                <a:solidFill>
                  <a:srgbClr val="000C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Подружитесь поскорей!</a:t>
            </a:r>
          </a:p>
          <a:p>
            <a:pPr algn="ctr">
              <a:defRPr/>
            </a:pPr>
            <a:r>
              <a:rPr lang="ru-RU" sz="4400" b="1" i="1" dirty="0">
                <a:ln w="19050">
                  <a:solidFill>
                    <a:srgbClr val="001E00"/>
                  </a:solidFill>
                </a:ln>
                <a:solidFill>
                  <a:srgbClr val="000C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На столе не будет пусто,</a:t>
            </a:r>
          </a:p>
          <a:p>
            <a:pPr algn="ctr">
              <a:defRPr/>
            </a:pPr>
            <a:r>
              <a:rPr lang="ru-RU" sz="4400" b="1" i="1" dirty="0">
                <a:ln w="19050">
                  <a:solidFill>
                    <a:srgbClr val="001E00"/>
                  </a:solidFill>
                </a:ln>
                <a:solidFill>
                  <a:srgbClr val="000C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Если в доме есть...</a:t>
            </a:r>
            <a:r>
              <a:rPr lang="ru-RU" sz="4400" b="1" i="1" dirty="0">
                <a:ln w="19050">
                  <a:solidFill>
                    <a:srgbClr val="001E00"/>
                  </a:solidFill>
                </a:ln>
                <a:solidFill>
                  <a:srgbClr val="000C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cs typeface="Arial" pitchFamily="34" charset="0"/>
              </a:rPr>
              <a:t> </a:t>
            </a:r>
          </a:p>
        </p:txBody>
      </p:sp>
      <p:pic>
        <p:nvPicPr>
          <p:cNvPr id="11" name="Рисунок 10" descr="капуста.png"/>
          <p:cNvPicPr>
            <a:picLocks noChangeAspect="1"/>
          </p:cNvPicPr>
          <p:nvPr/>
        </p:nvPicPr>
        <p:blipFill>
          <a:blip r:embed="rId4" cstate="email">
            <a:lum bright="-10000" contrast="40000"/>
          </a:blip>
          <a:srcRect/>
          <a:stretch>
            <a:fillRect/>
          </a:stretch>
        </p:blipFill>
        <p:spPr bwMode="auto">
          <a:xfrm>
            <a:off x="4779963" y="2286000"/>
            <a:ext cx="3716337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881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6F618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66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92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92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1.94444E-6 1.11022E-16 L -0.5408 0.2106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" y="10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9" descr="корзина30.png"/>
          <p:cNvPicPr>
            <a:picLocks noChangeAspect="1"/>
          </p:cNvPicPr>
          <p:nvPr/>
        </p:nvPicPr>
        <p:blipFill>
          <a:blip r:embed="rId4" cstate="email">
            <a:lum bright="-10000" contrast="40000"/>
          </a:blip>
          <a:srcRect/>
          <a:stretch>
            <a:fillRect/>
          </a:stretch>
        </p:blipFill>
        <p:spPr bwMode="auto">
          <a:xfrm>
            <a:off x="0" y="3425825"/>
            <a:ext cx="2786063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57158" y="317210"/>
            <a:ext cx="6286544" cy="2754600"/>
          </a:xfrm>
          <a:prstGeom prst="rect">
            <a:avLst/>
          </a:prstGeom>
          <a:solidFill>
            <a:schemeClr val="bg1">
              <a:alpha val="3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 algn="ctr">
              <a:defRPr/>
            </a:pPr>
            <a:r>
              <a:rPr lang="ru-RU" sz="4400" b="1" i="1" dirty="0">
                <a:ln w="19050">
                  <a:solidFill>
                    <a:srgbClr val="001E00"/>
                  </a:solidFill>
                </a:ln>
                <a:solidFill>
                  <a:srgbClr val="000C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Кругла, рассыпчата, бела,</a:t>
            </a:r>
          </a:p>
          <a:p>
            <a:pPr algn="ctr">
              <a:defRPr/>
            </a:pPr>
            <a:r>
              <a:rPr lang="ru-RU" sz="4400" b="1" i="1" dirty="0">
                <a:ln w="19050">
                  <a:solidFill>
                    <a:srgbClr val="001E00"/>
                  </a:solidFill>
                </a:ln>
                <a:solidFill>
                  <a:srgbClr val="000C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На стол с полей она пришла</a:t>
            </a:r>
          </a:p>
          <a:p>
            <a:pPr algn="ctr">
              <a:defRPr/>
            </a:pPr>
            <a:r>
              <a:rPr lang="ru-RU" sz="4400" b="1" i="1" dirty="0">
                <a:ln w="19050">
                  <a:solidFill>
                    <a:srgbClr val="001E00"/>
                  </a:solidFill>
                </a:ln>
                <a:solidFill>
                  <a:srgbClr val="000C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Ты посоли её немножко ,</a:t>
            </a:r>
          </a:p>
          <a:p>
            <a:pPr algn="ctr">
              <a:defRPr/>
            </a:pPr>
            <a:r>
              <a:rPr lang="ru-RU" sz="4400" b="1" i="1" dirty="0">
                <a:ln w="19050">
                  <a:solidFill>
                    <a:srgbClr val="001E00"/>
                  </a:solidFill>
                </a:ln>
                <a:solidFill>
                  <a:srgbClr val="000C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Ведь правда, вкусная...</a:t>
            </a:r>
            <a:r>
              <a:rPr lang="ru-RU" sz="4400" b="1" i="1" dirty="0">
                <a:ln w="19050">
                  <a:solidFill>
                    <a:srgbClr val="001E00"/>
                  </a:solidFill>
                </a:ln>
                <a:solidFill>
                  <a:srgbClr val="000C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cs typeface="Arial" pitchFamily="34" charset="0"/>
              </a:rPr>
              <a:t> </a:t>
            </a:r>
          </a:p>
        </p:txBody>
      </p:sp>
      <p:pic>
        <p:nvPicPr>
          <p:cNvPr id="12" name="Рисунок 11" descr="картошка.png"/>
          <p:cNvPicPr>
            <a:picLocks noChangeAspect="1"/>
          </p:cNvPicPr>
          <p:nvPr/>
        </p:nvPicPr>
        <p:blipFill>
          <a:blip r:embed="rId5" cstate="email">
            <a:lum bright="-10000" contrast="40000"/>
          </a:blip>
          <a:srcRect/>
          <a:stretch>
            <a:fillRect/>
          </a:stretch>
        </p:blipFill>
        <p:spPr bwMode="auto">
          <a:xfrm>
            <a:off x="5000625" y="2357438"/>
            <a:ext cx="3151188" cy="205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1903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6F618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66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4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4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77778E-6 1.48148E-6 L -0.61285 0.3319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" y="16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" y="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 descr="корзина29.png"/>
          <p:cNvPicPr>
            <a:picLocks noChangeAspect="1"/>
          </p:cNvPicPr>
          <p:nvPr/>
        </p:nvPicPr>
        <p:blipFill>
          <a:blip r:embed="rId3" cstate="email">
            <a:lum bright="-10000" contrast="40000"/>
          </a:blip>
          <a:srcRect/>
          <a:stretch>
            <a:fillRect/>
          </a:stretch>
        </p:blipFill>
        <p:spPr bwMode="auto">
          <a:xfrm>
            <a:off x="0" y="3424238"/>
            <a:ext cx="2787650" cy="343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57158" y="317210"/>
            <a:ext cx="5643602" cy="2754600"/>
          </a:xfrm>
          <a:prstGeom prst="rect">
            <a:avLst/>
          </a:prstGeom>
          <a:solidFill>
            <a:schemeClr val="bg1">
              <a:alpha val="3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 algn="ctr">
              <a:defRPr/>
            </a:pPr>
            <a:r>
              <a:rPr lang="ru-RU" sz="4400" b="1" i="1" dirty="0">
                <a:ln w="19050">
                  <a:solidFill>
                    <a:srgbClr val="001E00"/>
                  </a:solidFill>
                </a:ln>
                <a:solidFill>
                  <a:srgbClr val="000C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Фиолетовый кафтан</a:t>
            </a:r>
          </a:p>
          <a:p>
            <a:pPr algn="ctr">
              <a:defRPr/>
            </a:pPr>
            <a:r>
              <a:rPr lang="ru-RU" sz="4400" b="1" i="1" dirty="0">
                <a:ln w="19050">
                  <a:solidFill>
                    <a:srgbClr val="001E00"/>
                  </a:solidFill>
                </a:ln>
                <a:solidFill>
                  <a:srgbClr val="000C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Заказал себе Иван.</a:t>
            </a:r>
          </a:p>
          <a:p>
            <a:pPr algn="ctr">
              <a:defRPr/>
            </a:pPr>
            <a:r>
              <a:rPr lang="ru-RU" sz="4400" b="1" i="1" dirty="0">
                <a:ln w="19050">
                  <a:solidFill>
                    <a:srgbClr val="001E00"/>
                  </a:solidFill>
                </a:ln>
                <a:solidFill>
                  <a:srgbClr val="000C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Лучше не было кафтана,</a:t>
            </a:r>
          </a:p>
          <a:p>
            <a:pPr algn="ctr">
              <a:defRPr/>
            </a:pPr>
            <a:r>
              <a:rPr lang="ru-RU" sz="4400" b="1" i="1" dirty="0">
                <a:ln w="19050">
                  <a:solidFill>
                    <a:srgbClr val="001E00"/>
                  </a:solidFill>
                </a:ln>
                <a:solidFill>
                  <a:srgbClr val="000C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Чем кафтан у ...</a:t>
            </a:r>
            <a:r>
              <a:rPr lang="ru-RU" sz="4400" b="1" i="1" dirty="0">
                <a:ln w="19050">
                  <a:solidFill>
                    <a:srgbClr val="001E00"/>
                  </a:solidFill>
                </a:ln>
                <a:solidFill>
                  <a:srgbClr val="000C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cs typeface="Arial" pitchFamily="34" charset="0"/>
              </a:rPr>
              <a:t> </a:t>
            </a:r>
          </a:p>
        </p:txBody>
      </p:sp>
      <p:pic>
        <p:nvPicPr>
          <p:cNvPr id="7" name="Рисунок 6" descr="баклажан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00563" y="2357438"/>
            <a:ext cx="1989137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6F618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66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6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1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1.94444E-6 -2.59259E-6 L -0.48681 0.1638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8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3" descr="корзина28.png"/>
          <p:cNvPicPr>
            <a:picLocks noChangeAspect="1"/>
          </p:cNvPicPr>
          <p:nvPr/>
        </p:nvPicPr>
        <p:blipFill>
          <a:blip r:embed="rId3" cstate="email">
            <a:lum bright="-10000" contrast="40000"/>
          </a:blip>
          <a:srcRect/>
          <a:stretch>
            <a:fillRect/>
          </a:stretch>
        </p:blipFill>
        <p:spPr bwMode="auto">
          <a:xfrm>
            <a:off x="0" y="3424238"/>
            <a:ext cx="2787650" cy="343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свекла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8" y="1649413"/>
            <a:ext cx="2481262" cy="463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00034" y="428604"/>
            <a:ext cx="6215106" cy="2754600"/>
          </a:xfrm>
          <a:prstGeom prst="rect">
            <a:avLst/>
          </a:prstGeom>
          <a:solidFill>
            <a:schemeClr val="bg1">
              <a:alpha val="3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 algn="ctr">
              <a:defRPr/>
            </a:pPr>
            <a:r>
              <a:rPr lang="ru-RU" sz="4400" b="1" i="1" dirty="0">
                <a:ln w="19050">
                  <a:solidFill>
                    <a:srgbClr val="001E00"/>
                  </a:solidFill>
                </a:ln>
                <a:solidFill>
                  <a:srgbClr val="000C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Ты кругла, вкусна, красива!</a:t>
            </a:r>
          </a:p>
          <a:p>
            <a:pPr algn="ctr">
              <a:defRPr/>
            </a:pPr>
            <a:r>
              <a:rPr lang="ru-RU" sz="4400" b="1" i="1" dirty="0">
                <a:ln w="19050">
                  <a:solidFill>
                    <a:srgbClr val="001E00"/>
                  </a:solidFill>
                </a:ln>
                <a:solidFill>
                  <a:srgbClr val="000C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Ты сочна, ну просто диво!</a:t>
            </a:r>
          </a:p>
          <a:p>
            <a:pPr algn="ctr">
              <a:defRPr/>
            </a:pPr>
            <a:r>
              <a:rPr lang="ru-RU" sz="4400" b="1" i="1" dirty="0">
                <a:ln w="19050">
                  <a:solidFill>
                    <a:srgbClr val="001E00"/>
                  </a:solidFill>
                </a:ln>
                <a:solidFill>
                  <a:srgbClr val="000C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Разукрасить нас смогла,</a:t>
            </a:r>
          </a:p>
          <a:p>
            <a:pPr algn="ctr">
              <a:tabLst>
                <a:tab pos="4572000" algn="l"/>
              </a:tabLst>
              <a:defRPr/>
            </a:pPr>
            <a:r>
              <a:rPr lang="ru-RU" sz="4400" b="1" i="1" dirty="0">
                <a:ln w="19050">
                  <a:solidFill>
                    <a:srgbClr val="001E00"/>
                  </a:solidFill>
                </a:ln>
                <a:solidFill>
                  <a:srgbClr val="000C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 А зовут тебя...</a:t>
            </a:r>
            <a:r>
              <a:rPr lang="ru-RU" sz="4400" b="1" i="1" dirty="0">
                <a:ln w="19050">
                  <a:solidFill>
                    <a:srgbClr val="001E00"/>
                  </a:solidFill>
                </a:ln>
                <a:solidFill>
                  <a:srgbClr val="000C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 advTm="2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6F618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66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2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2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2.77778E-6 -2.22222E-6 L -0.4901 0.1840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" y="9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3" descr="корзина27.png"/>
          <p:cNvPicPr>
            <a:picLocks noChangeAspect="1"/>
          </p:cNvPicPr>
          <p:nvPr/>
        </p:nvPicPr>
        <p:blipFill>
          <a:blip r:embed="rId3" cstate="email">
            <a:lum bright="-10000" contrast="40000"/>
          </a:blip>
          <a:srcRect/>
          <a:stretch>
            <a:fillRect/>
          </a:stretch>
        </p:blipFill>
        <p:spPr bwMode="auto">
          <a:xfrm>
            <a:off x="0" y="3424238"/>
            <a:ext cx="2787650" cy="343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57158" y="891399"/>
            <a:ext cx="7215238" cy="2754600"/>
          </a:xfrm>
          <a:prstGeom prst="rect">
            <a:avLst/>
          </a:prstGeom>
          <a:solidFill>
            <a:schemeClr val="bg1">
              <a:alpha val="3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 algn="ctr">
              <a:defRPr/>
            </a:pPr>
            <a:r>
              <a:rPr lang="ru-RU" sz="4400" b="1" i="1" dirty="0">
                <a:ln w="19050">
                  <a:solidFill>
                    <a:srgbClr val="001E00"/>
                  </a:solidFill>
                </a:ln>
                <a:solidFill>
                  <a:srgbClr val="000C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Кто разлегся среди грядки?</a:t>
            </a:r>
          </a:p>
          <a:p>
            <a:pPr algn="ctr">
              <a:defRPr/>
            </a:pPr>
            <a:r>
              <a:rPr lang="ru-RU" sz="4400" b="1" i="1" dirty="0">
                <a:ln w="19050">
                  <a:solidFill>
                    <a:srgbClr val="001E00"/>
                  </a:solidFill>
                </a:ln>
                <a:solidFill>
                  <a:srgbClr val="000C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Кто играть не любит в прятки?</a:t>
            </a:r>
          </a:p>
          <a:p>
            <a:pPr algn="ctr">
              <a:defRPr/>
            </a:pPr>
            <a:r>
              <a:rPr lang="ru-RU" sz="4400" b="1" i="1" dirty="0">
                <a:ln w="19050">
                  <a:solidFill>
                    <a:srgbClr val="001E00"/>
                  </a:solidFill>
                </a:ln>
                <a:solidFill>
                  <a:srgbClr val="000C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Вот Емеля – простачок,</a:t>
            </a:r>
          </a:p>
          <a:p>
            <a:pPr algn="ctr">
              <a:defRPr/>
            </a:pPr>
            <a:r>
              <a:rPr lang="ru-RU" sz="4400" b="1" i="1" dirty="0">
                <a:ln w="19050">
                  <a:solidFill>
                    <a:srgbClr val="001E00"/>
                  </a:solidFill>
                </a:ln>
                <a:solidFill>
                  <a:srgbClr val="000C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Белобокий ...</a:t>
            </a:r>
            <a:r>
              <a:rPr lang="ru-RU" sz="4400" b="1" i="1" dirty="0">
                <a:ln w="19050">
                  <a:solidFill>
                    <a:srgbClr val="001E00"/>
                  </a:solidFill>
                </a:ln>
                <a:solidFill>
                  <a:srgbClr val="000C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cs typeface="Arial" pitchFamily="34" charset="0"/>
              </a:rPr>
              <a:t> </a:t>
            </a:r>
          </a:p>
        </p:txBody>
      </p:sp>
      <p:pic>
        <p:nvPicPr>
          <p:cNvPr id="6" name="Рисунок 5" descr="кабачок.png"/>
          <p:cNvPicPr>
            <a:picLocks noChangeAspect="1"/>
          </p:cNvPicPr>
          <p:nvPr/>
        </p:nvPicPr>
        <p:blipFill>
          <a:blip r:embed="rId4">
            <a:lum bright="-20000" contrast="30000"/>
          </a:blip>
          <a:srcRect l="6758" t="30409" r="2014" b="17220"/>
          <a:stretch>
            <a:fillRect/>
          </a:stretch>
        </p:blipFill>
        <p:spPr bwMode="auto">
          <a:xfrm>
            <a:off x="3571875" y="3143250"/>
            <a:ext cx="44799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988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6F618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66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16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66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2.77778E-7 -3.33333E-6 L -0.47413 0.1692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" y="8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3" descr="корзина26.png"/>
          <p:cNvPicPr>
            <a:picLocks noChangeAspect="1"/>
          </p:cNvPicPr>
          <p:nvPr/>
        </p:nvPicPr>
        <p:blipFill>
          <a:blip r:embed="rId3" cstate="email">
            <a:lum bright="-10000" contrast="40000"/>
          </a:blip>
          <a:srcRect/>
          <a:stretch>
            <a:fillRect/>
          </a:stretch>
        </p:blipFill>
        <p:spPr bwMode="auto">
          <a:xfrm>
            <a:off x="0" y="3424238"/>
            <a:ext cx="2787650" cy="343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28596" y="571480"/>
            <a:ext cx="7215238" cy="1400383"/>
          </a:xfrm>
          <a:prstGeom prst="rect">
            <a:avLst/>
          </a:prstGeom>
          <a:solidFill>
            <a:schemeClr val="bg1">
              <a:alpha val="3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 algn="ctr">
              <a:defRPr/>
            </a:pPr>
            <a:r>
              <a:rPr lang="ru-RU" sz="4400" b="1" i="1" dirty="0">
                <a:ln w="19050">
                  <a:solidFill>
                    <a:srgbClr val="001E00"/>
                  </a:solidFill>
                </a:ln>
                <a:solidFill>
                  <a:srgbClr val="000C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Заставит плакать всех вокруг,</a:t>
            </a:r>
          </a:p>
          <a:p>
            <a:pPr algn="ctr">
              <a:defRPr/>
            </a:pPr>
            <a:r>
              <a:rPr lang="ru-RU" sz="4400" b="1" i="1" dirty="0">
                <a:ln w="19050">
                  <a:solidFill>
                    <a:srgbClr val="001E00"/>
                  </a:solidFill>
                </a:ln>
                <a:solidFill>
                  <a:srgbClr val="000C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Хотя он не драчун, а ...</a:t>
            </a:r>
            <a:r>
              <a:rPr lang="ru-RU" sz="4400" b="1" i="1" dirty="0">
                <a:ln w="19050">
                  <a:solidFill>
                    <a:srgbClr val="001E00"/>
                  </a:solidFill>
                </a:ln>
                <a:solidFill>
                  <a:srgbClr val="000C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cs typeface="Arial" pitchFamily="34" charset="0"/>
              </a:rPr>
              <a:t> </a:t>
            </a:r>
          </a:p>
        </p:txBody>
      </p:sp>
      <p:pic>
        <p:nvPicPr>
          <p:cNvPr id="6" name="Рисунок 5" descr="лук.png"/>
          <p:cNvPicPr>
            <a:picLocks noChangeAspect="1"/>
          </p:cNvPicPr>
          <p:nvPr/>
        </p:nvPicPr>
        <p:blipFill>
          <a:blip r:embed="rId4"/>
          <a:srcRect l="8978" t="9610" r="12886" b="7687"/>
          <a:stretch>
            <a:fillRect/>
          </a:stretch>
        </p:blipFill>
        <p:spPr bwMode="auto">
          <a:xfrm>
            <a:off x="5429250" y="1357313"/>
            <a:ext cx="285750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656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6F618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66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4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84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1.11022E-16 7.40741E-7 L -0.57292 0.3932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" y="19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3" descr="корзина25.png"/>
          <p:cNvPicPr>
            <a:picLocks noChangeAspect="1"/>
          </p:cNvPicPr>
          <p:nvPr/>
        </p:nvPicPr>
        <p:blipFill>
          <a:blip r:embed="rId3" cstate="email">
            <a:lum bright="-10000" contrast="40000"/>
          </a:blip>
          <a:srcRect/>
          <a:stretch>
            <a:fillRect/>
          </a:stretch>
        </p:blipFill>
        <p:spPr bwMode="auto">
          <a:xfrm>
            <a:off x="0" y="3424238"/>
            <a:ext cx="2787650" cy="343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71472" y="531524"/>
            <a:ext cx="6286544" cy="2754600"/>
          </a:xfrm>
          <a:prstGeom prst="rect">
            <a:avLst/>
          </a:prstGeom>
          <a:solidFill>
            <a:schemeClr val="bg1">
              <a:alpha val="3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 algn="ctr">
              <a:defRPr/>
            </a:pPr>
            <a:r>
              <a:rPr lang="ru-RU" sz="4400" b="1" i="1" dirty="0">
                <a:ln w="19050">
                  <a:solidFill>
                    <a:srgbClr val="001E00"/>
                  </a:solidFill>
                </a:ln>
                <a:solidFill>
                  <a:srgbClr val="000C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Чья коса лежит на грядке?</a:t>
            </a:r>
          </a:p>
          <a:p>
            <a:pPr algn="ctr">
              <a:defRPr/>
            </a:pPr>
            <a:r>
              <a:rPr lang="ru-RU" sz="4400" b="1" i="1" dirty="0">
                <a:ln w="19050">
                  <a:solidFill>
                    <a:srgbClr val="001E00"/>
                  </a:solidFill>
                </a:ln>
                <a:solidFill>
                  <a:srgbClr val="000C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Где оранжевые пятки?</a:t>
            </a:r>
          </a:p>
          <a:p>
            <a:pPr algn="ctr">
              <a:defRPr/>
            </a:pPr>
            <a:r>
              <a:rPr lang="ru-RU" sz="4400" b="1" i="1" dirty="0">
                <a:ln w="19050">
                  <a:solidFill>
                    <a:srgbClr val="001E00"/>
                  </a:solidFill>
                </a:ln>
                <a:solidFill>
                  <a:srgbClr val="000C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В землю спрятала плутовка</a:t>
            </a:r>
          </a:p>
          <a:p>
            <a:pPr algn="ctr">
              <a:defRPr/>
            </a:pPr>
            <a:r>
              <a:rPr lang="ru-RU" sz="4400" b="1" i="1" dirty="0">
                <a:ln w="19050">
                  <a:solidFill>
                    <a:srgbClr val="001E00"/>
                  </a:solidFill>
                </a:ln>
                <a:solidFill>
                  <a:srgbClr val="000C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Витаминная ...</a:t>
            </a:r>
            <a:r>
              <a:rPr lang="ru-RU" sz="4400" b="1" i="1" dirty="0">
                <a:ln w="19050">
                  <a:solidFill>
                    <a:srgbClr val="001E00"/>
                  </a:solidFill>
                </a:ln>
                <a:solidFill>
                  <a:srgbClr val="000C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cs typeface="Arial" pitchFamily="34" charset="0"/>
              </a:rPr>
              <a:t> </a:t>
            </a:r>
          </a:p>
        </p:txBody>
      </p:sp>
      <p:pic>
        <p:nvPicPr>
          <p:cNvPr id="7" name="Рисунок 6" descr="морква.png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rcRect/>
          <a:stretch>
            <a:fillRect/>
          </a:stretch>
        </p:blipFill>
        <p:spPr bwMode="auto">
          <a:xfrm>
            <a:off x="5357813" y="1571625"/>
            <a:ext cx="3240087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6F618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66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8194 0.03935 L -0.63316 0.1655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" y="6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"/>
</p:tagLst>
</file>

<file path=ppt/theme/theme1.xml><?xml version="1.0" encoding="utf-8"?>
<a:theme xmlns:a="http://schemas.openxmlformats.org/drawingml/2006/main" name="Презентация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Презентация2.ppt</Template>
  <TotalTime>1</TotalTime>
  <Words>301</Words>
  <Application>Microsoft Office PowerPoint</Application>
  <PresentationFormat>Экран (4:3)</PresentationFormat>
  <Paragraphs>67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Arial</vt:lpstr>
      <vt:lpstr>Calibri</vt:lpstr>
      <vt:lpstr>Презентация2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COMP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Tata</dc:creator>
  <cp:lastModifiedBy>Tata</cp:lastModifiedBy>
  <cp:revision>1</cp:revision>
  <dcterms:created xsi:type="dcterms:W3CDTF">2012-05-16T20:08:32Z</dcterms:created>
  <dcterms:modified xsi:type="dcterms:W3CDTF">2012-05-16T20:09:39Z</dcterms:modified>
</cp:coreProperties>
</file>