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8" d="100"/>
          <a:sy n="88" d="100"/>
        </p:scale>
        <p:origin x="-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E0A9E-7476-4414-BE2D-9FDA4C3EBE47}" type="datetimeFigureOut">
              <a:rPr lang="ru-RU" smtClean="0"/>
              <a:pPr/>
              <a:t>19.11.2009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95866-C2AE-47DD-916D-5B6B86AC1E2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95866-C2AE-47DD-916D-5B6B86AC1E26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95866-C2AE-47DD-916D-5B6B86AC1E2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95866-C2AE-47DD-916D-5B6B86AC1E26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95866-C2AE-47DD-916D-5B6B86AC1E2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95866-C2AE-47DD-916D-5B6B86AC1E26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95866-C2AE-47DD-916D-5B6B86AC1E2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95866-C2AE-47DD-916D-5B6B86AC1E26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95866-C2AE-47DD-916D-5B6B86AC1E26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95866-C2AE-47DD-916D-5B6B86AC1E2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95866-C2AE-47DD-916D-5B6B86AC1E2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F444A-57E8-432F-AC5F-E34D0208503D}" type="datetimeFigureOut">
              <a:rPr lang="ru-RU" smtClean="0"/>
              <a:pPr/>
              <a:t>19.11.2009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34C6E7-6DC9-4696-9FD8-F14EB08F9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F444A-57E8-432F-AC5F-E34D0208503D}" type="datetimeFigureOut">
              <a:rPr lang="ru-RU" smtClean="0"/>
              <a:pPr/>
              <a:t>19.11.2009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4C6E7-6DC9-4696-9FD8-F14EB08F90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F444A-57E8-432F-AC5F-E34D0208503D}" type="datetimeFigureOut">
              <a:rPr lang="ru-RU" smtClean="0"/>
              <a:pPr/>
              <a:t>19.11.2009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4C6E7-6DC9-4696-9FD8-F14EB08F90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CF444A-57E8-432F-AC5F-E34D0208503D}" type="datetimeFigureOut">
              <a:rPr lang="ru-RU" smtClean="0"/>
              <a:pPr/>
              <a:t>19.11.2009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B34C6E7-6DC9-4696-9FD8-F14EB08F9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F444A-57E8-432F-AC5F-E34D0208503D}" type="datetimeFigureOut">
              <a:rPr lang="ru-RU" smtClean="0"/>
              <a:pPr/>
              <a:t>19.11.2009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4C6E7-6DC9-4696-9FD8-F14EB08F9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F444A-57E8-432F-AC5F-E34D0208503D}" type="datetimeFigureOut">
              <a:rPr lang="ru-RU" smtClean="0"/>
              <a:pPr/>
              <a:t>19.11.2009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4C6E7-6DC9-4696-9FD8-F14EB08F9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4C6E7-6DC9-4696-9FD8-F14EB08F9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F444A-57E8-432F-AC5F-E34D0208503D}" type="datetimeFigureOut">
              <a:rPr lang="ru-RU" smtClean="0"/>
              <a:pPr/>
              <a:t>19.11.2009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F444A-57E8-432F-AC5F-E34D0208503D}" type="datetimeFigureOut">
              <a:rPr lang="ru-RU" smtClean="0"/>
              <a:pPr/>
              <a:t>19.11.2009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4C6E7-6DC9-4696-9FD8-F14EB08F9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F444A-57E8-432F-AC5F-E34D0208503D}" type="datetimeFigureOut">
              <a:rPr lang="ru-RU" smtClean="0"/>
              <a:pPr/>
              <a:t>19.11.2009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4C6E7-6DC9-4696-9FD8-F14EB08F90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CF444A-57E8-432F-AC5F-E34D0208503D}" type="datetimeFigureOut">
              <a:rPr lang="ru-RU" smtClean="0"/>
              <a:pPr/>
              <a:t>19.11.2009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34C6E7-6DC9-4696-9FD8-F14EB08F9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F444A-57E8-432F-AC5F-E34D0208503D}" type="datetimeFigureOut">
              <a:rPr lang="ru-RU" smtClean="0"/>
              <a:pPr/>
              <a:t>19.11.2009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34C6E7-6DC9-4696-9FD8-F14EB08F9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7CF444A-57E8-432F-AC5F-E34D0208503D}" type="datetimeFigureOut">
              <a:rPr lang="ru-RU" smtClean="0"/>
              <a:pPr/>
              <a:t>19.11.2009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B34C6E7-6DC9-4696-9FD8-F14EB08F904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3900" b="1" i="1" dirty="0" smtClean="0">
                <a:latin typeface="Constantia" pitchFamily="18" charset="0"/>
              </a:rPr>
              <a:t>Урок русского языка в 8 классе</a:t>
            </a:r>
          </a:p>
          <a:p>
            <a:r>
              <a:rPr lang="ru-RU" sz="3900" b="1" i="1" dirty="0" smtClean="0">
                <a:latin typeface="Constantia" pitchFamily="18" charset="0"/>
              </a:rPr>
              <a:t>Дата проведения:20.10.09.</a:t>
            </a:r>
          </a:p>
          <a:p>
            <a:r>
              <a:rPr lang="ru-RU" sz="3900" b="1" i="1" dirty="0" smtClean="0">
                <a:latin typeface="Constantia" pitchFamily="18" charset="0"/>
              </a:rPr>
              <a:t>Место проведения: МОУ СОШ № 83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5300" b="1" i="1" dirty="0" smtClean="0">
                <a:latin typeface="Constantia" pitchFamily="18" charset="0"/>
              </a:rPr>
              <a:t>Лишь слову жизнь дана…</a:t>
            </a:r>
            <a:br>
              <a:rPr lang="ru-RU" sz="5300" b="1" i="1" dirty="0" smtClean="0">
                <a:latin typeface="Constantia" pitchFamily="18" charset="0"/>
              </a:rPr>
            </a:br>
            <a:r>
              <a:rPr lang="ru-RU" b="1" i="1" dirty="0" smtClean="0">
                <a:latin typeface="Constantia" pitchFamily="18" charset="0"/>
              </a:rPr>
              <a:t>(над страницами О.Н.Трубачёва)</a:t>
            </a:r>
            <a:endParaRPr lang="ru-RU" sz="4800" b="1" i="1" dirty="0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Волгоград. Дзержинский район. Лицей № 8 «Олимпия». 23 октября 2008 г.Торжественное открытие  музея, приуроченное к празднованию «Дня русского языка».</a:t>
            </a:r>
          </a:p>
          <a:p>
            <a:pPr algn="ctr">
              <a:buNone/>
            </a:pPr>
            <a:r>
              <a:rPr lang="ru-RU" b="1" dirty="0" smtClean="0"/>
              <a:t>Представлены:</a:t>
            </a:r>
          </a:p>
          <a:p>
            <a:pPr algn="ctr">
              <a:buFontTx/>
              <a:buChar char="-"/>
            </a:pPr>
            <a:r>
              <a:rPr lang="ru-RU" b="1" dirty="0" smtClean="0"/>
              <a:t>Личные вещи учёного. Любимые книги, фотографии.</a:t>
            </a:r>
          </a:p>
          <a:p>
            <a:pPr algn="ctr">
              <a:buFontTx/>
              <a:buChar char="-"/>
            </a:pPr>
            <a:r>
              <a:rPr lang="ru-RU" b="1" dirty="0" smtClean="0"/>
              <a:t>- Материалы по истории русской письменности</a:t>
            </a:r>
          </a:p>
          <a:p>
            <a:pPr algn="ctr">
              <a:buNone/>
            </a:pPr>
            <a:r>
              <a:rPr lang="ru-RU" b="1" dirty="0" smtClean="0"/>
              <a:t>Директор музея – Литовский Л.Я.</a:t>
            </a:r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Первый музей О.Н.Трубачёва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Цель:  </a:t>
            </a:r>
            <a:r>
              <a:rPr lang="ru-RU" dirty="0" smtClean="0"/>
              <a:t>формирование   и развитие  уважительного отношения к СЛОВУ, ИСТОРИИ и КУЛЬТУРЕ российского народа.</a:t>
            </a:r>
          </a:p>
          <a:p>
            <a:r>
              <a:rPr lang="ru-RU" b="1" dirty="0" smtClean="0"/>
              <a:t>Задачи: </a:t>
            </a:r>
            <a:r>
              <a:rPr lang="ru-RU" dirty="0" smtClean="0"/>
              <a:t>ознакомление с творческим наследием выдающегося русского учёного О.Н.Трубачёва; формирование отношения к русскому языку как источнику духовного и нравственного совершенствования человека; сохранение уникального культурного наследия как гарантия сохранения единства страны и её  культуры  в будущем.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Цели и задачи урока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7200" b="1" dirty="0" smtClean="0"/>
              <a:t>«Культура создаёт личность».</a:t>
            </a:r>
          </a:p>
          <a:p>
            <a:pPr algn="r">
              <a:buNone/>
            </a:pPr>
            <a:r>
              <a:rPr lang="ru-RU" sz="4000" b="1" dirty="0" err="1" smtClean="0"/>
              <a:t>Бальтасар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Грасиан</a:t>
            </a:r>
            <a:r>
              <a:rPr lang="ru-RU" sz="4000" b="1" dirty="0" smtClean="0"/>
              <a:t>.</a:t>
            </a:r>
            <a:endParaRPr lang="ru-RU" sz="40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 smtClean="0"/>
              <a:t>Академик Российской академии наук.</a:t>
            </a:r>
          </a:p>
          <a:p>
            <a:r>
              <a:rPr lang="ru-RU" sz="2800" dirty="0" smtClean="0"/>
              <a:t>Исследователь славянских языков и истории славянской культуры.</a:t>
            </a:r>
          </a:p>
          <a:p>
            <a:r>
              <a:rPr lang="ru-RU" sz="2800" dirty="0" smtClean="0"/>
              <a:t>Всемирно известный славист.</a:t>
            </a:r>
          </a:p>
          <a:p>
            <a:r>
              <a:rPr lang="ru-RU" sz="2800" dirty="0" smtClean="0"/>
              <a:t>Заместитель председателя Императорского Православного Палестинского общества.</a:t>
            </a:r>
          </a:p>
          <a:p>
            <a:r>
              <a:rPr lang="ru-RU" sz="2800" dirty="0" smtClean="0"/>
              <a:t>Доктор исторических наук.</a:t>
            </a:r>
          </a:p>
          <a:p>
            <a:pPr>
              <a:buNone/>
            </a:pPr>
            <a:r>
              <a:rPr lang="ru-RU" sz="2800" dirty="0" smtClean="0"/>
              <a:t>«Разведчик древнейших корней славянской речи»</a:t>
            </a:r>
          </a:p>
          <a:p>
            <a:pPr algn="ctr">
              <a:buNone/>
            </a:pPr>
            <a:r>
              <a:rPr lang="ru-RU" sz="2800" b="1" dirty="0" smtClean="0"/>
              <a:t>«Человек – словарь»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Трубачёв Олег Николаевич(1930  - 2002)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Родился 23.10.1930 г. на Волге, в Сталинграде.</a:t>
            </a:r>
          </a:p>
          <a:p>
            <a:pPr>
              <a:buNone/>
            </a:pPr>
            <a:r>
              <a:rPr lang="ru-RU" sz="2800" dirty="0" smtClean="0"/>
              <a:t>Отец  - врач;</a:t>
            </a:r>
          </a:p>
          <a:p>
            <a:pPr>
              <a:buNone/>
            </a:pPr>
            <a:r>
              <a:rPr lang="ru-RU" sz="2800" dirty="0" smtClean="0"/>
              <a:t>Мать – дочь православного священника;</a:t>
            </a:r>
          </a:p>
          <a:p>
            <a:pPr>
              <a:buNone/>
            </a:pPr>
            <a:r>
              <a:rPr lang="ru-RU" sz="2800" dirty="0" smtClean="0"/>
              <a:t>1947 г. – окончил филологический факультет  университета (г.Днепропетровск)</a:t>
            </a:r>
          </a:p>
          <a:p>
            <a:pPr>
              <a:buNone/>
            </a:pPr>
            <a:r>
              <a:rPr lang="ru-RU" sz="2800" dirty="0" smtClean="0"/>
              <a:t>С 1952 года, ровно полвека, жил и работал в Москве.</a:t>
            </a:r>
          </a:p>
          <a:p>
            <a:pPr>
              <a:buNone/>
            </a:pPr>
            <a:r>
              <a:rPr lang="ru-RU" sz="2800" dirty="0" smtClean="0"/>
              <a:t>С 1961 года  сотрудник  Института русского языка АН СССР В.В.Виноградова.</a:t>
            </a:r>
          </a:p>
          <a:p>
            <a:pPr>
              <a:buNone/>
            </a:pPr>
            <a:endParaRPr lang="ru-RU" sz="28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/>
              <a:t>«Знай свой род…»</a:t>
            </a:r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72000"/>
          </a:xfrm>
        </p:spPr>
        <p:txBody>
          <a:bodyPr/>
          <a:lstStyle/>
          <a:p>
            <a:pPr>
              <a:buNone/>
            </a:pPr>
            <a:r>
              <a:rPr lang="ru-RU" sz="2800" b="1" u="sng" dirty="0" smtClean="0"/>
              <a:t>Первая книга :</a:t>
            </a:r>
          </a:p>
          <a:p>
            <a:pPr>
              <a:buNone/>
            </a:pPr>
            <a:r>
              <a:rPr lang="ru-RU" dirty="0" smtClean="0"/>
              <a:t>«История славянских терминов родства»</a:t>
            </a:r>
          </a:p>
          <a:p>
            <a:pPr>
              <a:buNone/>
            </a:pPr>
            <a:r>
              <a:rPr lang="ru-RU" sz="2800" b="1" u="sng" dirty="0" smtClean="0"/>
              <a:t>Статьи :</a:t>
            </a:r>
          </a:p>
          <a:p>
            <a:pPr>
              <a:buNone/>
            </a:pPr>
            <a:r>
              <a:rPr lang="ru-RU" dirty="0" smtClean="0"/>
              <a:t>«Дневник сталинградца»</a:t>
            </a:r>
          </a:p>
          <a:p>
            <a:pPr>
              <a:buNone/>
            </a:pPr>
            <a:r>
              <a:rPr lang="ru-RU" dirty="0" smtClean="0"/>
              <a:t>«Книга в моей жизни»</a:t>
            </a:r>
          </a:p>
          <a:p>
            <a:pPr>
              <a:buNone/>
            </a:pPr>
            <a:r>
              <a:rPr lang="ru-RU" dirty="0" smtClean="0"/>
              <a:t>«Образованный учёный»</a:t>
            </a:r>
          </a:p>
          <a:p>
            <a:pPr>
              <a:buNone/>
            </a:pPr>
            <a:r>
              <a:rPr lang="ru-RU" sz="2800" b="1" u="sng" dirty="0" smtClean="0"/>
              <a:t>Главный труд :</a:t>
            </a:r>
          </a:p>
          <a:p>
            <a:pPr>
              <a:buNone/>
            </a:pPr>
            <a:r>
              <a:rPr lang="ru-RU" dirty="0" smtClean="0"/>
              <a:t>32 -томный «Этимологический словарь славянских языков».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/>
              <a:t>Наследие учёного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600" b="1" dirty="0" smtClean="0"/>
              <a:t>Начало работы – 1961 год.</a:t>
            </a:r>
          </a:p>
          <a:p>
            <a:pPr>
              <a:buNone/>
            </a:pPr>
            <a:r>
              <a:rPr lang="ru-RU" sz="3600" b="1" dirty="0" smtClean="0"/>
              <a:t>Цель: </a:t>
            </a:r>
            <a:r>
              <a:rPr lang="ru-RU" sz="3600" dirty="0" smtClean="0"/>
              <a:t>…сложить из мозаики  слов, сохранившихся - когда во всех, когда лишь в некоторых современных славянских языках- словарь живого праславянского, на котором говорили предки – славяне прежде, чем разошлись, разделились на «западных», «восточных», «южных».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/>
              <a:t>«</a:t>
            </a:r>
            <a:r>
              <a:rPr lang="ru-RU" sz="4000" b="1" dirty="0" smtClean="0"/>
              <a:t>Этимологический словарь славянских языков»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«</a:t>
            </a:r>
            <a:r>
              <a:rPr lang="en-US" b="1" dirty="0" smtClean="0"/>
              <a:t>demo</a:t>
            </a:r>
            <a:r>
              <a:rPr lang="ru-RU" b="1" dirty="0" smtClean="0"/>
              <a:t>» (греческий) </a:t>
            </a:r>
            <a:r>
              <a:rPr lang="ru-RU" dirty="0" smtClean="0"/>
              <a:t>– строить, созидать        </a:t>
            </a:r>
            <a:r>
              <a:rPr lang="ru-RU" b="1" dirty="0" smtClean="0"/>
              <a:t>«</a:t>
            </a:r>
            <a:r>
              <a:rPr lang="en-US" b="1" dirty="0" smtClean="0"/>
              <a:t>dominus</a:t>
            </a:r>
            <a:r>
              <a:rPr lang="ru-RU" b="1" dirty="0" smtClean="0"/>
              <a:t>» (римский) </a:t>
            </a:r>
            <a:r>
              <a:rPr lang="ru-RU" dirty="0" smtClean="0"/>
              <a:t>– от Господа Бога, Домовладыка      ДОМ (русский);</a:t>
            </a:r>
          </a:p>
          <a:p>
            <a:r>
              <a:rPr lang="ru-RU" b="1" dirty="0" smtClean="0"/>
              <a:t>«зидати» (древнерусский) </a:t>
            </a:r>
            <a:r>
              <a:rPr lang="ru-RU" dirty="0" smtClean="0"/>
              <a:t>– строить, возводить дом, стены из глины или камня       «СОЗИДАТЕЛЬ» (русский) -однокоренные: здание, зодчий)</a:t>
            </a:r>
          </a:p>
          <a:p>
            <a:r>
              <a:rPr lang="ru-RU" b="1" dirty="0" smtClean="0"/>
              <a:t>«славяне» </a:t>
            </a:r>
            <a:r>
              <a:rPr lang="ru-RU" dirty="0" smtClean="0"/>
              <a:t>– от глагола  </a:t>
            </a:r>
            <a:r>
              <a:rPr lang="ru-RU" i="1" dirty="0" smtClean="0"/>
              <a:t>слову/слыву «могут быть услышанным» </a:t>
            </a:r>
            <a:r>
              <a:rPr lang="ru-RU" dirty="0" smtClean="0"/>
              <a:t> т.е. «ясно говорящие"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Из древности в    </a:t>
            </a:r>
            <a:r>
              <a:rPr lang="ru-RU" b="1" dirty="0" err="1" smtClean="0"/>
              <a:t>в</a:t>
            </a:r>
            <a:r>
              <a:rPr lang="ru-RU" b="1" dirty="0" smtClean="0"/>
              <a:t> современность</a:t>
            </a:r>
            <a:endParaRPr lang="ru-RU" b="1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3857620" y="857232"/>
            <a:ext cx="50006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6929454" y="178592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000364" y="257174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643570" y="3429000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«русый» – народ светловолосых, блондинов.</a:t>
            </a:r>
          </a:p>
          <a:p>
            <a:r>
              <a:rPr lang="ru-RU" sz="2800" dirty="0" smtClean="0"/>
              <a:t>«русло» – жили издревле на реке.</a:t>
            </a:r>
          </a:p>
          <a:p>
            <a:pPr>
              <a:buNone/>
            </a:pPr>
            <a:r>
              <a:rPr lang="ru-RU" sz="2800" dirty="0" smtClean="0"/>
              <a:t>В </a:t>
            </a:r>
            <a:r>
              <a:rPr lang="en-US" sz="2800" dirty="0" smtClean="0"/>
              <a:t>VI </a:t>
            </a:r>
            <a:r>
              <a:rPr lang="ru-RU" sz="2800" dirty="0" smtClean="0"/>
              <a:t>веке народ – «рос», «</a:t>
            </a:r>
            <a:r>
              <a:rPr lang="ru-RU" sz="2800" dirty="0" err="1" smtClean="0"/>
              <a:t>росомоны</a:t>
            </a:r>
            <a:r>
              <a:rPr lang="ru-RU" sz="2800" dirty="0" smtClean="0"/>
              <a:t>», «</a:t>
            </a:r>
            <a:r>
              <a:rPr lang="ru-RU" sz="2800" dirty="0" err="1" smtClean="0"/>
              <a:t>роксоланы</a:t>
            </a:r>
            <a:r>
              <a:rPr lang="ru-RU" sz="2800" dirty="0" smtClean="0"/>
              <a:t>»</a:t>
            </a:r>
          </a:p>
          <a:p>
            <a:pPr>
              <a:buNone/>
            </a:pPr>
            <a:r>
              <a:rPr lang="ru-RU" sz="2800" dirty="0" smtClean="0"/>
              <a:t>В </a:t>
            </a:r>
            <a:r>
              <a:rPr lang="en-US" sz="2800" dirty="0" smtClean="0"/>
              <a:t>XI </a:t>
            </a:r>
            <a:r>
              <a:rPr lang="ru-RU" sz="2800" dirty="0" smtClean="0"/>
              <a:t>веке – для кочевников, двинувшихся с востока,</a:t>
            </a:r>
          </a:p>
          <a:p>
            <a:pPr>
              <a:buNone/>
            </a:pPr>
            <a:r>
              <a:rPr lang="ru-RU" sz="2800" dirty="0" smtClean="0"/>
              <a:t>запад – «белый берег», «</a:t>
            </a:r>
            <a:r>
              <a:rPr lang="ru-RU" sz="2800" dirty="0" err="1" smtClean="0"/>
              <a:t>белобережье</a:t>
            </a:r>
            <a:r>
              <a:rPr lang="ru-RU" sz="2800" dirty="0" smtClean="0"/>
              <a:t>», «рос» (светлый) ------ </a:t>
            </a:r>
            <a:r>
              <a:rPr lang="ru-RU" sz="2800" b="1" dirty="0" smtClean="0"/>
              <a:t>русский</a:t>
            </a:r>
          </a:p>
          <a:p>
            <a:pPr>
              <a:buNone/>
            </a:pP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/>
              <a:t>Русь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b="1" dirty="0" smtClean="0"/>
              <a:t>(исконно – славянские истоки)    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369</TotalTime>
  <Words>494</Words>
  <Application>Microsoft Office PowerPoint</Application>
  <PresentationFormat>Экран (4:3)</PresentationFormat>
  <Paragraphs>62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Лишь слову жизнь дана… (над страницами О.Н.Трубачёва)</vt:lpstr>
      <vt:lpstr>Цели и задачи урока</vt:lpstr>
      <vt:lpstr>Слайд 3</vt:lpstr>
      <vt:lpstr>Трубачёв Олег Николаевич(1930  - 2002)</vt:lpstr>
      <vt:lpstr>«Знай свой род…»</vt:lpstr>
      <vt:lpstr>Наследие учёного</vt:lpstr>
      <vt:lpstr>«Этимологический словарь славянских языков»</vt:lpstr>
      <vt:lpstr>Из древности в    в современность</vt:lpstr>
      <vt:lpstr>Русь  (исконно – славянские истоки)    </vt:lpstr>
      <vt:lpstr>Первый музей О.Н.Трубачёва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Лишь слову жизнь дана…</dc:title>
  <dc:creator>User</dc:creator>
  <cp:lastModifiedBy>1</cp:lastModifiedBy>
  <cp:revision>28</cp:revision>
  <dcterms:created xsi:type="dcterms:W3CDTF">2009-10-16T05:21:08Z</dcterms:created>
  <dcterms:modified xsi:type="dcterms:W3CDTF">2009-11-19T05:39:55Z</dcterms:modified>
</cp:coreProperties>
</file>