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4" r:id="rId7"/>
    <p:sldId id="263" r:id="rId8"/>
    <p:sldId id="262" r:id="rId9"/>
    <p:sldId id="261" r:id="rId10"/>
    <p:sldId id="265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55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929368F-E6BA-412F-90C2-B46624789286}" type="datetimeFigureOut">
              <a:rPr lang="ru-RU"/>
              <a:pPr>
                <a:defRPr/>
              </a:pPr>
              <a:t>25.01.2012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F8A0843-A259-4586-8953-235736BA28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28181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48F69E-35DB-4DB2-B2E0-E19B5434AECE}" type="datetimeFigureOut">
              <a:rPr lang="ru-RU"/>
              <a:pPr>
                <a:defRPr/>
              </a:pPr>
              <a:t>25.01.2012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9698EE-3120-40E5-82EA-6820FB44D1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2606422"/>
      </p:ext>
    </p:extLst>
  </p:cSld>
  <p:clrMapOvr>
    <a:masterClrMapping/>
  </p:clrMapOvr>
  <p:transition spd="slow">
    <p:newsfla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F2B52-4A1D-4E21-BE12-F313A2161ACF}" type="datetimeFigureOut">
              <a:rPr lang="ru-RU"/>
              <a:pPr>
                <a:defRPr/>
              </a:pPr>
              <a:t>25.01.2012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397C95-D376-4CCB-9E71-8212B11A06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7876402"/>
      </p:ext>
    </p:extLst>
  </p:cSld>
  <p:clrMapOvr>
    <a:masterClrMapping/>
  </p:clrMapOvr>
  <p:transition spd="slow">
    <p:newsfla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2572A0-E98A-40C1-9BC0-B33296DB804A}" type="datetimeFigureOut">
              <a:rPr lang="ru-RU"/>
              <a:pPr>
                <a:defRPr/>
              </a:pPr>
              <a:t>25.01.2012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A17C1-4623-4FDC-A9FD-B6DE20D5BC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2082283"/>
      </p:ext>
    </p:extLst>
  </p:cSld>
  <p:clrMapOvr>
    <a:masterClrMapping/>
  </p:clrMapOvr>
  <p:transition spd="slow">
    <p:newsfla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24CDE7-7608-46C8-B9FD-4EB9A558ACED}" type="datetimeFigureOut">
              <a:rPr lang="ru-RU"/>
              <a:pPr>
                <a:defRPr/>
              </a:pPr>
              <a:t>25.01.2012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F68EDC-FA2D-4ACE-B473-F33FDDDBB8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7320166"/>
      </p:ext>
    </p:extLst>
  </p:cSld>
  <p:clrMapOvr>
    <a:masterClrMapping/>
  </p:clrMapOvr>
  <p:transition spd="slow">
    <p:newsfla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986CC6-2BC9-40A8-9D6F-235781C7C267}" type="datetimeFigureOut">
              <a:rPr lang="ru-RU"/>
              <a:pPr>
                <a:defRPr/>
              </a:pPr>
              <a:t>25.01.2012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DD3F1F-B5C4-4A05-999C-2DAEE87A7A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9581208"/>
      </p:ext>
    </p:extLst>
  </p:cSld>
  <p:clrMapOvr>
    <a:masterClrMapping/>
  </p:clrMapOvr>
  <p:transition spd="slow"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3AE38-035E-4A2B-B5D1-F594D1FF716E}" type="datetimeFigureOut">
              <a:rPr lang="ru-RU"/>
              <a:pPr>
                <a:defRPr/>
              </a:pPr>
              <a:t>25.01.2012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16E25-2866-41F1-9277-3AF5319148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9743508"/>
      </p:ext>
    </p:extLst>
  </p:cSld>
  <p:clrMapOvr>
    <a:masterClrMapping/>
  </p:clrMapOvr>
  <p:transition spd="slow"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8410AC-CA0A-407F-A992-E05A30790417}" type="datetimeFigureOut">
              <a:rPr lang="ru-RU"/>
              <a:pPr>
                <a:defRPr/>
              </a:pPr>
              <a:t>25.01.2012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E8D13E-6492-460E-9EA6-F8CD1EBD7C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269790"/>
      </p:ext>
    </p:extLst>
  </p:cSld>
  <p:clrMapOvr>
    <a:masterClrMapping/>
  </p:clrMapOvr>
  <p:transition spd="slow"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EFFD08-F980-481D-A6CA-1FF279F38452}" type="datetimeFigureOut">
              <a:rPr lang="ru-RU"/>
              <a:pPr>
                <a:defRPr/>
              </a:pPr>
              <a:t>25.01.2012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4AFB6F-3365-49B4-8306-6B7A9962D7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7521469"/>
      </p:ext>
    </p:extLst>
  </p:cSld>
  <p:clrMapOvr>
    <a:masterClrMapping/>
  </p:clrMapOvr>
  <p:transition spd="slow"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8CA134-3A46-4FCD-A2CE-D8AE63AFE4AE}" type="datetimeFigureOut">
              <a:rPr lang="ru-RU"/>
              <a:pPr>
                <a:defRPr/>
              </a:pPr>
              <a:t>25.01.2012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D185C-45CC-4761-BEC1-13AC643B8E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5288270"/>
      </p:ext>
    </p:extLst>
  </p:cSld>
  <p:clrMapOvr>
    <a:masterClrMapping/>
  </p:clrMapOvr>
  <p:transition spd="slow">
    <p:newsfla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81C0C8-B9EE-4B70-AB0C-D5B6666B09E5}" type="datetimeFigureOut">
              <a:rPr lang="ru-RU"/>
              <a:pPr>
                <a:defRPr/>
              </a:pPr>
              <a:t>25.01.2012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6D597-319D-4760-A970-EE1052B54C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8599533"/>
      </p:ext>
    </p:extLst>
  </p:cSld>
  <p:clrMapOvr>
    <a:masterClrMapping/>
  </p:clrMapOvr>
  <p:transition spd="slow">
    <p:newsfla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C6660A-32E0-4B83-8A30-3E1D56DFD1BB}" type="datetimeFigureOut">
              <a:rPr lang="ru-RU"/>
              <a:pPr>
                <a:defRPr/>
              </a:pPr>
              <a:t>25.01.2012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2F8701-4B62-465E-9498-A780921D36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3421645"/>
      </p:ext>
    </p:extLst>
  </p:cSld>
  <p:clrMapOvr>
    <a:masterClrMapping/>
  </p:clrMapOvr>
  <p:transition spd="slow"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96DDED4-6566-4918-9266-B61E8F97214A}" type="datetimeFigureOut">
              <a:rPr lang="ru-RU"/>
              <a:pPr>
                <a:defRPr/>
              </a:pPr>
              <a:t>25.01.2012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B5EE2CE-7859-4920-84E3-C14FE4FBDD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newsflash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 descr="index0180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 descr="blue-eye-desa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19672" y="2790825"/>
            <a:ext cx="6096000" cy="4067175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7" name="Прямоугольник 6"/>
          <p:cNvSpPr/>
          <p:nvPr/>
        </p:nvSpPr>
        <p:spPr>
          <a:xfrm>
            <a:off x="0" y="0"/>
            <a:ext cx="9144000" cy="258532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  <a:cs typeface="+mn-cs"/>
              </a:rPr>
              <a:t>Тема</a:t>
            </a:r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  <a:cs typeface="+mn-cs"/>
              </a:rPr>
              <a:t>: «Глаз и зрение.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  <a:cs typeface="+mn-cs"/>
              </a:rPr>
              <a:t>Формирование изображения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  <a:cs typeface="+mn-cs"/>
              </a:rPr>
              <a:t>на сетчатке».</a:t>
            </a: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Рисунок 3" descr="index0180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Выучить §20, заполнить таблицу.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403648" y="332656"/>
            <a:ext cx="6289672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  <a:cs typeface="+mn-cs"/>
              </a:rPr>
              <a:t>Домашнее задание.</a:t>
            </a:r>
          </a:p>
        </p:txBody>
      </p:sp>
      <p:pic>
        <p:nvPicPr>
          <p:cNvPr id="6" name="Рисунок 5" descr="http://bio.1september.ru/2010/06/2_1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95736" y="2996952"/>
            <a:ext cx="4536504" cy="3384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635000"/>
          </a:effectLst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3" descr="index0180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276727" y="0"/>
            <a:ext cx="6683240" cy="110799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6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  <a:cs typeface="+mn-cs"/>
              </a:rPr>
              <a:t>Значение зрения.</a:t>
            </a:r>
          </a:p>
        </p:txBody>
      </p:sp>
      <p:pic>
        <p:nvPicPr>
          <p:cNvPr id="7" name="Рисунок 6" descr="0a1f4e9da02ea098aa055a276aa0978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1" y="3501008"/>
            <a:ext cx="9144001" cy="3356992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8" name="TextBox 7"/>
          <p:cNvSpPr txBox="1"/>
          <p:nvPr/>
        </p:nvSpPr>
        <p:spPr>
          <a:xfrm>
            <a:off x="395288" y="1125538"/>
            <a:ext cx="813752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Уникальность зрения в том, что оно позволяет опознавать предмет, определять его местоположение в пространстве и прослеживать перемещение, оценивать окружающую обстановку.  </a:t>
            </a: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Рисунок 3" descr="index0180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691680" y="332656"/>
            <a:ext cx="5982921" cy="110799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6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  <a:cs typeface="+mn-cs"/>
              </a:rPr>
              <a:t>Строение глаза.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55650" y="1916113"/>
            <a:ext cx="7345363" cy="31702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Глаз состоит из: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глазного яблока;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- вспомогательного аппарата.</a:t>
            </a: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5123" name="Содержимое 3" descr="150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Рисунок 3" descr="index0180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971600" y="0"/>
            <a:ext cx="7189662" cy="110799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6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  <a:cs typeface="+mn-cs"/>
              </a:rPr>
              <a:t>Строение сетчатки</a:t>
            </a:r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  <a:cs typeface="+mn-cs"/>
              </a:rPr>
              <a:t>.</a:t>
            </a:r>
          </a:p>
        </p:txBody>
      </p:sp>
      <p:pic>
        <p:nvPicPr>
          <p:cNvPr id="6148" name="Рисунок 6" descr="risunok145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52513"/>
            <a:ext cx="9144000" cy="5805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Рисунок 3" descr="index0180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0" y="332656"/>
            <a:ext cx="9144000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  <a:cs typeface="+mn-cs"/>
              </a:rPr>
              <a:t>Оптическая система глаза.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1341438"/>
            <a:ext cx="9144000" cy="18145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Роговица, передняя и задняя камеры, зрачок, хрусталик, стекловидное тело вместе образуют </a:t>
            </a:r>
            <a:r>
              <a:rPr lang="ru-RU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оптическую систему глаза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, через которую проходит свет, прежде чем попадает на сетчатку. </a:t>
            </a:r>
          </a:p>
        </p:txBody>
      </p:sp>
      <p:pic>
        <p:nvPicPr>
          <p:cNvPr id="7" name="Рисунок 6" descr="glaz_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33055" y="3284984"/>
            <a:ext cx="3999929" cy="3024336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3924300" y="3167063"/>
            <a:ext cx="5040313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ru-RU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Последовательность прохождения лучей через прозрачную среду глаза такова:</a:t>
            </a:r>
          </a:p>
          <a:p>
            <a:pPr algn="ctr">
              <a:defRPr/>
            </a:pPr>
            <a:r>
              <a:rPr lang="ru-RU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луч света → роговица → передняя камера глаза → зрачок → задняя камера глаза → хрусталик → стекловидное тело → сетчатка.</a:t>
            </a: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Рисунок 3" descr="index0180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0" y="332656"/>
            <a:ext cx="9250994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  <a:cs typeface="+mn-cs"/>
              </a:rPr>
              <a:t>Вспомогательный аппарат</a:t>
            </a:r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  <a:cs typeface="+mn-cs"/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1484313"/>
            <a:ext cx="9144000" cy="3816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Вспомогательный аппарат состоит из защитных образований, слезного и двигательного аппарата. </a:t>
            </a:r>
            <a:r>
              <a:rPr lang="ru-RU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Защитные образования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— брови, веки и ресницы.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Брови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предохраняют глаз от пота, стекающего со лба.  </a:t>
            </a:r>
            <a:r>
              <a:rPr lang="ru-RU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Веки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— подвижные кожные складки. Находящиеся на их краях </a:t>
            </a:r>
            <a:r>
              <a:rPr lang="ru-RU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ресницы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защищают глаза от пыли, снега, дождя, яркого света.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Рисунок 3" descr="index0180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Содержимое 5" descr="233.gif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0" y="980728"/>
            <a:ext cx="9144000" cy="5877272"/>
          </a:xfrm>
          <a:effectLst>
            <a:softEdge rad="3175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1187624" y="0"/>
            <a:ext cx="6715621" cy="110799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6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  <a:cs typeface="+mn-cs"/>
              </a:rPr>
              <a:t>Слезный аппарат</a:t>
            </a:r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  <a:cs typeface="+mn-cs"/>
              </a:rPr>
              <a:t>.</a:t>
            </a: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Рисунок 4" descr="index0180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" y="0"/>
            <a:ext cx="9144000" cy="110799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6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  <a:cs typeface="+mn-cs"/>
              </a:rPr>
              <a:t>Двигательный аппарат</a:t>
            </a:r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  <a:cs typeface="+mn-cs"/>
              </a:rPr>
              <a:t>.</a:t>
            </a:r>
          </a:p>
        </p:txBody>
      </p:sp>
      <p:pic>
        <p:nvPicPr>
          <p:cNvPr id="7" name="Рисунок 6" descr="goz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3569" y="836713"/>
            <a:ext cx="7776864" cy="6021287"/>
          </a:xfrm>
          <a:prstGeom prst="rect">
            <a:avLst/>
          </a:prstGeom>
          <a:effectLst>
            <a:softEdge rad="317500"/>
          </a:effectLst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195</Words>
  <Application>Microsoft Office PowerPoint</Application>
  <PresentationFormat>Экран (4:3)</PresentationFormat>
  <Paragraphs>24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Лена</dc:creator>
  <cp:lastModifiedBy>Игорь</cp:lastModifiedBy>
  <cp:revision>22</cp:revision>
  <dcterms:created xsi:type="dcterms:W3CDTF">2011-11-19T16:18:02Z</dcterms:created>
  <dcterms:modified xsi:type="dcterms:W3CDTF">2012-01-25T05:33:19Z</dcterms:modified>
</cp:coreProperties>
</file>