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0" r:id="rId4"/>
    <p:sldId id="261" r:id="rId5"/>
    <p:sldId id="262" r:id="rId6"/>
    <p:sldId id="259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  <p:sldId id="305" r:id="rId50"/>
    <p:sldId id="306" r:id="rId51"/>
    <p:sldId id="307" r:id="rId5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25E5076-3810-47DD-B79F-674D7AD40C01}" styleName="Темный стиль 1 - акцент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882" autoAdjust="0"/>
    <p:restoredTop sz="94639" autoAdjust="0"/>
  </p:normalViewPr>
  <p:slideViewPr>
    <p:cSldViewPr>
      <p:cViewPr varScale="1">
        <p:scale>
          <a:sx n="79" d="100"/>
          <a:sy n="79" d="100"/>
        </p:scale>
        <p:origin x="-1308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B2501-162D-41E8-AC0E-DB11137048B0}" type="datetimeFigureOut">
              <a:rPr lang="ru-RU" smtClean="0"/>
              <a:pPr/>
              <a:t>07.05.2012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85C31F5-D719-4D11-8850-EC5BA0F2180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B2501-162D-41E8-AC0E-DB11137048B0}" type="datetimeFigureOut">
              <a:rPr lang="ru-RU" smtClean="0"/>
              <a:pPr/>
              <a:t>07.05.2012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C31F5-D719-4D11-8850-EC5BA0F218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B2501-162D-41E8-AC0E-DB11137048B0}" type="datetimeFigureOut">
              <a:rPr lang="ru-RU" smtClean="0"/>
              <a:pPr/>
              <a:t>07.05.2012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C31F5-D719-4D11-8850-EC5BA0F218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бъект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B8B2501-162D-41E8-AC0E-DB11137048B0}" type="datetimeFigureOut">
              <a:rPr lang="ru-RU" smtClean="0"/>
              <a:pPr/>
              <a:t>07.05.2012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285C31F5-D719-4D11-8850-EC5BA0F2180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B2501-162D-41E8-AC0E-DB11137048B0}" type="datetimeFigureOut">
              <a:rPr lang="ru-RU" smtClean="0"/>
              <a:pPr/>
              <a:t>07.05.2012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C31F5-D719-4D11-8850-EC5BA0F2180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B2501-162D-41E8-AC0E-DB11137048B0}" type="datetimeFigureOut">
              <a:rPr lang="ru-RU" smtClean="0"/>
              <a:pPr/>
              <a:t>07.05.2012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C31F5-D719-4D11-8850-EC5BA0F2180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C31F5-D719-4D11-8850-EC5BA0F2180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B2501-162D-41E8-AC0E-DB11137048B0}" type="datetimeFigureOut">
              <a:rPr lang="ru-RU" smtClean="0"/>
              <a:pPr/>
              <a:t>07.05.2012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Объект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Объект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B2501-162D-41E8-AC0E-DB11137048B0}" type="datetimeFigureOut">
              <a:rPr lang="ru-RU" smtClean="0"/>
              <a:pPr/>
              <a:t>07.05.2012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C31F5-D719-4D11-8850-EC5BA0F2180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B2501-162D-41E8-AC0E-DB11137048B0}" type="datetimeFigureOut">
              <a:rPr lang="ru-RU" smtClean="0"/>
              <a:pPr/>
              <a:t>07.05.2012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C31F5-D719-4D11-8850-EC5BA0F218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Объект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B8B2501-162D-41E8-AC0E-DB11137048B0}" type="datetimeFigureOut">
              <a:rPr lang="ru-RU" smtClean="0"/>
              <a:pPr/>
              <a:t>07.05.2012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85C31F5-D719-4D11-8850-EC5BA0F2180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B2501-162D-41E8-AC0E-DB11137048B0}" type="datetimeFigureOut">
              <a:rPr lang="ru-RU" smtClean="0"/>
              <a:pPr/>
              <a:t>07.05.2012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85C31F5-D719-4D11-8850-EC5BA0F2180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B8B2501-162D-41E8-AC0E-DB11137048B0}" type="datetimeFigureOut">
              <a:rPr lang="ru-RU" smtClean="0"/>
              <a:pPr/>
              <a:t>07.05.2012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285C31F5-D719-4D11-8850-EC5BA0F2180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7.xml"/><Relationship Id="rId13" Type="http://schemas.openxmlformats.org/officeDocument/2006/relationships/slide" Target="slide27.xml"/><Relationship Id="rId18" Type="http://schemas.openxmlformats.org/officeDocument/2006/relationships/slide" Target="slide37.xml"/><Relationship Id="rId3" Type="http://schemas.openxmlformats.org/officeDocument/2006/relationships/slide" Target="slide3.xml"/><Relationship Id="rId21" Type="http://schemas.openxmlformats.org/officeDocument/2006/relationships/slide" Target="slide43.xml"/><Relationship Id="rId7" Type="http://schemas.openxmlformats.org/officeDocument/2006/relationships/slide" Target="slide15.xml"/><Relationship Id="rId12" Type="http://schemas.openxmlformats.org/officeDocument/2006/relationships/slide" Target="slide25.xml"/><Relationship Id="rId17" Type="http://schemas.openxmlformats.org/officeDocument/2006/relationships/slide" Target="slide35.xml"/><Relationship Id="rId25" Type="http://schemas.openxmlformats.org/officeDocument/2006/relationships/slide" Target="slide51.xml"/><Relationship Id="rId2" Type="http://schemas.openxmlformats.org/officeDocument/2006/relationships/slide" Target="slide5.xml"/><Relationship Id="rId16" Type="http://schemas.openxmlformats.org/officeDocument/2006/relationships/slide" Target="slide33.xml"/><Relationship Id="rId20" Type="http://schemas.openxmlformats.org/officeDocument/2006/relationships/slide" Target="slide41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3.xml"/><Relationship Id="rId11" Type="http://schemas.openxmlformats.org/officeDocument/2006/relationships/slide" Target="slide23.xml"/><Relationship Id="rId24" Type="http://schemas.openxmlformats.org/officeDocument/2006/relationships/slide" Target="slide49.xml"/><Relationship Id="rId5" Type="http://schemas.openxmlformats.org/officeDocument/2006/relationships/slide" Target="slide9.xml"/><Relationship Id="rId15" Type="http://schemas.openxmlformats.org/officeDocument/2006/relationships/slide" Target="slide31.xml"/><Relationship Id="rId23" Type="http://schemas.openxmlformats.org/officeDocument/2006/relationships/slide" Target="slide47.xml"/><Relationship Id="rId10" Type="http://schemas.openxmlformats.org/officeDocument/2006/relationships/slide" Target="slide21.xml"/><Relationship Id="rId19" Type="http://schemas.openxmlformats.org/officeDocument/2006/relationships/slide" Target="slide39.xml"/><Relationship Id="rId4" Type="http://schemas.openxmlformats.org/officeDocument/2006/relationships/slide" Target="slide7.xml"/><Relationship Id="rId9" Type="http://schemas.openxmlformats.org/officeDocument/2006/relationships/slide" Target="slide19.xml"/><Relationship Id="rId14" Type="http://schemas.openxmlformats.org/officeDocument/2006/relationships/slide" Target="slide29.xml"/><Relationship Id="rId22" Type="http://schemas.openxmlformats.org/officeDocument/2006/relationships/slide" Target="slide4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85800" y="836712"/>
            <a:ext cx="7918648" cy="4040088"/>
          </a:xfrm>
        </p:spPr>
        <p:txBody>
          <a:bodyPr/>
          <a:lstStyle/>
          <a:p>
            <a:r>
              <a:rPr lang="ru-RU" sz="8000" dirty="0" smtClean="0">
                <a:solidFill>
                  <a:srgbClr val="FFC000"/>
                </a:solidFill>
              </a:rPr>
              <a:t>«Социальная сфера общества»</a:t>
            </a:r>
            <a:endParaRPr lang="ru-RU" sz="8000" dirty="0">
              <a:solidFill>
                <a:srgbClr val="FFC000"/>
              </a:solidFill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r"/>
            <a:r>
              <a:rPr lang="ru-RU" sz="2800" dirty="0" err="1" smtClean="0"/>
              <a:t>Хусаенова</a:t>
            </a:r>
            <a:r>
              <a:rPr lang="ru-RU" sz="2800" dirty="0" smtClean="0"/>
              <a:t> Л.С. </a:t>
            </a:r>
            <a:r>
              <a:rPr lang="en-US" sz="2800" dirty="0" smtClean="0"/>
              <a:t>I </a:t>
            </a:r>
            <a:r>
              <a:rPr lang="ru-RU" sz="2800" dirty="0" smtClean="0"/>
              <a:t>категории С(к)ОШ №75</a:t>
            </a:r>
            <a:endParaRPr lang="ru-RU" sz="2800" dirty="0"/>
          </a:p>
        </p:txBody>
      </p:sp>
    </p:spTree>
    <p:extLst>
      <p:ext uri="{BB962C8B-B14F-4D97-AF65-F5344CB8AC3E}">
        <p14:creationId xmlns="" xmlns:p14="http://schemas.microsoft.com/office/powerpoint/2010/main" val="3981553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6334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6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выход из родительской семьи, молодая семя, рождение детей, смерть семьи</a:t>
            </a:r>
          </a:p>
          <a:p>
            <a:pPr algn="ctr">
              <a:buNone/>
            </a:pPr>
            <a:r>
              <a:rPr lang="ru-RU" sz="3200" dirty="0" smtClean="0">
                <a:solidFill>
                  <a:schemeClr val="bg1">
                    <a:lumMod val="95000"/>
                    <a:lumOff val="5000"/>
                  </a:schemeClr>
                </a:solidFill>
                <a:hlinkClick r:id="rId2" action="ppaction://hlinksldjump"/>
              </a:rPr>
              <a:t>Аукцион </a:t>
            </a:r>
            <a:r>
              <a:rPr lang="ru-RU" sz="6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endParaRPr lang="ru-RU" sz="6600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4326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8800" dirty="0" smtClean="0">
                <a:solidFill>
                  <a:srgbClr val="FFC000"/>
                </a:solidFill>
              </a:rPr>
              <a:t>Дайте определения разводу?</a:t>
            </a:r>
            <a:endParaRPr lang="ru-RU" sz="8800" dirty="0">
              <a:solidFill>
                <a:srgbClr val="FFC00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691336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54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Расторжение брака (развод) производится как в органах </a:t>
            </a:r>
            <a:r>
              <a:rPr lang="ru-RU" sz="54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ЗАГСа</a:t>
            </a:r>
            <a:r>
              <a:rPr lang="ru-RU" sz="54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по заявлению обоих супругов, так и в судебном порядке.</a:t>
            </a:r>
          </a:p>
          <a:p>
            <a:pPr algn="ctr">
              <a:buNone/>
            </a:pPr>
            <a:r>
              <a:rPr lang="ru-RU" sz="3200" dirty="0" smtClean="0">
                <a:solidFill>
                  <a:schemeClr val="bg1">
                    <a:lumMod val="95000"/>
                    <a:lumOff val="5000"/>
                  </a:schemeClr>
                </a:solidFill>
                <a:hlinkClick r:id="rId2" action="ppaction://hlinksldjump"/>
              </a:rPr>
              <a:t>Аукцион</a:t>
            </a:r>
            <a:r>
              <a:rPr lang="ru-RU" sz="5400" dirty="0" smtClean="0">
                <a:solidFill>
                  <a:schemeClr val="bg1">
                    <a:lumMod val="95000"/>
                    <a:lumOff val="5000"/>
                  </a:schemeClr>
                </a:solidFill>
                <a:hlinkClick r:id="rId2" action="ppaction://hlinksldjump"/>
              </a:rPr>
              <a:t> </a:t>
            </a:r>
            <a:endParaRPr lang="ru-RU" sz="5400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6334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8000" dirty="0" smtClean="0">
                <a:solidFill>
                  <a:srgbClr val="FFC000"/>
                </a:solidFill>
              </a:rPr>
              <a:t>По какому принципу классифицируются конфликты?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544616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6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проблемно –</a:t>
            </a:r>
            <a:r>
              <a:rPr lang="ru-RU" sz="6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деятельностному</a:t>
            </a:r>
            <a:r>
              <a:rPr lang="ru-RU" sz="6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, по степеннее вовлеченности, остроты противоречий</a:t>
            </a:r>
          </a:p>
          <a:p>
            <a:pPr algn="ctr">
              <a:buNone/>
            </a:pPr>
            <a:r>
              <a:rPr lang="ru-RU" sz="3200" dirty="0" smtClean="0">
                <a:solidFill>
                  <a:schemeClr val="bg1">
                    <a:lumMod val="95000"/>
                    <a:lumOff val="5000"/>
                  </a:schemeClr>
                </a:solidFill>
                <a:hlinkClick r:id="rId2" action="ppaction://hlinksldjump"/>
              </a:rPr>
              <a:t>Аукцион</a:t>
            </a:r>
            <a:r>
              <a:rPr lang="ru-RU" sz="6000" dirty="0" smtClean="0">
                <a:solidFill>
                  <a:schemeClr val="bg1">
                    <a:lumMod val="95000"/>
                    <a:lumOff val="5000"/>
                  </a:schemeClr>
                </a:solidFill>
                <a:hlinkClick r:id="rId2" action="ppaction://hlinksldjump"/>
              </a:rPr>
              <a:t> </a:t>
            </a:r>
            <a:endParaRPr lang="ru-RU" sz="6000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03304"/>
          </a:xfrm>
        </p:spPr>
        <p:txBody>
          <a:bodyPr/>
          <a:lstStyle/>
          <a:p>
            <a:pPr algn="ctr">
              <a:buNone/>
            </a:pPr>
            <a:r>
              <a:rPr lang="ru-RU" sz="5400" dirty="0" smtClean="0">
                <a:solidFill>
                  <a:srgbClr val="FFC000"/>
                </a:solidFill>
              </a:rPr>
              <a:t>Спор, столкновение конкурирующих сторон за владения чем-то одинаково ценным для обеих сторон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691336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ru-RU" sz="9600" dirty="0" smtClean="0">
              <a:solidFill>
                <a:schemeClr val="bg1"/>
              </a:solidFill>
            </a:endParaRPr>
          </a:p>
          <a:p>
            <a:pPr algn="ctr">
              <a:buNone/>
            </a:pPr>
            <a:r>
              <a:rPr lang="ru-RU" sz="9600" dirty="0" smtClean="0">
                <a:solidFill>
                  <a:schemeClr val="bg1"/>
                </a:solidFill>
              </a:rPr>
              <a:t>Конфликт</a:t>
            </a:r>
          </a:p>
          <a:p>
            <a:pPr algn="ctr">
              <a:buNone/>
            </a:pPr>
            <a:endParaRPr lang="ru-RU" sz="9600" dirty="0">
              <a:solidFill>
                <a:schemeClr val="bg1"/>
              </a:solidFill>
            </a:endParaRPr>
          </a:p>
          <a:p>
            <a:pPr algn="ctr">
              <a:buNone/>
            </a:pPr>
            <a:r>
              <a:rPr lang="ru-RU" sz="3200" dirty="0" smtClean="0">
                <a:solidFill>
                  <a:schemeClr val="bg1"/>
                </a:solidFill>
                <a:hlinkClick r:id="rId2" action="ppaction://hlinksldjump"/>
              </a:rPr>
              <a:t>Аукцион </a:t>
            </a:r>
            <a:endParaRPr lang="ru-RU" sz="3200" dirty="0">
              <a:solidFill>
                <a:schemeClr val="bg1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0330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6600" dirty="0" smtClean="0">
                <a:solidFill>
                  <a:srgbClr val="FFC000"/>
                </a:solidFill>
              </a:rPr>
              <a:t>Перечислите стратегии поведения в конфликтной ситуации </a:t>
            </a:r>
            <a:endParaRPr lang="ru-RU" sz="6600" dirty="0">
              <a:solidFill>
                <a:srgbClr val="FFC00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0330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6600" dirty="0" smtClean="0">
                <a:solidFill>
                  <a:schemeClr val="bg1"/>
                </a:solidFill>
              </a:rPr>
              <a:t>приспособление, компромисс, сотрудничество, игнорирование, соперничество</a:t>
            </a:r>
          </a:p>
          <a:p>
            <a:pPr algn="ctr">
              <a:buNone/>
            </a:pPr>
            <a:r>
              <a:rPr lang="ru-RU" sz="3200" dirty="0" smtClean="0">
                <a:solidFill>
                  <a:schemeClr val="bg1"/>
                </a:solidFill>
                <a:hlinkClick r:id="rId2" action="ppaction://hlinksldjump"/>
              </a:rPr>
              <a:t>Аукцион</a:t>
            </a:r>
            <a:r>
              <a:rPr lang="ru-RU" sz="6600" dirty="0" smtClean="0">
                <a:solidFill>
                  <a:schemeClr val="bg1"/>
                </a:solidFill>
                <a:hlinkClick r:id="rId2" action="ppaction://hlinksldjump"/>
              </a:rPr>
              <a:t> </a:t>
            </a:r>
            <a:r>
              <a:rPr lang="ru-RU" sz="6600" dirty="0" smtClean="0">
                <a:solidFill>
                  <a:schemeClr val="bg1"/>
                </a:solidFill>
              </a:rPr>
              <a:t> </a:t>
            </a:r>
            <a:endParaRPr lang="ru-RU" sz="6600" dirty="0">
              <a:solidFill>
                <a:schemeClr val="bg1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475312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8000" dirty="0" smtClean="0">
                <a:solidFill>
                  <a:srgbClr val="FFC000"/>
                </a:solidFill>
              </a:rPr>
              <a:t>Какие способы решения конфликта существуют </a:t>
            </a:r>
            <a:endParaRPr lang="ru-RU" sz="8000" dirty="0">
              <a:solidFill>
                <a:srgbClr val="FFC00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351804456"/>
              </p:ext>
            </p:extLst>
          </p:nvPr>
        </p:nvGraphicFramePr>
        <p:xfrm>
          <a:off x="395536" y="908720"/>
          <a:ext cx="8424937" cy="5544615"/>
        </p:xfrm>
        <a:graphic>
          <a:graphicData uri="http://schemas.openxmlformats.org/drawingml/2006/table">
            <a:tbl>
              <a:tblPr firstRow="1" bandRow="1">
                <a:tableStyleId>{125E5076-3810-47DD-B79F-674D7AD40C01}</a:tableStyleId>
              </a:tblPr>
              <a:tblGrid>
                <a:gridCol w="2506384"/>
                <a:gridCol w="1253192"/>
                <a:gridCol w="1179475"/>
                <a:gridCol w="1253192"/>
                <a:gridCol w="1179475"/>
                <a:gridCol w="1053219"/>
              </a:tblGrid>
              <a:tr h="1108923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rgbClr val="FF0000"/>
                          </a:solidFill>
                        </a:rPr>
                        <a:t>7-я</a:t>
                      </a:r>
                    </a:p>
                    <a:p>
                      <a:pPr algn="ctr"/>
                      <a:endParaRPr lang="ru-RU" sz="2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>
                          <a:hlinkClick r:id="rId2" action="ppaction://hlinksldjump"/>
                        </a:rPr>
                        <a:t>500</a:t>
                      </a:r>
                      <a:endParaRPr lang="ru-RU" sz="4000" b="1" i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>
                          <a:hlinkClick r:id="rId3" action="ppaction://hlinksldjump"/>
                        </a:rPr>
                        <a:t>400</a:t>
                      </a:r>
                      <a:endParaRPr lang="ru-RU" sz="4000" b="1" i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>
                          <a:hlinkClick r:id="rId4" action="ppaction://hlinksldjump"/>
                        </a:rPr>
                        <a:t>300</a:t>
                      </a:r>
                      <a:endParaRPr lang="ru-RU" sz="4000" b="1" i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>
                          <a:hlinkClick r:id="rId5" action="ppaction://hlinksldjump"/>
                        </a:rPr>
                        <a:t>200</a:t>
                      </a:r>
                      <a:endParaRPr lang="ru-RU" sz="4000" b="1" i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>
                          <a:hlinkClick r:id="rId6" action="ppaction://hlinksldjump"/>
                        </a:rPr>
                        <a:t>100</a:t>
                      </a:r>
                      <a:endParaRPr lang="ru-RU" sz="4000" b="1" i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</a:tr>
              <a:tr h="1108923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rgbClr val="FF0000"/>
                          </a:solidFill>
                        </a:rPr>
                        <a:t>Конфликт</a:t>
                      </a:r>
                    </a:p>
                    <a:p>
                      <a:pPr algn="ctr"/>
                      <a:endParaRPr lang="ru-RU" sz="2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>
                          <a:hlinkClick r:id="rId6" action="ppaction://hlinksldjump"/>
                        </a:rPr>
                        <a:t>500</a:t>
                      </a:r>
                      <a:endParaRPr lang="ru-RU" sz="4000" b="1" i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>
                          <a:hlinkClick r:id="rId7" action="ppaction://hlinksldjump"/>
                        </a:rPr>
                        <a:t>400</a:t>
                      </a:r>
                      <a:endParaRPr lang="ru-RU" sz="4000" b="1" i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>
                          <a:hlinkClick r:id="rId8" action="ppaction://hlinksldjump"/>
                        </a:rPr>
                        <a:t>300</a:t>
                      </a:r>
                      <a:endParaRPr lang="ru-RU" sz="4000" b="1" i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>
                          <a:hlinkClick r:id="rId9" action="ppaction://hlinksldjump"/>
                        </a:rPr>
                        <a:t>200</a:t>
                      </a:r>
                      <a:endParaRPr lang="ru-RU" sz="4000" b="1" i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>
                          <a:hlinkClick r:id="rId10" action="ppaction://hlinksldjump"/>
                        </a:rPr>
                        <a:t>100</a:t>
                      </a:r>
                      <a:endParaRPr lang="ru-RU" sz="4000" b="1" i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</a:tr>
              <a:tr h="1108923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rgbClr val="FF0000"/>
                          </a:solidFill>
                        </a:rPr>
                        <a:t>Вавилонская башня</a:t>
                      </a:r>
                      <a:endParaRPr lang="ru-RU" sz="2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>
                          <a:hlinkClick r:id="rId11" action="ppaction://hlinksldjump"/>
                        </a:rPr>
                        <a:t>500</a:t>
                      </a:r>
                      <a:endParaRPr lang="ru-RU" sz="4000" b="1" i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>
                          <a:hlinkClick r:id="rId12" action="ppaction://hlinksldjump"/>
                        </a:rPr>
                        <a:t>400</a:t>
                      </a:r>
                      <a:endParaRPr lang="ru-RU" sz="4000" b="1" i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>
                          <a:hlinkClick r:id="rId13" action="ppaction://hlinksldjump"/>
                        </a:rPr>
                        <a:t>300</a:t>
                      </a:r>
                      <a:endParaRPr lang="ru-RU" sz="4000" b="1" i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>
                          <a:hlinkClick r:id="rId14" action="ppaction://hlinksldjump"/>
                        </a:rPr>
                        <a:t>200</a:t>
                      </a:r>
                      <a:endParaRPr lang="ru-RU" sz="4000" b="1" i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>
                          <a:hlinkClick r:id="rId15" action="ppaction://hlinksldjump"/>
                        </a:rPr>
                        <a:t>100</a:t>
                      </a:r>
                      <a:endParaRPr lang="ru-RU" sz="4000" b="1" i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</a:tr>
              <a:tr h="1108923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rgbClr val="FF0000"/>
                          </a:solidFill>
                        </a:rPr>
                        <a:t>Страты</a:t>
                      </a:r>
                    </a:p>
                    <a:p>
                      <a:pPr algn="ctr"/>
                      <a:endParaRPr lang="ru-RU" sz="2800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>
                          <a:hlinkClick r:id="rId16" action="ppaction://hlinksldjump"/>
                        </a:rPr>
                        <a:t>500</a:t>
                      </a:r>
                      <a:endParaRPr lang="ru-RU" sz="4000" b="1" i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>
                          <a:hlinkClick r:id="rId17" action="ppaction://hlinksldjump"/>
                        </a:rPr>
                        <a:t>400</a:t>
                      </a:r>
                      <a:endParaRPr lang="ru-RU" sz="4000" b="1" i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>
                          <a:hlinkClick r:id="rId18" action="ppaction://hlinksldjump"/>
                        </a:rPr>
                        <a:t>300</a:t>
                      </a:r>
                      <a:endParaRPr lang="ru-RU" sz="4000" b="1" i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>
                          <a:hlinkClick r:id="rId19" action="ppaction://hlinksldjump"/>
                        </a:rPr>
                        <a:t>200</a:t>
                      </a:r>
                      <a:endParaRPr lang="ru-RU" sz="4000" b="1" i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>
                          <a:hlinkClick r:id="rId20" action="ppaction://hlinksldjump"/>
                        </a:rPr>
                        <a:t>100</a:t>
                      </a:r>
                      <a:endParaRPr lang="ru-RU" sz="4000" b="1" i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</a:tr>
              <a:tr h="1108923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rgbClr val="FF0000"/>
                          </a:solidFill>
                        </a:rPr>
                        <a:t>Словечки</a:t>
                      </a:r>
                    </a:p>
                    <a:p>
                      <a:pPr algn="ctr"/>
                      <a:endParaRPr lang="ru-RU" sz="2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>
                          <a:hlinkClick r:id="rId21" action="ppaction://hlinksldjump"/>
                        </a:rPr>
                        <a:t>500</a:t>
                      </a:r>
                      <a:endParaRPr lang="ru-RU" sz="4000" b="1" i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>
                          <a:hlinkClick r:id="rId22" action="ppaction://hlinksldjump"/>
                        </a:rPr>
                        <a:t>400</a:t>
                      </a:r>
                      <a:endParaRPr lang="ru-RU" sz="4000" b="1" i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>
                          <a:hlinkClick r:id="rId23" action="ppaction://hlinksldjump"/>
                        </a:rPr>
                        <a:t>300</a:t>
                      </a:r>
                      <a:endParaRPr lang="ru-RU" sz="4000" b="1" i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>
                          <a:hlinkClick r:id="rId24" action="ppaction://hlinksldjump"/>
                        </a:rPr>
                        <a:t>200</a:t>
                      </a:r>
                      <a:endParaRPr lang="ru-RU" sz="4000" b="1" i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>
                          <a:hlinkClick r:id="rId25" action="ppaction://hlinksldjump"/>
                        </a:rPr>
                        <a:t>100</a:t>
                      </a:r>
                      <a:endParaRPr lang="ru-RU" sz="4000" b="1" i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67544" y="0"/>
            <a:ext cx="8219256" cy="900336"/>
          </a:xfrm>
        </p:spPr>
        <p:txBody>
          <a:bodyPr>
            <a:normAutofit/>
          </a:bodyPr>
          <a:lstStyle/>
          <a:p>
            <a:pPr algn="ctr"/>
            <a:r>
              <a:rPr lang="ru-RU" sz="4800" dirty="0" smtClean="0">
                <a:solidFill>
                  <a:srgbClr val="FFC000"/>
                </a:solidFill>
              </a:rPr>
              <a:t>Аукцион </a:t>
            </a:r>
            <a:endParaRPr lang="ru-RU" sz="48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69112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475312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6000" dirty="0" smtClean="0">
                <a:solidFill>
                  <a:schemeClr val="bg1"/>
                </a:solidFill>
              </a:rPr>
              <a:t>компромисс, переговоры, посредничество, арбитраж, применения силы</a:t>
            </a:r>
          </a:p>
          <a:p>
            <a:pPr algn="ctr">
              <a:buNone/>
            </a:pPr>
            <a:r>
              <a:rPr lang="ru-RU" sz="3200" dirty="0" smtClean="0">
                <a:solidFill>
                  <a:schemeClr val="bg1"/>
                </a:solidFill>
                <a:hlinkClick r:id="rId2" action="ppaction://hlinksldjump"/>
              </a:rPr>
              <a:t>Аукцион </a:t>
            </a:r>
            <a:r>
              <a:rPr lang="ru-RU" sz="3200" dirty="0" smtClean="0">
                <a:solidFill>
                  <a:schemeClr val="bg1"/>
                </a:solidFill>
              </a:rPr>
              <a:t> </a:t>
            </a:r>
            <a:endParaRPr lang="ru-RU" sz="3200" dirty="0">
              <a:solidFill>
                <a:schemeClr val="bg1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8800" dirty="0" smtClean="0">
                <a:solidFill>
                  <a:srgbClr val="FFC000"/>
                </a:solidFill>
              </a:rPr>
              <a:t>Инцидент это? </a:t>
            </a:r>
            <a:endParaRPr lang="ru-RU" sz="8800" dirty="0">
              <a:solidFill>
                <a:srgbClr val="FFC00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0330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8000" dirty="0" smtClean="0">
                <a:solidFill>
                  <a:schemeClr val="bg1"/>
                </a:solidFill>
              </a:rPr>
              <a:t>практическое действие участников конфликта</a:t>
            </a:r>
          </a:p>
          <a:p>
            <a:pPr algn="ctr">
              <a:buNone/>
            </a:pPr>
            <a:r>
              <a:rPr lang="ru-RU" sz="3200" dirty="0" smtClean="0">
                <a:solidFill>
                  <a:schemeClr val="bg1"/>
                </a:solidFill>
                <a:hlinkClick r:id="rId2" action="ppaction://hlinksldjump"/>
              </a:rPr>
              <a:t>Аукцион </a:t>
            </a:r>
            <a:endParaRPr lang="ru-RU" sz="3200" dirty="0">
              <a:solidFill>
                <a:schemeClr val="bg1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7200" dirty="0" smtClean="0">
                <a:solidFill>
                  <a:srgbClr val="FFC000"/>
                </a:solidFill>
              </a:rPr>
              <a:t>Перечислите </a:t>
            </a:r>
            <a:r>
              <a:rPr lang="ru-RU" sz="7200" dirty="0" err="1" smtClean="0">
                <a:solidFill>
                  <a:srgbClr val="FFC000"/>
                </a:solidFill>
              </a:rPr>
              <a:t>этнообразующие</a:t>
            </a:r>
            <a:r>
              <a:rPr lang="ru-RU" sz="7200" dirty="0" smtClean="0">
                <a:solidFill>
                  <a:srgbClr val="FFC000"/>
                </a:solidFill>
              </a:rPr>
              <a:t> факторы </a:t>
            </a:r>
            <a:endParaRPr lang="ru-RU" sz="7200" dirty="0">
              <a:solidFill>
                <a:srgbClr val="FFC00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691336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5400" dirty="0" smtClean="0">
                <a:solidFill>
                  <a:schemeClr val="bg1"/>
                </a:solidFill>
              </a:rPr>
              <a:t>кровное родство, </a:t>
            </a:r>
            <a:r>
              <a:rPr lang="ru-RU" sz="5400" dirty="0" err="1" smtClean="0">
                <a:solidFill>
                  <a:schemeClr val="bg1"/>
                </a:solidFill>
              </a:rPr>
              <a:t>межпоколенная</a:t>
            </a:r>
            <a:r>
              <a:rPr lang="ru-RU" sz="5400" dirty="0" smtClean="0">
                <a:solidFill>
                  <a:schemeClr val="bg1"/>
                </a:solidFill>
              </a:rPr>
              <a:t> преемственность, единая территория, язык, история, культура, традиции и самосознание</a:t>
            </a:r>
          </a:p>
          <a:p>
            <a:pPr algn="ctr">
              <a:buNone/>
            </a:pPr>
            <a:r>
              <a:rPr lang="ru-RU" sz="3200" dirty="0" smtClean="0">
                <a:solidFill>
                  <a:schemeClr val="bg1"/>
                </a:solidFill>
                <a:hlinkClick r:id="rId2" action="ppaction://hlinksldjump"/>
              </a:rPr>
              <a:t>Аукцион </a:t>
            </a:r>
            <a:endParaRPr lang="ru-RU" sz="3200" dirty="0">
              <a:solidFill>
                <a:schemeClr val="bg1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8000" dirty="0" smtClean="0">
                <a:solidFill>
                  <a:srgbClr val="FFC000"/>
                </a:solidFill>
              </a:rPr>
              <a:t>Перечислите стадии создания этноса</a:t>
            </a:r>
            <a:endParaRPr lang="ru-RU" sz="8000" dirty="0">
              <a:solidFill>
                <a:srgbClr val="FFC00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8000" dirty="0" smtClean="0">
                <a:solidFill>
                  <a:schemeClr val="bg1"/>
                </a:solidFill>
              </a:rPr>
              <a:t>семья-клан- род- племя-этнос</a:t>
            </a:r>
          </a:p>
          <a:p>
            <a:pPr algn="ctr">
              <a:buNone/>
            </a:pPr>
            <a:endParaRPr lang="ru-RU" sz="3200" dirty="0" smtClean="0">
              <a:solidFill>
                <a:schemeClr val="bg1"/>
              </a:solidFill>
              <a:hlinkClick r:id="rId2" action="ppaction://hlinksldjump"/>
            </a:endParaRPr>
          </a:p>
          <a:p>
            <a:pPr algn="ctr">
              <a:buNone/>
            </a:pPr>
            <a:r>
              <a:rPr lang="ru-RU" sz="3200" dirty="0" smtClean="0">
                <a:solidFill>
                  <a:schemeClr val="bg1"/>
                </a:solidFill>
                <a:hlinkClick r:id="rId2" action="ppaction://hlinksldjump"/>
              </a:rPr>
              <a:t>Аукцион</a:t>
            </a:r>
            <a:r>
              <a:rPr lang="ru-RU" sz="8000" dirty="0" smtClean="0">
                <a:solidFill>
                  <a:schemeClr val="bg1"/>
                </a:solidFill>
                <a:hlinkClick r:id="rId2" action="ppaction://hlinksldjump"/>
              </a:rPr>
              <a:t> </a:t>
            </a:r>
            <a:endParaRPr lang="ru-RU" sz="8000" dirty="0" smtClean="0">
              <a:solidFill>
                <a:schemeClr val="bg1"/>
              </a:solidFill>
            </a:endParaRPr>
          </a:p>
          <a:p>
            <a:pPr algn="ctr">
              <a:buNone/>
            </a:pPr>
            <a:endParaRPr lang="ru-RU" sz="8000" dirty="0">
              <a:solidFill>
                <a:schemeClr val="bg1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35352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4800" dirty="0" smtClean="0">
                <a:solidFill>
                  <a:srgbClr val="FFC000"/>
                </a:solidFill>
              </a:rPr>
              <a:t>Автономная, не ограниченная территориальными рамками политическая группировка, члены которой привержены общим ценностям и интересам </a:t>
            </a:r>
            <a:r>
              <a:rPr lang="ru-RU" sz="4800" dirty="0" err="1" smtClean="0">
                <a:solidFill>
                  <a:srgbClr val="FFC000"/>
                </a:solidFill>
              </a:rPr>
              <a:t>это__________</a:t>
            </a:r>
            <a:endParaRPr lang="ru-RU" sz="4800" dirty="0">
              <a:solidFill>
                <a:srgbClr val="FFC00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ru-RU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475312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ru-RU" sz="9600" dirty="0" smtClean="0">
              <a:solidFill>
                <a:schemeClr val="bg1"/>
              </a:solidFill>
            </a:endParaRPr>
          </a:p>
          <a:p>
            <a:pPr algn="ctr">
              <a:buNone/>
            </a:pPr>
            <a:r>
              <a:rPr lang="ru-RU" sz="9600" dirty="0" smtClean="0">
                <a:solidFill>
                  <a:schemeClr val="bg1"/>
                </a:solidFill>
              </a:rPr>
              <a:t>Нация</a:t>
            </a:r>
          </a:p>
          <a:p>
            <a:pPr algn="ctr">
              <a:buNone/>
            </a:pPr>
            <a:endParaRPr lang="ru-RU" sz="3200" dirty="0" smtClean="0">
              <a:solidFill>
                <a:schemeClr val="bg1"/>
              </a:solidFill>
              <a:hlinkClick r:id="rId2" action="ppaction://hlinksldjump"/>
            </a:endParaRPr>
          </a:p>
          <a:p>
            <a:pPr algn="ctr">
              <a:buNone/>
            </a:pPr>
            <a:endParaRPr lang="ru-RU" sz="3200" dirty="0">
              <a:solidFill>
                <a:schemeClr val="bg1"/>
              </a:solidFill>
              <a:hlinkClick r:id="rId2" action="ppaction://hlinksldjump"/>
            </a:endParaRPr>
          </a:p>
          <a:p>
            <a:pPr algn="ctr">
              <a:buNone/>
            </a:pPr>
            <a:endParaRPr lang="ru-RU" sz="3200" dirty="0" smtClean="0">
              <a:solidFill>
                <a:schemeClr val="bg1"/>
              </a:solidFill>
              <a:hlinkClick r:id="rId2" action="ppaction://hlinksldjump"/>
            </a:endParaRPr>
          </a:p>
          <a:p>
            <a:pPr algn="ctr">
              <a:buNone/>
            </a:pPr>
            <a:r>
              <a:rPr lang="ru-RU" sz="3200" dirty="0" smtClean="0">
                <a:solidFill>
                  <a:schemeClr val="bg1"/>
                </a:solidFill>
                <a:hlinkClick r:id="rId2" action="ppaction://hlinksldjump"/>
              </a:rPr>
              <a:t>Аукцион </a:t>
            </a:r>
            <a:endParaRPr lang="ru-RU" sz="3200" dirty="0">
              <a:solidFill>
                <a:schemeClr val="bg1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45720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8000" dirty="0" smtClean="0">
                <a:solidFill>
                  <a:srgbClr val="FFC000"/>
                </a:solidFill>
              </a:rPr>
              <a:t>Расовая и национальная </a:t>
            </a:r>
            <a:r>
              <a:rPr lang="ru-RU" sz="8000" dirty="0" err="1" smtClean="0">
                <a:solidFill>
                  <a:srgbClr val="FFC000"/>
                </a:solidFill>
              </a:rPr>
              <a:t>непримиримось</a:t>
            </a:r>
            <a:r>
              <a:rPr lang="ru-RU" sz="8000" dirty="0" smtClean="0">
                <a:solidFill>
                  <a:srgbClr val="FFC000"/>
                </a:solidFill>
              </a:rPr>
              <a:t>–это все </a:t>
            </a:r>
            <a:r>
              <a:rPr lang="ru-RU" sz="8000" dirty="0" err="1" smtClean="0">
                <a:solidFill>
                  <a:srgbClr val="FFC000"/>
                </a:solidFill>
              </a:rPr>
              <a:t>проявление__________</a:t>
            </a:r>
            <a:endParaRPr lang="ru-RU" sz="8000" dirty="0">
              <a:solidFill>
                <a:srgbClr val="FFC00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3535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8800" dirty="0" smtClean="0">
                <a:solidFill>
                  <a:srgbClr val="FFC000"/>
                </a:solidFill>
              </a:rPr>
              <a:t>Какие классификации семьи существуют ?</a:t>
            </a:r>
            <a:endParaRPr lang="ru-RU" sz="88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821531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179168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sz="8800" dirty="0" smtClean="0">
                <a:solidFill>
                  <a:schemeClr val="bg1"/>
                </a:solidFill>
              </a:rPr>
              <a:t>этноцентризма</a:t>
            </a:r>
          </a:p>
          <a:p>
            <a:pPr>
              <a:buNone/>
            </a:pPr>
            <a:endParaRPr lang="ru-RU" sz="3200" dirty="0" smtClean="0">
              <a:hlinkClick r:id="rId2" action="ppaction://hlinksldjump"/>
            </a:endParaRPr>
          </a:p>
          <a:p>
            <a:pPr>
              <a:buNone/>
            </a:pPr>
            <a:endParaRPr lang="ru-RU" sz="3200" dirty="0">
              <a:hlinkClick r:id="rId2" action="ppaction://hlinksldjump"/>
            </a:endParaRPr>
          </a:p>
          <a:p>
            <a:pPr>
              <a:buNone/>
            </a:pPr>
            <a:endParaRPr lang="ru-RU" sz="3200" dirty="0" smtClean="0">
              <a:hlinkClick r:id="rId2" action="ppaction://hlinksldjump"/>
            </a:endParaRPr>
          </a:p>
          <a:p>
            <a:pPr algn="ctr">
              <a:buNone/>
            </a:pPr>
            <a:endParaRPr lang="ru-RU" sz="3200" dirty="0">
              <a:hlinkClick r:id="rId2" action="ppaction://hlinksldjump"/>
            </a:endParaRPr>
          </a:p>
          <a:p>
            <a:pPr algn="ctr">
              <a:buNone/>
            </a:pPr>
            <a:r>
              <a:rPr lang="ru-RU" sz="3200" dirty="0" smtClean="0">
                <a:hlinkClick r:id="rId2" action="ppaction://hlinksldjump"/>
              </a:rPr>
              <a:t>Аукцион </a:t>
            </a:r>
            <a:endParaRPr lang="ru-RU" sz="32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59288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sz="8800" dirty="0" smtClean="0">
                <a:solidFill>
                  <a:srgbClr val="FFC000"/>
                </a:solidFill>
              </a:rPr>
              <a:t>Отношения народов, этносов и т.п. </a:t>
            </a:r>
            <a:r>
              <a:rPr lang="ru-RU" sz="8800" dirty="0" err="1" smtClean="0">
                <a:solidFill>
                  <a:srgbClr val="FFC000"/>
                </a:solidFill>
              </a:rPr>
              <a:t>это__________</a:t>
            </a:r>
            <a:endParaRPr lang="ru-RU" sz="8800" dirty="0" smtClean="0">
              <a:solidFill>
                <a:srgbClr val="FFC000"/>
              </a:solidFill>
            </a:endParaRPr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03304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sz="8800" dirty="0" smtClean="0">
                <a:solidFill>
                  <a:schemeClr val="bg1"/>
                </a:solidFill>
              </a:rPr>
              <a:t>межнациональные отношения</a:t>
            </a:r>
          </a:p>
          <a:p>
            <a:pPr algn="ctr">
              <a:buNone/>
            </a:pPr>
            <a:r>
              <a:rPr lang="ru-RU" sz="3200" dirty="0" smtClean="0">
                <a:solidFill>
                  <a:schemeClr val="bg1"/>
                </a:solidFill>
                <a:hlinkClick r:id="rId2" action="ppaction://hlinksldjump"/>
              </a:rPr>
              <a:t>Аукцион</a:t>
            </a:r>
            <a:r>
              <a:rPr lang="ru-RU" sz="8800" dirty="0" smtClean="0">
                <a:solidFill>
                  <a:schemeClr val="bg1"/>
                </a:solidFill>
                <a:hlinkClick r:id="rId2" action="ppaction://hlinksldjump"/>
              </a:rPr>
              <a:t> </a:t>
            </a:r>
            <a:endParaRPr lang="ru-RU" sz="8800" dirty="0">
              <a:solidFill>
                <a:schemeClr val="bg1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31296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8000" dirty="0" smtClean="0">
                <a:solidFill>
                  <a:srgbClr val="FFC000"/>
                </a:solidFill>
              </a:rPr>
              <a:t>Кто разработал теорию социальной стратификации? </a:t>
            </a:r>
            <a:endParaRPr lang="ru-RU" sz="8000" dirty="0">
              <a:solidFill>
                <a:srgbClr val="FFC00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8800" dirty="0" smtClean="0">
                <a:solidFill>
                  <a:schemeClr val="bg1"/>
                </a:solidFill>
              </a:rPr>
              <a:t>П.Сорокин, </a:t>
            </a:r>
            <a:r>
              <a:rPr lang="ru-RU" sz="8800" dirty="0" err="1" smtClean="0">
                <a:solidFill>
                  <a:schemeClr val="bg1"/>
                </a:solidFill>
              </a:rPr>
              <a:t>М.Вебер</a:t>
            </a:r>
            <a:endParaRPr lang="ru-RU" sz="8800" dirty="0" smtClean="0">
              <a:solidFill>
                <a:schemeClr val="bg1"/>
              </a:solidFill>
            </a:endParaRPr>
          </a:p>
          <a:p>
            <a:pPr algn="ctr">
              <a:buNone/>
            </a:pPr>
            <a:r>
              <a:rPr lang="ru-RU" sz="3600" dirty="0" smtClean="0">
                <a:solidFill>
                  <a:schemeClr val="bg1"/>
                </a:solidFill>
                <a:hlinkClick r:id="rId2" action="ppaction://hlinksldjump"/>
              </a:rPr>
              <a:t>Аукцион</a:t>
            </a:r>
            <a:r>
              <a:rPr lang="ru-RU" sz="8800" dirty="0" smtClean="0">
                <a:solidFill>
                  <a:schemeClr val="bg1"/>
                </a:solidFill>
                <a:hlinkClick r:id="rId2" action="ppaction://hlinksldjump"/>
              </a:rPr>
              <a:t> </a:t>
            </a:r>
            <a:endParaRPr lang="ru-RU" sz="8800" dirty="0">
              <a:solidFill>
                <a:schemeClr val="bg1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691336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7200" dirty="0" smtClean="0">
                <a:solidFill>
                  <a:srgbClr val="FFC000"/>
                </a:solidFill>
              </a:rPr>
              <a:t>Перечислите критерии лежащие в основе стартового деления общества </a:t>
            </a:r>
            <a:endParaRPr lang="ru-RU" sz="7200" dirty="0">
              <a:solidFill>
                <a:srgbClr val="FFC00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1932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8800" dirty="0" smtClean="0">
                <a:solidFill>
                  <a:schemeClr val="bg1"/>
                </a:solidFill>
              </a:rPr>
              <a:t>доход, образование, власть</a:t>
            </a:r>
          </a:p>
          <a:p>
            <a:pPr algn="ctr">
              <a:buNone/>
            </a:pPr>
            <a:r>
              <a:rPr lang="ru-RU" sz="3500" dirty="0" smtClean="0">
                <a:solidFill>
                  <a:schemeClr val="bg1"/>
                </a:solidFill>
                <a:hlinkClick r:id="rId2" action="ppaction://hlinksldjump"/>
              </a:rPr>
              <a:t>Аукцион</a:t>
            </a:r>
            <a:r>
              <a:rPr lang="ru-RU" sz="8800" dirty="0" smtClean="0">
                <a:solidFill>
                  <a:schemeClr val="bg1"/>
                </a:solidFill>
                <a:hlinkClick r:id="rId2" action="ppaction://hlinksldjump"/>
              </a:rPr>
              <a:t> </a:t>
            </a:r>
            <a:endParaRPr lang="ru-RU" sz="8800" dirty="0">
              <a:solidFill>
                <a:schemeClr val="bg1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19328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sz="5400" dirty="0" smtClean="0">
                <a:solidFill>
                  <a:srgbClr val="FFC000"/>
                </a:solidFill>
              </a:rPr>
              <a:t>Сумма денег ,официально установленная в качестве минимального дохода , индивиду или семье в состояние удовлетворить только самые необходимые потребности называют?</a:t>
            </a:r>
          </a:p>
          <a:p>
            <a:pPr>
              <a:buNone/>
            </a:pP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8800" dirty="0" smtClean="0">
                <a:solidFill>
                  <a:schemeClr val="bg1"/>
                </a:solidFill>
              </a:rPr>
              <a:t>порог </a:t>
            </a:r>
          </a:p>
          <a:p>
            <a:pPr algn="ctr">
              <a:buNone/>
            </a:pPr>
            <a:r>
              <a:rPr lang="ru-RU" sz="8800" dirty="0" smtClean="0">
                <a:solidFill>
                  <a:schemeClr val="bg1"/>
                </a:solidFill>
              </a:rPr>
              <a:t>бедности</a:t>
            </a:r>
          </a:p>
          <a:p>
            <a:pPr algn="ctr">
              <a:buNone/>
            </a:pPr>
            <a:r>
              <a:rPr lang="ru-RU" sz="3200" dirty="0" smtClean="0">
                <a:solidFill>
                  <a:schemeClr val="bg1"/>
                </a:solidFill>
                <a:hlinkClick r:id="rId2" action="ppaction://hlinksldjump"/>
              </a:rPr>
              <a:t>Аукцион</a:t>
            </a:r>
            <a:r>
              <a:rPr lang="ru-RU" sz="8800" dirty="0" smtClean="0">
                <a:solidFill>
                  <a:schemeClr val="bg1"/>
                </a:solidFill>
                <a:hlinkClick r:id="rId2" action="ppaction://hlinksldjump"/>
              </a:rPr>
              <a:t> </a:t>
            </a:r>
            <a:endParaRPr lang="ru-RU" sz="8800" dirty="0">
              <a:solidFill>
                <a:schemeClr val="bg1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6334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8000" dirty="0" smtClean="0">
                <a:solidFill>
                  <a:srgbClr val="FFC000"/>
                </a:solidFill>
              </a:rPr>
              <a:t>Приведите пример социальной структуры общества</a:t>
            </a:r>
            <a:endParaRPr lang="ru-RU" sz="8000" dirty="0">
              <a:solidFill>
                <a:srgbClr val="FFC00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6632"/>
            <a:ext cx="8229600" cy="597936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6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по </a:t>
            </a:r>
            <a:r>
              <a:rPr lang="ru-RU" sz="6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детности</a:t>
            </a:r>
            <a:r>
              <a:rPr lang="ru-RU" sz="6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,</a:t>
            </a:r>
          </a:p>
          <a:p>
            <a:pPr algn="ctr">
              <a:buNone/>
            </a:pPr>
            <a:r>
              <a:rPr lang="ru-RU" sz="6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по возрасту,</a:t>
            </a:r>
          </a:p>
          <a:p>
            <a:pPr algn="ctr">
              <a:buNone/>
            </a:pPr>
            <a:r>
              <a:rPr lang="ru-RU" sz="6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по количеству супругов,</a:t>
            </a:r>
          </a:p>
          <a:p>
            <a:pPr algn="ctr">
              <a:buNone/>
            </a:pPr>
            <a:r>
              <a:rPr lang="ru-RU" sz="6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по поколениям</a:t>
            </a:r>
          </a:p>
          <a:p>
            <a:pPr algn="ctr">
              <a:buNone/>
            </a:pPr>
            <a:r>
              <a:rPr lang="ru-RU" sz="1800" dirty="0" smtClean="0">
                <a:solidFill>
                  <a:schemeClr val="bg1">
                    <a:lumMod val="95000"/>
                    <a:lumOff val="5000"/>
                  </a:schemeClr>
                </a:solidFill>
                <a:hlinkClick r:id="rId2" action="ppaction://hlinksldjump"/>
              </a:rPr>
              <a:t>Аукцион</a:t>
            </a:r>
            <a:r>
              <a:rPr lang="ru-RU" sz="6000" dirty="0" smtClean="0">
                <a:solidFill>
                  <a:schemeClr val="bg1">
                    <a:lumMod val="95000"/>
                    <a:lumOff val="5000"/>
                  </a:schemeClr>
                </a:solidFill>
                <a:hlinkClick r:id="rId2" action="ppaction://hlinksldjump"/>
              </a:rPr>
              <a:t> </a:t>
            </a:r>
            <a:endParaRPr lang="ru-RU" sz="6000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50074634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47320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ru-RU" sz="9500" dirty="0" smtClean="0">
                <a:solidFill>
                  <a:schemeClr val="bg1"/>
                </a:solidFill>
              </a:rPr>
              <a:t>класс, </a:t>
            </a:r>
          </a:p>
          <a:p>
            <a:pPr algn="ctr">
              <a:buNone/>
            </a:pPr>
            <a:r>
              <a:rPr lang="ru-RU" sz="9500" dirty="0" smtClean="0">
                <a:solidFill>
                  <a:schemeClr val="bg1"/>
                </a:solidFill>
              </a:rPr>
              <a:t>страт,</a:t>
            </a:r>
          </a:p>
          <a:p>
            <a:pPr algn="ctr">
              <a:buNone/>
            </a:pPr>
            <a:r>
              <a:rPr lang="ru-RU" sz="9500" dirty="0" smtClean="0">
                <a:solidFill>
                  <a:schemeClr val="bg1"/>
                </a:solidFill>
              </a:rPr>
              <a:t> сословие,</a:t>
            </a:r>
          </a:p>
          <a:p>
            <a:pPr algn="ctr">
              <a:buNone/>
            </a:pPr>
            <a:r>
              <a:rPr lang="ru-RU" sz="9500" dirty="0" smtClean="0">
                <a:solidFill>
                  <a:schemeClr val="bg1"/>
                </a:solidFill>
              </a:rPr>
              <a:t> каста</a:t>
            </a:r>
          </a:p>
          <a:p>
            <a:pPr algn="ctr">
              <a:buNone/>
            </a:pPr>
            <a:r>
              <a:rPr lang="ru-RU" sz="3500" dirty="0" smtClean="0">
                <a:solidFill>
                  <a:schemeClr val="bg1"/>
                </a:solidFill>
                <a:hlinkClick r:id="rId2" action="ppaction://hlinksldjump"/>
              </a:rPr>
              <a:t>Аукцион</a:t>
            </a:r>
            <a:r>
              <a:rPr lang="ru-RU" sz="8000" dirty="0" smtClean="0">
                <a:solidFill>
                  <a:schemeClr val="bg1"/>
                </a:solidFill>
                <a:hlinkClick r:id="rId2" action="ppaction://hlinksldjump"/>
              </a:rPr>
              <a:t> </a:t>
            </a:r>
            <a:endParaRPr lang="ru-RU" sz="8000" dirty="0">
              <a:solidFill>
                <a:schemeClr val="bg1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475312"/>
          </a:xfrm>
        </p:spPr>
        <p:txBody>
          <a:bodyPr/>
          <a:lstStyle/>
          <a:p>
            <a:pPr algn="ctr">
              <a:buNone/>
            </a:pPr>
            <a:endParaRPr lang="ru-RU" sz="8800" dirty="0" smtClean="0">
              <a:solidFill>
                <a:srgbClr val="FFC000"/>
              </a:solidFill>
            </a:endParaRPr>
          </a:p>
          <a:p>
            <a:pPr algn="ctr">
              <a:buNone/>
            </a:pPr>
            <a:r>
              <a:rPr lang="ru-RU" sz="8800" dirty="0" smtClean="0">
                <a:solidFill>
                  <a:srgbClr val="FFC000"/>
                </a:solidFill>
              </a:rPr>
              <a:t>Нищета иначе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31296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sz="8800" dirty="0" smtClean="0">
                <a:solidFill>
                  <a:schemeClr val="bg1"/>
                </a:solidFill>
              </a:rPr>
              <a:t>крайняя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sz="8800" dirty="0" smtClean="0">
                <a:solidFill>
                  <a:schemeClr val="bg1"/>
                </a:solidFill>
              </a:rPr>
              <a:t>бедность,  </a:t>
            </a:r>
            <a:r>
              <a:rPr lang="ru-RU" sz="8800" dirty="0" err="1" smtClean="0">
                <a:solidFill>
                  <a:schemeClr val="bg1"/>
                </a:solidFill>
              </a:rPr>
              <a:t>андеркласс</a:t>
            </a:r>
            <a:endParaRPr lang="ru-RU" sz="8800" dirty="0" smtClean="0">
              <a:solidFill>
                <a:schemeClr val="bg1"/>
              </a:solidFill>
            </a:endParaRPr>
          </a:p>
          <a:p>
            <a:pPr algn="ctr">
              <a:buNone/>
            </a:pPr>
            <a:r>
              <a:rPr lang="ru-RU" sz="3200" dirty="0" smtClean="0">
                <a:solidFill>
                  <a:schemeClr val="bg1"/>
                </a:solidFill>
                <a:hlinkClick r:id="rId2" action="ppaction://hlinksldjump"/>
              </a:rPr>
              <a:t>Аукцион</a:t>
            </a:r>
            <a:r>
              <a:rPr lang="ru-RU" sz="8800" dirty="0" smtClean="0">
                <a:solidFill>
                  <a:schemeClr val="bg1"/>
                </a:solidFill>
                <a:hlinkClick r:id="rId2" action="ppaction://hlinksldjump"/>
              </a:rPr>
              <a:t> </a:t>
            </a:r>
            <a:endParaRPr lang="ru-RU" sz="8800" dirty="0">
              <a:solidFill>
                <a:schemeClr val="bg1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0736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6000" dirty="0" smtClean="0">
                <a:solidFill>
                  <a:srgbClr val="FFC000"/>
                </a:solidFill>
              </a:rPr>
              <a:t>Кому принадлежат слова? </a:t>
            </a:r>
          </a:p>
          <a:p>
            <a:pPr algn="ctr">
              <a:buNone/>
            </a:pPr>
            <a:r>
              <a:rPr lang="ru-RU" sz="6000" dirty="0" smtClean="0">
                <a:solidFill>
                  <a:srgbClr val="FFC000"/>
                </a:solidFill>
              </a:rPr>
              <a:t>« Весь мир – театр, и люди в нем – актеры</a:t>
            </a:r>
          </a:p>
          <a:p>
            <a:pPr algn="ctr">
              <a:buNone/>
            </a:pPr>
            <a:r>
              <a:rPr lang="ru-RU" sz="6000" dirty="0" smtClean="0">
                <a:solidFill>
                  <a:srgbClr val="FFC000"/>
                </a:solidFill>
              </a:rPr>
              <a:t>И каждый там свою играет роль.»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47320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ru-RU" sz="8800" dirty="0" smtClean="0">
              <a:solidFill>
                <a:schemeClr val="bg1"/>
              </a:solidFill>
            </a:endParaRPr>
          </a:p>
          <a:p>
            <a:pPr algn="ctr">
              <a:buNone/>
            </a:pPr>
            <a:r>
              <a:rPr lang="ru-RU" sz="8800" dirty="0" smtClean="0">
                <a:solidFill>
                  <a:schemeClr val="bg1"/>
                </a:solidFill>
              </a:rPr>
              <a:t>У. Шекспир</a:t>
            </a:r>
          </a:p>
          <a:p>
            <a:pPr algn="ctr">
              <a:buNone/>
            </a:pPr>
            <a:endParaRPr lang="ru-RU" sz="8800" dirty="0">
              <a:solidFill>
                <a:schemeClr val="bg1"/>
              </a:solidFill>
            </a:endParaRPr>
          </a:p>
          <a:p>
            <a:pPr algn="ctr">
              <a:buNone/>
            </a:pPr>
            <a:r>
              <a:rPr lang="ru-RU" sz="3200" dirty="0" smtClean="0">
                <a:solidFill>
                  <a:schemeClr val="bg1"/>
                </a:solidFill>
                <a:hlinkClick r:id="rId2" action="ppaction://hlinksldjump"/>
              </a:rPr>
              <a:t>Аукцион </a:t>
            </a:r>
            <a:endParaRPr lang="ru-RU" sz="3200" dirty="0">
              <a:solidFill>
                <a:schemeClr val="bg1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475312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sz="5400" dirty="0" smtClean="0">
                <a:solidFill>
                  <a:srgbClr val="FFC000"/>
                </a:solidFill>
              </a:rPr>
              <a:t>Вставьте пропущенное слово </a:t>
            </a:r>
          </a:p>
          <a:p>
            <a:pPr algn="ctr">
              <a:buNone/>
            </a:pPr>
            <a:r>
              <a:rPr lang="ru-RU" sz="5400" dirty="0" smtClean="0">
                <a:solidFill>
                  <a:srgbClr val="FFC000"/>
                </a:solidFill>
              </a:rPr>
              <a:t>« Быть добрым совсем нетрудно: трудно быть __________...А с несправедливостью либо сотрудничают, либо сражаются» В.Гюго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19328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ru-RU" sz="8800" dirty="0" smtClean="0">
              <a:solidFill>
                <a:schemeClr val="bg1"/>
              </a:solidFill>
            </a:endParaRPr>
          </a:p>
          <a:p>
            <a:pPr algn="ctr">
              <a:buNone/>
            </a:pPr>
            <a:r>
              <a:rPr lang="ru-RU" sz="8800" dirty="0" smtClean="0">
                <a:solidFill>
                  <a:schemeClr val="bg1"/>
                </a:solidFill>
              </a:rPr>
              <a:t>Справедливым</a:t>
            </a:r>
          </a:p>
          <a:p>
            <a:pPr algn="ctr">
              <a:buNone/>
            </a:pPr>
            <a:endParaRPr lang="ru-RU" sz="8800" dirty="0">
              <a:solidFill>
                <a:schemeClr val="bg1"/>
              </a:solidFill>
            </a:endParaRPr>
          </a:p>
          <a:p>
            <a:pPr algn="ctr">
              <a:buNone/>
            </a:pPr>
            <a:r>
              <a:rPr lang="ru-RU" sz="3200" dirty="0" smtClean="0">
                <a:solidFill>
                  <a:schemeClr val="bg1"/>
                </a:solidFill>
                <a:hlinkClick r:id="rId2" action="ppaction://hlinksldjump"/>
              </a:rPr>
              <a:t>Аукцион </a:t>
            </a:r>
            <a:endParaRPr lang="ru-RU" sz="3200" dirty="0">
              <a:solidFill>
                <a:schemeClr val="bg1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193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6600" dirty="0" smtClean="0">
                <a:solidFill>
                  <a:srgbClr val="FFC000"/>
                </a:solidFill>
              </a:rPr>
              <a:t>Допишите  элемент</a:t>
            </a:r>
            <a:r>
              <a:rPr lang="ru-RU" sz="6600" b="1" dirty="0" smtClean="0">
                <a:solidFill>
                  <a:srgbClr val="FFC000"/>
                </a:solidFill>
              </a:rPr>
              <a:t> : </a:t>
            </a:r>
            <a:r>
              <a:rPr lang="ru-RU" sz="6600" dirty="0" smtClean="0">
                <a:solidFill>
                  <a:srgbClr val="FFC000"/>
                </a:solidFill>
              </a:rPr>
              <a:t>Конфликт = субъект + объект + ___________ + инцидент</a:t>
            </a:r>
            <a:endParaRPr lang="ru-RU" sz="6600" dirty="0">
              <a:solidFill>
                <a:srgbClr val="FFC00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endParaRPr lang="ru-RU" sz="8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8800" dirty="0" smtClean="0">
                <a:solidFill>
                  <a:schemeClr val="bg1"/>
                </a:solidFill>
              </a:rPr>
              <a:t>конфликтная ситуация</a:t>
            </a:r>
          </a:p>
          <a:p>
            <a:pPr algn="ctr">
              <a:buNone/>
            </a:pPr>
            <a:r>
              <a:rPr lang="ru-RU" sz="3200" dirty="0" smtClean="0">
                <a:solidFill>
                  <a:schemeClr val="bg1"/>
                </a:solidFill>
                <a:hlinkClick r:id="rId2" action="ppaction://hlinksldjump"/>
              </a:rPr>
              <a:t>Аукцион</a:t>
            </a:r>
            <a:r>
              <a:rPr lang="ru-RU" sz="8800" dirty="0" smtClean="0">
                <a:solidFill>
                  <a:schemeClr val="bg1"/>
                </a:solidFill>
                <a:hlinkClick r:id="rId2" action="ppaction://hlinksldjump"/>
              </a:rPr>
              <a:t> </a:t>
            </a:r>
            <a:endParaRPr lang="ru-RU" sz="8800" dirty="0">
              <a:solidFill>
                <a:schemeClr val="bg1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4732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8000" dirty="0" smtClean="0">
                <a:solidFill>
                  <a:srgbClr val="FFC000"/>
                </a:solidFill>
              </a:rPr>
              <a:t>Дословное значение этого термина ВЫБИРАТЬ </a:t>
            </a:r>
            <a:endParaRPr lang="ru-RU" sz="8000" dirty="0">
              <a:solidFill>
                <a:srgbClr val="FFC00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332656"/>
            <a:ext cx="835292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800" dirty="0" smtClean="0">
                <a:solidFill>
                  <a:srgbClr val="FFC000"/>
                </a:solidFill>
              </a:rPr>
              <a:t>Перечислите все функции семьи ?</a:t>
            </a:r>
            <a:endParaRPr lang="ru-RU" sz="88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708270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0330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8800" dirty="0" smtClean="0">
                <a:solidFill>
                  <a:schemeClr val="bg1"/>
                </a:solidFill>
              </a:rPr>
              <a:t>брак, </a:t>
            </a:r>
            <a:r>
              <a:rPr lang="ru-RU" sz="8800" dirty="0" err="1" smtClean="0">
                <a:solidFill>
                  <a:schemeClr val="bg1"/>
                </a:solidFill>
              </a:rPr>
              <a:t>брачивать</a:t>
            </a:r>
            <a:endParaRPr lang="ru-RU" sz="8800" dirty="0" smtClean="0">
              <a:solidFill>
                <a:schemeClr val="bg1"/>
              </a:solidFill>
            </a:endParaRPr>
          </a:p>
          <a:p>
            <a:pPr algn="ctr">
              <a:buNone/>
            </a:pPr>
            <a:endParaRPr lang="ru-RU" sz="3200" dirty="0" smtClean="0">
              <a:solidFill>
                <a:schemeClr val="bg1"/>
              </a:solidFill>
              <a:hlinkClick r:id="rId2" action="ppaction://hlinksldjump"/>
            </a:endParaRPr>
          </a:p>
          <a:p>
            <a:pPr algn="ctr">
              <a:buNone/>
            </a:pPr>
            <a:endParaRPr lang="ru-RU" sz="3200" dirty="0">
              <a:solidFill>
                <a:schemeClr val="bg1"/>
              </a:solidFill>
              <a:hlinkClick r:id="rId2" action="ppaction://hlinksldjump"/>
            </a:endParaRPr>
          </a:p>
          <a:p>
            <a:pPr algn="ctr">
              <a:buNone/>
            </a:pPr>
            <a:endParaRPr lang="ru-RU" sz="3200" dirty="0" smtClean="0">
              <a:solidFill>
                <a:schemeClr val="bg1"/>
              </a:solidFill>
              <a:hlinkClick r:id="rId2" action="ppaction://hlinksldjump"/>
            </a:endParaRPr>
          </a:p>
          <a:p>
            <a:pPr algn="ctr">
              <a:buNone/>
            </a:pPr>
            <a:r>
              <a:rPr lang="ru-RU" sz="3200" dirty="0" smtClean="0">
                <a:solidFill>
                  <a:schemeClr val="bg1"/>
                </a:solidFill>
                <a:hlinkClick r:id="rId2" action="ppaction://hlinksldjump"/>
              </a:rPr>
              <a:t>Аукцион </a:t>
            </a:r>
            <a:endParaRPr lang="ru-RU" sz="3200" dirty="0">
              <a:solidFill>
                <a:schemeClr val="bg1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sz="8800" dirty="0" smtClean="0">
                <a:solidFill>
                  <a:srgbClr val="FFC000"/>
                </a:solidFill>
              </a:rPr>
              <a:t>Всеобщее равенство- это…</a:t>
            </a:r>
          </a:p>
          <a:p>
            <a:pPr algn="ctr">
              <a:buNone/>
            </a:pPr>
            <a:r>
              <a:rPr lang="ru-RU" sz="3500" dirty="0" smtClean="0">
                <a:solidFill>
                  <a:srgbClr val="FFC000"/>
                </a:solidFill>
                <a:hlinkClick r:id="rId2" action="ppaction://hlinksldjump"/>
              </a:rPr>
              <a:t>Аукцион </a:t>
            </a:r>
            <a:endParaRPr lang="ru-RU" sz="3500" dirty="0">
              <a:solidFill>
                <a:srgbClr val="FFC00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69133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6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воспроизводства, социализация, экономическая, духовная, экзистенциальная</a:t>
            </a:r>
          </a:p>
          <a:p>
            <a:pPr algn="ctr">
              <a:buNone/>
            </a:pPr>
            <a:r>
              <a:rPr lang="ru-RU" sz="3200" dirty="0" smtClean="0">
                <a:solidFill>
                  <a:schemeClr val="bg1">
                    <a:lumMod val="95000"/>
                    <a:lumOff val="5000"/>
                  </a:schemeClr>
                </a:solidFill>
                <a:hlinkClick r:id="rId2" action="ppaction://hlinksldjump"/>
              </a:rPr>
              <a:t>Аукцион </a:t>
            </a:r>
            <a:r>
              <a:rPr lang="ru-RU" sz="32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endParaRPr lang="ru-RU" sz="3200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110637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0736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5300" dirty="0" smtClean="0">
                <a:solidFill>
                  <a:srgbClr val="FFC000"/>
                </a:solidFill>
              </a:rPr>
              <a:t>Основанная на браке или __________ , малая группа . Члены которой связаны общностью быта, взаимной помощью, моральной и правовой ответственностью </a:t>
            </a:r>
            <a:endParaRPr lang="ru-RU" sz="5300" dirty="0">
              <a:solidFill>
                <a:srgbClr val="FFC00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88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кровном родстве</a:t>
            </a:r>
          </a:p>
          <a:p>
            <a:pPr algn="ctr">
              <a:buNone/>
            </a:pPr>
            <a:r>
              <a:rPr lang="ru-RU" sz="3200" dirty="0" smtClean="0">
                <a:solidFill>
                  <a:schemeClr val="bg1">
                    <a:lumMod val="95000"/>
                    <a:lumOff val="5000"/>
                  </a:schemeClr>
                </a:solidFill>
                <a:hlinkClick r:id="rId2" action="ppaction://hlinksldjump"/>
              </a:rPr>
              <a:t>Аукцион</a:t>
            </a:r>
            <a:r>
              <a:rPr lang="ru-RU" sz="8800" dirty="0" smtClean="0">
                <a:solidFill>
                  <a:schemeClr val="bg1">
                    <a:lumMod val="95000"/>
                    <a:lumOff val="5000"/>
                  </a:schemeClr>
                </a:solidFill>
                <a:hlinkClick r:id="rId2" action="ppaction://hlinksldjump"/>
              </a:rPr>
              <a:t> </a:t>
            </a:r>
            <a:endParaRPr lang="ru-RU" sz="8800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3129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8800" dirty="0" smtClean="0">
                <a:solidFill>
                  <a:srgbClr val="FFC000"/>
                </a:solidFill>
              </a:rPr>
              <a:t>Перечислите стадии в жизни семьи</a:t>
            </a:r>
            <a:endParaRPr lang="ru-RU" sz="8800" dirty="0">
              <a:solidFill>
                <a:srgbClr val="FFC00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593</TotalTime>
  <Words>444</Words>
  <Application>Microsoft Office PowerPoint</Application>
  <PresentationFormat>Экран (4:3)</PresentationFormat>
  <Paragraphs>137</Paragraphs>
  <Slides>51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51</vt:i4>
      </vt:variant>
    </vt:vector>
  </HeadingPairs>
  <TitlesOfParts>
    <vt:vector size="52" baseType="lpstr">
      <vt:lpstr>Бумажная</vt:lpstr>
      <vt:lpstr>«Социальная сфера общества»</vt:lpstr>
      <vt:lpstr>Аукцион 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  <vt:lpstr>Слайд 34</vt:lpstr>
      <vt:lpstr>Слайд 35</vt:lpstr>
      <vt:lpstr>Слайд 36</vt:lpstr>
      <vt:lpstr>Слайд 37</vt:lpstr>
      <vt:lpstr>Слайд 38</vt:lpstr>
      <vt:lpstr>Слайд 39</vt:lpstr>
      <vt:lpstr>Слайд 40</vt:lpstr>
      <vt:lpstr> </vt:lpstr>
      <vt:lpstr>Слайд 42</vt:lpstr>
      <vt:lpstr>Слайд 43</vt:lpstr>
      <vt:lpstr>Слайд 44</vt:lpstr>
      <vt:lpstr>Слайд 45</vt:lpstr>
      <vt:lpstr>Слайд 46</vt:lpstr>
      <vt:lpstr>Слайд 47</vt:lpstr>
      <vt:lpstr>Слайд 48</vt:lpstr>
      <vt:lpstr>Слайд 49</vt:lpstr>
      <vt:lpstr>Слайд 50</vt:lpstr>
      <vt:lpstr>Слайд 51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«Социальная сфера общества»</dc:title>
  <dc:creator>Учитель</dc:creator>
  <cp:lastModifiedBy>revaz</cp:lastModifiedBy>
  <cp:revision>31</cp:revision>
  <dcterms:created xsi:type="dcterms:W3CDTF">2012-01-25T10:03:13Z</dcterms:created>
  <dcterms:modified xsi:type="dcterms:W3CDTF">2012-05-06T20:25:20Z</dcterms:modified>
</cp:coreProperties>
</file>