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BE3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1F24D-770A-4E26-B27C-5564C4F13AC2}" type="datetimeFigureOut">
              <a:rPr lang="ru-RU"/>
              <a:pPr>
                <a:defRPr/>
              </a:pPr>
              <a:t>26.01.2012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20ECA-28B8-4026-8CCE-0ED7C312FE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781D0-ED18-48B8-A325-72EEB066B0DC}" type="datetimeFigureOut">
              <a:rPr lang="ru-RU"/>
              <a:pPr>
                <a:defRPr/>
              </a:pPr>
              <a:t>26.01.2012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84599-D5A9-4334-B1AA-222AB63813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7FD82-8076-49DB-8804-954AD15A0682}" type="datetimeFigureOut">
              <a:rPr lang="ru-RU"/>
              <a:pPr>
                <a:defRPr/>
              </a:pPr>
              <a:t>26.01.2012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D977E-5B62-4DBB-9BB2-98FE9B7C4E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70593-BAD0-453D-AC87-00847A00B283}" type="datetimeFigureOut">
              <a:rPr lang="ru-RU"/>
              <a:pPr>
                <a:defRPr/>
              </a:pPr>
              <a:t>26.01.2012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5812D-D811-403A-8A0D-F3ABD0D40E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59666-7D7F-4EBC-85EC-574E2E34D266}" type="datetimeFigureOut">
              <a:rPr lang="ru-RU"/>
              <a:pPr>
                <a:defRPr/>
              </a:pPr>
              <a:t>26.01.2012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F5628-5FFD-4DB7-B8D9-9E38E4EB4E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BBC25-30DA-468D-A439-BAA83A58101F}" type="datetimeFigureOut">
              <a:rPr lang="ru-RU"/>
              <a:pPr>
                <a:defRPr/>
              </a:pPr>
              <a:t>26.01.2012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40F90-E4C0-4DF6-BD7D-FD927F36FA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69DA9-F128-4B5E-BEBD-CC5215ECAD00}" type="datetimeFigureOut">
              <a:rPr lang="ru-RU"/>
              <a:pPr>
                <a:defRPr/>
              </a:pPr>
              <a:t>26.01.2012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C0690-9048-4377-ABF0-8A5E3C91C8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3B53C-B244-49DC-8124-431A03FFC980}" type="datetimeFigureOut">
              <a:rPr lang="ru-RU"/>
              <a:pPr>
                <a:defRPr/>
              </a:pPr>
              <a:t>26.01.2012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E4575-8023-41D2-B215-386D5768C3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D6783-A4FE-4E04-89CF-20486A759ECE}" type="datetimeFigureOut">
              <a:rPr lang="ru-RU"/>
              <a:pPr>
                <a:defRPr/>
              </a:pPr>
              <a:t>26.01.2012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F6BD5-458A-46B4-B0E2-74ED4A3788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04D0E-7547-4E20-B174-9A018993C133}" type="datetimeFigureOut">
              <a:rPr lang="ru-RU"/>
              <a:pPr>
                <a:defRPr/>
              </a:pPr>
              <a:t>26.01.2012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0C6D6-8336-4B2B-B27D-E578786861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A548A-1533-4A29-944D-265DFB7B5A02}" type="datetimeFigureOut">
              <a:rPr lang="ru-RU"/>
              <a:pPr>
                <a:defRPr/>
              </a:pPr>
              <a:t>26.01.2012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10A9B-1489-4DB4-BCFD-33D46ABE3A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0D37977-E9B8-49B9-B5CA-B0DFD0413A2F}" type="datetimeFigureOut">
              <a:rPr lang="ru-RU"/>
              <a:pPr>
                <a:defRPr/>
              </a:pPr>
              <a:t>26.01.2012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34FEA9F-6A30-4D7E-9220-D2D47DF571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51" name="Заголовок 1"/>
          <p:cNvSpPr>
            <a:spLocks noGrp="1"/>
          </p:cNvSpPr>
          <p:nvPr>
            <p:ph type="ctrTitle"/>
          </p:nvPr>
        </p:nvSpPr>
        <p:spPr>
          <a:xfrm>
            <a:off x="857250" y="4572000"/>
            <a:ext cx="7772400" cy="1470025"/>
          </a:xfrm>
        </p:spPr>
        <p:txBody>
          <a:bodyPr/>
          <a:lstStyle/>
          <a:p>
            <a:r>
              <a:rPr lang="ru-RU" sz="6000" b="1" smtClean="0">
                <a:solidFill>
                  <a:schemeClr val="bg1"/>
                </a:solidFill>
                <a:latin typeface="Arial" charset="0"/>
                <a:cs typeface="Arial" charset="0"/>
              </a:rPr>
              <a:t>Кубизм</a:t>
            </a:r>
            <a:r>
              <a:rPr lang="ru-RU" b="1" smtClean="0">
                <a:solidFill>
                  <a:schemeClr val="bg1"/>
                </a:solidFill>
                <a:latin typeface="Arial" charset="0"/>
                <a:cs typeface="Arial" charset="0"/>
              </a:rPr>
              <a:t/>
            </a:r>
            <a:br>
              <a:rPr lang="ru-RU" b="1" smtClean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ru-RU" sz="2400" b="1" smtClean="0">
                <a:solidFill>
                  <a:schemeClr val="bg1"/>
                </a:solidFill>
                <a:latin typeface="Arial" charset="0"/>
                <a:cs typeface="Arial" charset="0"/>
              </a:rPr>
              <a:t>(1907-1914 гг.)</a:t>
            </a:r>
          </a:p>
        </p:txBody>
      </p:sp>
      <p:pic>
        <p:nvPicPr>
          <p:cNvPr id="5" name="Picture 6" descr="File0016"/>
          <p:cNvPicPr>
            <a:picLocks noChangeAspect="1" noChangeArrowheads="1"/>
          </p:cNvPicPr>
          <p:nvPr/>
        </p:nvPicPr>
        <p:blipFill>
          <a:blip r:embed="rId2" cstate="print"/>
          <a:srcRect l="62251" t="29197" b="33889"/>
          <a:stretch>
            <a:fillRect/>
          </a:stretch>
        </p:blipFill>
        <p:spPr bwMode="auto">
          <a:xfrm>
            <a:off x="3347661" y="1714488"/>
            <a:ext cx="2648651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857250" y="285750"/>
            <a:ext cx="7772400" cy="8572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6"/>
                </a:solidFill>
                <a:latin typeface="Arial" pitchFamily="34" charset="0"/>
                <a:ea typeface="+mj-ea"/>
                <a:cs typeface="Arial" pitchFamily="34" charset="0"/>
              </a:rPr>
              <a:t>Зарубежное искусство ХХ века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" name="Picture 6" descr="File0022"/>
          <p:cNvPicPr>
            <a:picLocks noChangeAspect="1" noChangeArrowheads="1"/>
          </p:cNvPicPr>
          <p:nvPr/>
        </p:nvPicPr>
        <p:blipFill>
          <a:blip r:embed="rId2" cstate="print"/>
          <a:srcRect r="4069"/>
          <a:stretch>
            <a:fillRect/>
          </a:stretch>
        </p:blipFill>
        <p:spPr bwMode="auto">
          <a:xfrm>
            <a:off x="6097202" y="2001828"/>
            <a:ext cx="2118136" cy="4500594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285750"/>
            <a:ext cx="9144000" cy="64293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6"/>
                </a:solidFill>
                <a:latin typeface="Arial" pitchFamily="34" charset="0"/>
                <a:ea typeface="+mj-ea"/>
                <a:cs typeface="Arial" pitchFamily="34" charset="0"/>
              </a:rPr>
              <a:t>Период «граненого» кубизма (1909-1911)</a:t>
            </a:r>
            <a:endParaRPr lang="ru-RU" sz="2000" b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24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6" name="Picture 6" descr="File00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3" y="2048092"/>
            <a:ext cx="3714776" cy="4452741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928688" y="1000125"/>
            <a:ext cx="2271712" cy="8572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Па</a:t>
            </a:r>
            <a:r>
              <a:rPr lang="ru-RU" sz="2000" b="1" dirty="0" err="1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бло</a:t>
            </a:r>
            <a:r>
              <a:rPr lang="ru-RU" sz="20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Пикассо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(</a:t>
            </a:r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1881-1973)</a:t>
            </a:r>
          </a:p>
          <a:p>
            <a:pPr algn="ctr" fontAlgn="auto">
              <a:spcAft>
                <a:spcPts val="0"/>
              </a:spcAft>
              <a:defRPr/>
            </a:pPr>
            <a:endParaRPr lang="ru-RU" sz="24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015038" y="1000125"/>
            <a:ext cx="2271712" cy="8572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Па</a:t>
            </a:r>
            <a:r>
              <a:rPr lang="ru-RU" sz="2000" b="1" dirty="0" err="1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бло</a:t>
            </a:r>
            <a:r>
              <a:rPr lang="ru-RU" sz="20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Пикассо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(</a:t>
            </a:r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1881-1973)</a:t>
            </a:r>
          </a:p>
          <a:p>
            <a:pPr algn="ctr" fontAlgn="auto">
              <a:spcAft>
                <a:spcPts val="0"/>
              </a:spcAft>
              <a:defRPr/>
            </a:pPr>
            <a:endParaRPr lang="ru-RU" sz="24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272" name="Text Box 5"/>
          <p:cNvSpPr txBox="1">
            <a:spLocks noChangeArrowheads="1"/>
          </p:cNvSpPr>
          <p:nvPr/>
        </p:nvSpPr>
        <p:spPr bwMode="auto">
          <a:xfrm>
            <a:off x="928688" y="1549400"/>
            <a:ext cx="45005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>
                <a:solidFill>
                  <a:schemeClr val="bg1"/>
                </a:solidFill>
              </a:rPr>
              <a:t>«Голубь с зеленым горошком»,  1912</a:t>
            </a:r>
          </a:p>
        </p:txBody>
      </p:sp>
      <p:sp>
        <p:nvSpPr>
          <p:cNvPr id="11273" name="Text Box 5"/>
          <p:cNvSpPr txBox="1">
            <a:spLocks noChangeArrowheads="1"/>
          </p:cNvSpPr>
          <p:nvPr/>
        </p:nvSpPr>
        <p:spPr bwMode="auto">
          <a:xfrm>
            <a:off x="5978525" y="1549400"/>
            <a:ext cx="27368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>
                <a:solidFill>
                  <a:schemeClr val="bg1"/>
                </a:solidFill>
              </a:rPr>
              <a:t>«Гитарист», 1911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285750"/>
            <a:ext cx="9144000" cy="64293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6"/>
                </a:solidFill>
                <a:latin typeface="Arial" pitchFamily="34" charset="0"/>
                <a:ea typeface="+mj-ea"/>
                <a:cs typeface="Arial" pitchFamily="34" charset="0"/>
              </a:rPr>
              <a:t>Период «</a:t>
            </a:r>
            <a:r>
              <a:rPr lang="ru-RU" sz="2000" b="1" dirty="0" err="1">
                <a:solidFill>
                  <a:schemeClr val="accent6"/>
                </a:solidFill>
                <a:latin typeface="Arial" pitchFamily="34" charset="0"/>
                <a:ea typeface="+mj-ea"/>
                <a:cs typeface="Arial" pitchFamily="34" charset="0"/>
              </a:rPr>
              <a:t>коллажного</a:t>
            </a:r>
            <a:r>
              <a:rPr lang="ru-RU" sz="2000" b="1" dirty="0">
                <a:solidFill>
                  <a:schemeClr val="accent6"/>
                </a:solidFill>
                <a:latin typeface="Arial" pitchFamily="34" charset="0"/>
                <a:ea typeface="+mj-ea"/>
                <a:cs typeface="Arial" pitchFamily="34" charset="0"/>
              </a:rPr>
              <a:t>» кубизма (1912-1914)</a:t>
            </a:r>
            <a:endParaRPr lang="ru-RU" sz="2000" b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24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5122" name="Picture 2" descr="C:\Users\1\Desktop\кубизм\брак скрипка и трубка 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3873503"/>
            <a:ext cx="3808866" cy="2622498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857750" y="2786063"/>
            <a:ext cx="2271713" cy="8572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Жорж Брак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(1882-1963)</a:t>
            </a:r>
          </a:p>
          <a:p>
            <a:pPr algn="ctr" fontAlgn="auto">
              <a:spcAft>
                <a:spcPts val="0"/>
              </a:spcAft>
              <a:defRPr/>
            </a:pPr>
            <a:endParaRPr lang="ru-RU" sz="24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800600" y="1285875"/>
            <a:ext cx="2271713" cy="8572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Па</a:t>
            </a:r>
            <a:r>
              <a:rPr lang="ru-RU" sz="2000" b="1" dirty="0" err="1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бло</a:t>
            </a:r>
            <a:r>
              <a:rPr lang="ru-RU" sz="20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Пикассо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(</a:t>
            </a:r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1881-1973)</a:t>
            </a:r>
          </a:p>
          <a:p>
            <a:pPr algn="ctr" fontAlgn="auto">
              <a:spcAft>
                <a:spcPts val="0"/>
              </a:spcAft>
              <a:defRPr/>
            </a:pPr>
            <a:endParaRPr lang="ru-RU" sz="24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295" name="Text Box 5"/>
          <p:cNvSpPr txBox="1">
            <a:spLocks noChangeArrowheads="1"/>
          </p:cNvSpPr>
          <p:nvPr/>
        </p:nvSpPr>
        <p:spPr bwMode="auto">
          <a:xfrm>
            <a:off x="4786313" y="1833563"/>
            <a:ext cx="2214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>
                <a:solidFill>
                  <a:schemeClr val="bg1"/>
                </a:solidFill>
              </a:rPr>
              <a:t>«Натюрморт с чашей и яблоками», 1912</a:t>
            </a:r>
          </a:p>
        </p:txBody>
      </p:sp>
      <p:pic>
        <p:nvPicPr>
          <p:cNvPr id="5125" name="Picture 5" descr="E:\кубизм\пикассо натюрмор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357297"/>
            <a:ext cx="3881461" cy="5137227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297" name="Text Box 5"/>
          <p:cNvSpPr txBox="1">
            <a:spLocks noChangeArrowheads="1"/>
          </p:cNvSpPr>
          <p:nvPr/>
        </p:nvSpPr>
        <p:spPr bwMode="auto">
          <a:xfrm>
            <a:off x="4857750" y="3335338"/>
            <a:ext cx="2714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>
                <a:solidFill>
                  <a:schemeClr val="bg1"/>
                </a:solidFill>
              </a:rPr>
              <a:t>«Скрипка и трубка», 1913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285750"/>
            <a:ext cx="9144000" cy="64293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6"/>
                </a:solidFill>
                <a:latin typeface="Arial" pitchFamily="34" charset="0"/>
                <a:ea typeface="+mj-ea"/>
                <a:cs typeface="Arial" pitchFamily="34" charset="0"/>
              </a:rPr>
              <a:t>Период «</a:t>
            </a:r>
            <a:r>
              <a:rPr lang="ru-RU" sz="2000" b="1" dirty="0" err="1">
                <a:solidFill>
                  <a:schemeClr val="accent6"/>
                </a:solidFill>
                <a:latin typeface="Arial" pitchFamily="34" charset="0"/>
                <a:ea typeface="+mj-ea"/>
                <a:cs typeface="Arial" pitchFamily="34" charset="0"/>
              </a:rPr>
              <a:t>коллажного</a:t>
            </a:r>
            <a:r>
              <a:rPr lang="ru-RU" sz="2000" b="1" dirty="0">
                <a:solidFill>
                  <a:schemeClr val="accent6"/>
                </a:solidFill>
                <a:latin typeface="Arial" pitchFamily="34" charset="0"/>
                <a:ea typeface="+mj-ea"/>
                <a:cs typeface="Arial" pitchFamily="34" charset="0"/>
              </a:rPr>
              <a:t>» кубизма (1912-1914)</a:t>
            </a:r>
            <a:endParaRPr lang="ru-RU" sz="2000" b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24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4" name="Picture 6" descr="File00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3544742"/>
            <a:ext cx="3814763" cy="2935394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 descr="E:\кубизм\Пикассо Гитара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285860"/>
            <a:ext cx="3796648" cy="5188753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800600" y="1285875"/>
            <a:ext cx="2271713" cy="8572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Па</a:t>
            </a:r>
            <a:r>
              <a:rPr lang="ru-RU" sz="2000" b="1" dirty="0" err="1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бло</a:t>
            </a:r>
            <a:r>
              <a:rPr lang="ru-RU" sz="20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Пикассо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(</a:t>
            </a:r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1881-1973)</a:t>
            </a:r>
          </a:p>
          <a:p>
            <a:pPr algn="ctr" fontAlgn="auto">
              <a:spcAft>
                <a:spcPts val="0"/>
              </a:spcAft>
              <a:defRPr/>
            </a:pPr>
            <a:endParaRPr lang="ru-RU" sz="24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319" name="Text Box 5"/>
          <p:cNvSpPr txBox="1">
            <a:spLocks noChangeArrowheads="1"/>
          </p:cNvSpPr>
          <p:nvPr/>
        </p:nvSpPr>
        <p:spPr bwMode="auto">
          <a:xfrm>
            <a:off x="4786313" y="1833563"/>
            <a:ext cx="22145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>
                <a:solidFill>
                  <a:schemeClr val="bg1"/>
                </a:solidFill>
              </a:rPr>
              <a:t>«Гитара», 1913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786313" y="2357438"/>
            <a:ext cx="2271712" cy="8572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Па</a:t>
            </a:r>
            <a:r>
              <a:rPr lang="ru-RU" sz="2000" b="1" dirty="0" err="1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бло</a:t>
            </a:r>
            <a:r>
              <a:rPr lang="ru-RU" sz="20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Пикассо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(</a:t>
            </a:r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1881-1973)</a:t>
            </a:r>
            <a:endParaRPr lang="ru-RU" sz="24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321" name="Text Box 5"/>
          <p:cNvSpPr txBox="1">
            <a:spLocks noChangeArrowheads="1"/>
          </p:cNvSpPr>
          <p:nvPr/>
        </p:nvSpPr>
        <p:spPr bwMode="auto">
          <a:xfrm>
            <a:off x="4714875" y="3049588"/>
            <a:ext cx="43576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>
                <a:solidFill>
                  <a:schemeClr val="bg1"/>
                </a:solidFill>
              </a:rPr>
              <a:t>«Натюрморт на плетеном стуле», 1912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285750"/>
            <a:ext cx="9144000" cy="64293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Периоды кубизма</a:t>
            </a:r>
          </a:p>
          <a:p>
            <a:pPr algn="ctr" fontAlgn="auto">
              <a:spcAft>
                <a:spcPts val="0"/>
              </a:spcAft>
              <a:defRPr/>
            </a:pPr>
            <a:endParaRPr lang="ru-RU" sz="24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4" name="Picture 6" descr="Georges Braque Viaduct at LEstaqu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0521" y="2285992"/>
            <a:ext cx="2807179" cy="3500462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6" descr="VOLLARD"/>
          <p:cNvPicPr>
            <a:picLocks noChangeAspect="1" noChangeArrowheads="1"/>
          </p:cNvPicPr>
          <p:nvPr/>
        </p:nvPicPr>
        <p:blipFill>
          <a:blip r:embed="rId3"/>
          <a:srcRect r="2497" b="1803"/>
          <a:stretch>
            <a:fillRect/>
          </a:stretch>
        </p:blipFill>
        <p:spPr bwMode="auto">
          <a:xfrm>
            <a:off x="3522655" y="2285992"/>
            <a:ext cx="2380314" cy="3500461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E:\кубизм\Пикассо Гитара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42671" y="2292062"/>
            <a:ext cx="2556839" cy="3493750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00063" y="1214438"/>
            <a:ext cx="2271712" cy="8572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«</a:t>
            </a:r>
            <a:r>
              <a:rPr lang="ru-RU" sz="2000" b="1" dirty="0" err="1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Сезанновский</a:t>
            </a:r>
            <a:r>
              <a:rPr lang="ru-RU" sz="20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» кубизм</a:t>
            </a:r>
            <a:endParaRPr lang="ru-RU" sz="24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657600" y="1214438"/>
            <a:ext cx="2271713" cy="8572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«Граненый» кубизм</a:t>
            </a:r>
            <a:endParaRPr lang="ru-RU" sz="24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443663" y="1214438"/>
            <a:ext cx="2271712" cy="8572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«</a:t>
            </a:r>
            <a:r>
              <a:rPr lang="ru-RU" sz="2000" b="1" dirty="0" err="1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Коллажный</a:t>
            </a:r>
            <a:r>
              <a:rPr lang="ru-RU" sz="20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» кубизм</a:t>
            </a:r>
            <a:endParaRPr lang="ru-RU" sz="24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«</a:t>
            </a:r>
            <a:r>
              <a:rPr lang="ru-RU" dirty="0" err="1"/>
              <a:t>Авиньонские</a:t>
            </a:r>
            <a:r>
              <a:rPr lang="ru-RU" dirty="0"/>
              <a:t> девицы», 1907</a:t>
            </a:r>
            <a:endParaRPr lang="ru-RU" dirty="0"/>
          </a:p>
        </p:txBody>
      </p:sp>
      <p:pic>
        <p:nvPicPr>
          <p:cNvPr id="5" name="Picture 6" descr="File00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500042"/>
            <a:ext cx="5715040" cy="5989891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572250" y="714375"/>
            <a:ext cx="2271713" cy="857250"/>
          </a:xfrm>
          <a:prstGeom prst="rect">
            <a:avLst/>
          </a:prstGeom>
        </p:spPr>
        <p:txBody>
          <a:bodyPr anchor="ctr">
            <a:normAutofit fontScale="850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Пабло Пикассо (</a:t>
            </a: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1881-1973)</a:t>
            </a:r>
          </a:p>
          <a:p>
            <a:pPr algn="ctr" fontAlgn="auto">
              <a:spcAft>
                <a:spcPts val="0"/>
              </a:spcAft>
              <a:defRPr/>
            </a:pPr>
            <a:endParaRPr lang="ru-RU" sz="24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077" name="Прямоугольник 7"/>
          <p:cNvSpPr>
            <a:spLocks noChangeArrowheads="1"/>
          </p:cNvSpPr>
          <p:nvPr/>
        </p:nvSpPr>
        <p:spPr bwMode="auto">
          <a:xfrm>
            <a:off x="6429375" y="5857875"/>
            <a:ext cx="2714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chemeClr val="bg1"/>
                </a:solidFill>
              </a:rPr>
              <a:t>«Авиньонские девицы», 1907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572250" y="714375"/>
            <a:ext cx="2271713" cy="857250"/>
          </a:xfrm>
          <a:prstGeom prst="rect">
            <a:avLst/>
          </a:prstGeom>
        </p:spPr>
        <p:txBody>
          <a:bodyPr anchor="ctr">
            <a:normAutofit fontScale="850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Пабло Пикассо (</a:t>
            </a: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1881-1973)</a:t>
            </a:r>
          </a:p>
          <a:p>
            <a:pPr algn="ctr" fontAlgn="auto">
              <a:spcAft>
                <a:spcPts val="0"/>
              </a:spcAft>
              <a:defRPr/>
            </a:pPr>
            <a:endParaRPr lang="ru-RU" sz="24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100" name="Прямоугольник 6"/>
          <p:cNvSpPr>
            <a:spLocks noChangeArrowheads="1"/>
          </p:cNvSpPr>
          <p:nvPr/>
        </p:nvSpPr>
        <p:spPr bwMode="auto">
          <a:xfrm>
            <a:off x="6572250" y="1285875"/>
            <a:ext cx="2571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chemeClr val="bg1"/>
                </a:solidFill>
              </a:rPr>
              <a:t>«Авиньонские девицы», 1907</a:t>
            </a:r>
          </a:p>
        </p:txBody>
      </p:sp>
      <p:sp>
        <p:nvSpPr>
          <p:cNvPr id="4101" name="Прямоугольник 7"/>
          <p:cNvSpPr>
            <a:spLocks noChangeArrowheads="1"/>
          </p:cNvSpPr>
          <p:nvPr/>
        </p:nvSpPr>
        <p:spPr bwMode="auto">
          <a:xfrm>
            <a:off x="2786063" y="285750"/>
            <a:ext cx="19288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chemeClr val="bg1"/>
                </a:solidFill>
              </a:rPr>
              <a:t>Маски африканских племен</a:t>
            </a:r>
          </a:p>
        </p:txBody>
      </p:sp>
      <p:pic>
        <p:nvPicPr>
          <p:cNvPr id="1027" name="Picture 3" descr="E:\кубизм\маска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714752"/>
            <a:ext cx="2299690" cy="2844124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E:\кубизм\мас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7166"/>
            <a:ext cx="2286016" cy="2938521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1\Desktop\Рисунок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33476" y="1858330"/>
            <a:ext cx="4552273" cy="4696426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51" name="Picture 3" descr="E:\Сезанн\сезанн натюрморт.jpg"/>
          <p:cNvPicPr>
            <a:picLocks noChangeAspect="1" noChangeArrowheads="1"/>
          </p:cNvPicPr>
          <p:nvPr/>
        </p:nvPicPr>
        <p:blipFill>
          <a:blip r:embed="rId2" cstate="print"/>
          <a:srcRect l="3125" b="1744"/>
          <a:stretch>
            <a:fillRect/>
          </a:stretch>
        </p:blipFill>
        <p:spPr bwMode="auto">
          <a:xfrm>
            <a:off x="357158" y="357166"/>
            <a:ext cx="4429156" cy="4025862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E:\Сезанн\Дом доктора Гаше в Овере..jpg"/>
          <p:cNvPicPr>
            <a:picLocks noChangeAspect="1" noChangeArrowheads="1"/>
          </p:cNvPicPr>
          <p:nvPr/>
        </p:nvPicPr>
        <p:blipFill>
          <a:blip r:embed="rId3" cstate="print"/>
          <a:srcRect l="2136" r="3886"/>
          <a:stretch>
            <a:fillRect/>
          </a:stretch>
        </p:blipFill>
        <p:spPr bwMode="auto">
          <a:xfrm>
            <a:off x="5715008" y="2285992"/>
            <a:ext cx="3143272" cy="4286280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572250" y="714375"/>
            <a:ext cx="2271713" cy="8572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Поль Сезанн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(</a:t>
            </a:r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1839-1906)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24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126" name="Прямоугольник 6"/>
          <p:cNvSpPr>
            <a:spLocks noChangeArrowheads="1"/>
          </p:cNvSpPr>
          <p:nvPr/>
        </p:nvSpPr>
        <p:spPr bwMode="auto">
          <a:xfrm>
            <a:off x="6572250" y="1285875"/>
            <a:ext cx="23574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chemeClr val="bg1"/>
                </a:solidFill>
              </a:rPr>
              <a:t>«Дом доктора Гаше», 1873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85750" y="4572000"/>
            <a:ext cx="2271713" cy="8572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Поль Сезанн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(</a:t>
            </a:r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1839-1906)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24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128" name="Прямоугольник 8"/>
          <p:cNvSpPr>
            <a:spLocks noChangeArrowheads="1"/>
          </p:cNvSpPr>
          <p:nvPr/>
        </p:nvSpPr>
        <p:spPr bwMode="auto">
          <a:xfrm>
            <a:off x="285750" y="5143500"/>
            <a:ext cx="2571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chemeClr val="bg1"/>
                </a:solidFill>
              </a:rPr>
              <a:t>«Натюрморт. Блюдо с яблоками», 1878-1879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4375" y="1857375"/>
            <a:ext cx="3500438" cy="428625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85813" y="714375"/>
            <a:ext cx="3500437" cy="8572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Рисунок кувшина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24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000625" y="714375"/>
            <a:ext cx="3571875" cy="8572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Рисунок кувшина в понимании кубистов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24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00625" y="1857375"/>
            <a:ext cx="3500438" cy="428625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155" name="Picture 11" descr="Рисунок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2276475"/>
            <a:ext cx="1951038" cy="3384550"/>
          </a:xfrm>
          <a:prstGeom prst="rect">
            <a:avLst/>
          </a:prstGeom>
          <a:noFill/>
        </p:spPr>
      </p:pic>
      <p:pic>
        <p:nvPicPr>
          <p:cNvPr id="6156" name="Picture 12" descr="Рисунок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0425" y="2287588"/>
            <a:ext cx="1695450" cy="35893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14375" y="1857375"/>
            <a:ext cx="3500438" cy="428625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000625" y="1857375"/>
            <a:ext cx="3500438" cy="428625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85813" y="714375"/>
            <a:ext cx="3500437" cy="8572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Рисунок куба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24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000625" y="714375"/>
            <a:ext cx="3571875" cy="8572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Рисунок куба в понимании кубистов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24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7179" name="Picture 11" descr="Рисунок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3975" y="2852738"/>
            <a:ext cx="2311400" cy="2376487"/>
          </a:xfrm>
          <a:prstGeom prst="rect">
            <a:avLst/>
          </a:prstGeom>
          <a:noFill/>
        </p:spPr>
      </p:pic>
      <p:pic>
        <p:nvPicPr>
          <p:cNvPr id="7180" name="Picture 12" descr="Рисунок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2738" y="2276475"/>
            <a:ext cx="2708275" cy="3600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285750"/>
            <a:ext cx="9144000" cy="64293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6"/>
                </a:solidFill>
                <a:latin typeface="Arial" pitchFamily="34" charset="0"/>
                <a:ea typeface="+mj-ea"/>
                <a:cs typeface="Arial" pitchFamily="34" charset="0"/>
              </a:rPr>
              <a:t>Период «с</a:t>
            </a:r>
            <a:r>
              <a:rPr lang="ru-RU" sz="2000" b="1" dirty="0" err="1">
                <a:solidFill>
                  <a:schemeClr val="accent6"/>
                </a:solidFill>
                <a:latin typeface="Arial" pitchFamily="34" charset="0"/>
                <a:ea typeface="+mj-ea"/>
                <a:cs typeface="Arial" pitchFamily="34" charset="0"/>
              </a:rPr>
              <a:t>езанновского</a:t>
            </a:r>
            <a:r>
              <a:rPr lang="ru-RU" sz="2000" b="1" dirty="0">
                <a:solidFill>
                  <a:schemeClr val="accent6"/>
                </a:solidFill>
                <a:latin typeface="Arial" pitchFamily="34" charset="0"/>
                <a:ea typeface="+mj-ea"/>
                <a:cs typeface="Arial" pitchFamily="34" charset="0"/>
              </a:rPr>
              <a:t>» кубизма (1907-1909)</a:t>
            </a:r>
            <a:endParaRPr lang="ru-RU" sz="2000" b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24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026" name="Picture 2" descr="C:\Users\1\Desktop\кубизм\фабрик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907347"/>
            <a:ext cx="5072098" cy="4564888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6" descr="File00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638" y="1895294"/>
            <a:ext cx="2989978" cy="4590014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929313" y="857250"/>
            <a:ext cx="2271712" cy="8572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Па</a:t>
            </a:r>
            <a:r>
              <a:rPr lang="ru-RU" sz="2000" b="1" dirty="0" err="1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бло</a:t>
            </a:r>
            <a:r>
              <a:rPr lang="ru-RU" sz="20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Пикассо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(</a:t>
            </a:r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1881-1973)</a:t>
            </a:r>
          </a:p>
          <a:p>
            <a:pPr algn="ctr" fontAlgn="auto">
              <a:spcAft>
                <a:spcPts val="0"/>
              </a:spcAft>
              <a:defRPr/>
            </a:pPr>
            <a:endParaRPr lang="ru-RU" sz="24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199" name="Прямоугольник 7"/>
          <p:cNvSpPr>
            <a:spLocks noChangeArrowheads="1"/>
          </p:cNvSpPr>
          <p:nvPr/>
        </p:nvSpPr>
        <p:spPr bwMode="auto">
          <a:xfrm>
            <a:off x="5929313" y="1406525"/>
            <a:ext cx="3000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>
                <a:solidFill>
                  <a:schemeClr val="bg1"/>
                </a:solidFill>
              </a:rPr>
              <a:t>«Женщина с веером», 1908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85788" y="857250"/>
            <a:ext cx="2271712" cy="8572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Па</a:t>
            </a:r>
            <a:r>
              <a:rPr lang="ru-RU" sz="2000" b="1" dirty="0" err="1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бло</a:t>
            </a:r>
            <a:r>
              <a:rPr lang="ru-RU" sz="20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Пикассо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(</a:t>
            </a:r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1881-1973)</a:t>
            </a:r>
          </a:p>
          <a:p>
            <a:pPr algn="ctr" fontAlgn="auto">
              <a:spcAft>
                <a:spcPts val="0"/>
              </a:spcAft>
              <a:defRPr/>
            </a:pPr>
            <a:endParaRPr lang="ru-RU" sz="24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201" name="Прямоугольник 9"/>
          <p:cNvSpPr>
            <a:spLocks noChangeArrowheads="1"/>
          </p:cNvSpPr>
          <p:nvPr/>
        </p:nvSpPr>
        <p:spPr bwMode="auto">
          <a:xfrm>
            <a:off x="500063" y="1406525"/>
            <a:ext cx="3286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>
                <a:solidFill>
                  <a:schemeClr val="bg1"/>
                </a:solidFill>
              </a:rPr>
              <a:t>«Фабрика в Хорта-де-Эбро», 1909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50" name="Picture 2" descr="C:\Users\1\Desktop\кубизм\брак дома в эстаке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4071942"/>
            <a:ext cx="3615577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285750"/>
            <a:ext cx="9144000" cy="64293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6"/>
                </a:solidFill>
                <a:latin typeface="Arial" pitchFamily="34" charset="0"/>
                <a:ea typeface="+mj-ea"/>
                <a:cs typeface="Arial" pitchFamily="34" charset="0"/>
              </a:rPr>
              <a:t>Период «с</a:t>
            </a:r>
            <a:r>
              <a:rPr lang="ru-RU" sz="2000" b="1" dirty="0" err="1">
                <a:solidFill>
                  <a:schemeClr val="accent6"/>
                </a:solidFill>
                <a:latin typeface="Arial" pitchFamily="34" charset="0"/>
                <a:ea typeface="+mj-ea"/>
                <a:cs typeface="Arial" pitchFamily="34" charset="0"/>
              </a:rPr>
              <a:t>езанновского</a:t>
            </a:r>
            <a:r>
              <a:rPr lang="ru-RU" sz="2000" b="1" dirty="0">
                <a:solidFill>
                  <a:schemeClr val="accent6"/>
                </a:solidFill>
                <a:latin typeface="Arial" pitchFamily="34" charset="0"/>
                <a:ea typeface="+mj-ea"/>
                <a:cs typeface="Arial" pitchFamily="34" charset="0"/>
              </a:rPr>
              <a:t>» кубизма (1907-1909)</a:t>
            </a:r>
            <a:endParaRPr lang="ru-RU" sz="2000" b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24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929188" y="1071563"/>
            <a:ext cx="2271712" cy="8572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Жорж Брак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(1882-1963)</a:t>
            </a:r>
          </a:p>
          <a:p>
            <a:pPr algn="ctr" fontAlgn="auto">
              <a:spcAft>
                <a:spcPts val="0"/>
              </a:spcAft>
              <a:defRPr/>
            </a:pPr>
            <a:endParaRPr lang="ru-RU" sz="24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7" name="Picture 6" descr="Georges Braque Viaduct at LEstaqu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9257" y="928670"/>
            <a:ext cx="4447057" cy="5545335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223" name="Прямоугольник 7"/>
          <p:cNvSpPr>
            <a:spLocks noChangeArrowheads="1"/>
          </p:cNvSpPr>
          <p:nvPr/>
        </p:nvSpPr>
        <p:spPr bwMode="auto">
          <a:xfrm>
            <a:off x="4929188" y="1643063"/>
            <a:ext cx="3286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>
                <a:solidFill>
                  <a:schemeClr val="bg1"/>
                </a:solidFill>
              </a:rPr>
              <a:t>«Виадук в Эстаке», 1906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214938" y="3071813"/>
            <a:ext cx="2271712" cy="8572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Жорж Брак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(1882-1963)</a:t>
            </a:r>
          </a:p>
          <a:p>
            <a:pPr algn="ctr" fontAlgn="auto">
              <a:spcAft>
                <a:spcPts val="0"/>
              </a:spcAft>
              <a:defRPr/>
            </a:pPr>
            <a:endParaRPr lang="ru-RU" sz="24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225" name="Прямоугольник 10"/>
          <p:cNvSpPr>
            <a:spLocks noChangeArrowheads="1"/>
          </p:cNvSpPr>
          <p:nvPr/>
        </p:nvSpPr>
        <p:spPr bwMode="auto">
          <a:xfrm>
            <a:off x="5143500" y="3621088"/>
            <a:ext cx="3286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>
                <a:solidFill>
                  <a:schemeClr val="bg1"/>
                </a:solidFill>
              </a:rPr>
              <a:t>«Дома в Эстаке», 1908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285750"/>
            <a:ext cx="9144000" cy="64293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6"/>
                </a:solidFill>
                <a:latin typeface="Arial" pitchFamily="34" charset="0"/>
                <a:ea typeface="+mj-ea"/>
                <a:cs typeface="Arial" pitchFamily="34" charset="0"/>
              </a:rPr>
              <a:t>Период «граненого» кубизма (1909-1911)</a:t>
            </a:r>
            <a:endParaRPr lang="ru-RU" sz="2000" b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24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4" name="Picture 6" descr="VOLLARD"/>
          <p:cNvPicPr>
            <a:picLocks noChangeAspect="1" noChangeArrowheads="1"/>
          </p:cNvPicPr>
          <p:nvPr/>
        </p:nvPicPr>
        <p:blipFill>
          <a:blip r:embed="rId2"/>
          <a:srcRect r="2497" b="1803"/>
          <a:stretch>
            <a:fillRect/>
          </a:stretch>
        </p:blipFill>
        <p:spPr bwMode="auto">
          <a:xfrm>
            <a:off x="642910" y="1856898"/>
            <a:ext cx="3143272" cy="4622457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C:\Users\1\Desktop\кубизм\портрет пикассо.jpg"/>
          <p:cNvPicPr>
            <a:picLocks noChangeAspect="1" noChangeArrowheads="1"/>
          </p:cNvPicPr>
          <p:nvPr/>
        </p:nvPicPr>
        <p:blipFill>
          <a:blip r:embed="rId3"/>
          <a:srcRect r="4238" b="3279"/>
          <a:stretch>
            <a:fillRect/>
          </a:stretch>
        </p:blipFill>
        <p:spPr bwMode="auto">
          <a:xfrm flipH="1">
            <a:off x="4967196" y="1857364"/>
            <a:ext cx="3556906" cy="4643470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85788" y="785813"/>
            <a:ext cx="3557587" cy="8572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Па</a:t>
            </a:r>
            <a:r>
              <a:rPr lang="ru-RU" sz="2000" b="1" dirty="0" err="1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бло</a:t>
            </a:r>
            <a:r>
              <a:rPr lang="ru-RU" sz="20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Пикассо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(</a:t>
            </a:r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1881-1973)</a:t>
            </a:r>
          </a:p>
          <a:p>
            <a:pPr algn="ctr" fontAlgn="auto">
              <a:spcAft>
                <a:spcPts val="0"/>
              </a:spcAft>
              <a:defRPr/>
            </a:pPr>
            <a:endParaRPr lang="ru-RU" sz="24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0247" name="Прямоугольник 8"/>
          <p:cNvSpPr>
            <a:spLocks noChangeArrowheads="1"/>
          </p:cNvSpPr>
          <p:nvPr/>
        </p:nvSpPr>
        <p:spPr bwMode="auto">
          <a:xfrm>
            <a:off x="571500" y="1344613"/>
            <a:ext cx="42148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>
                <a:solidFill>
                  <a:schemeClr val="bg1"/>
                </a:solidFill>
              </a:rPr>
              <a:t>«Портрет Амбруаза Воллара», 1910</a:t>
            </a:r>
          </a:p>
        </p:txBody>
      </p:sp>
      <p:sp>
        <p:nvSpPr>
          <p:cNvPr id="10248" name="Прямоугольник 9"/>
          <p:cNvSpPr>
            <a:spLocks noChangeArrowheads="1"/>
          </p:cNvSpPr>
          <p:nvPr/>
        </p:nvSpPr>
        <p:spPr bwMode="auto">
          <a:xfrm>
            <a:off x="5000625" y="714375"/>
            <a:ext cx="4143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chemeClr val="bg1"/>
                </a:solidFill>
              </a:rPr>
              <a:t>Хуан Грис </a:t>
            </a:r>
            <a:endParaRPr lang="en-US" sz="2000" b="1">
              <a:solidFill>
                <a:schemeClr val="bg1"/>
              </a:solidFill>
            </a:endParaRPr>
          </a:p>
          <a:p>
            <a:r>
              <a:rPr lang="ru-RU" sz="2000" b="1">
                <a:solidFill>
                  <a:schemeClr val="bg1"/>
                </a:solidFill>
              </a:rPr>
              <a:t>(1887-1927)</a:t>
            </a:r>
          </a:p>
        </p:txBody>
      </p:sp>
      <p:sp>
        <p:nvSpPr>
          <p:cNvPr id="10249" name="Text Box 5"/>
          <p:cNvSpPr txBox="1">
            <a:spLocks noChangeArrowheads="1"/>
          </p:cNvSpPr>
          <p:nvPr/>
        </p:nvSpPr>
        <p:spPr bwMode="auto">
          <a:xfrm>
            <a:off x="5000625" y="1357313"/>
            <a:ext cx="30241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>
                <a:solidFill>
                  <a:schemeClr val="bg1"/>
                </a:solidFill>
              </a:rPr>
              <a:t>«Портрет П. Пикассо», 1912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727</TotalTime>
  <Words>266</Words>
  <Application>Microsoft Office PowerPoint</Application>
  <PresentationFormat>Экран (4:3)</PresentationFormat>
  <Paragraphs>64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Calibri</vt:lpstr>
      <vt:lpstr>Arial</vt:lpstr>
      <vt:lpstr>Тема Office</vt:lpstr>
      <vt:lpstr>Кубизм (1907-1914 гг.)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69</cp:revision>
  <dcterms:created xsi:type="dcterms:W3CDTF">2012-01-25T12:47:02Z</dcterms:created>
  <dcterms:modified xsi:type="dcterms:W3CDTF">2012-01-26T15:14:22Z</dcterms:modified>
</cp:coreProperties>
</file>