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4" r:id="rId2"/>
    <p:sldId id="296" r:id="rId3"/>
    <p:sldId id="260" r:id="rId4"/>
    <p:sldId id="259" r:id="rId5"/>
    <p:sldId id="261" r:id="rId6"/>
    <p:sldId id="280" r:id="rId7"/>
    <p:sldId id="279" r:id="rId8"/>
    <p:sldId id="265" r:id="rId9"/>
    <p:sldId id="281" r:id="rId10"/>
    <p:sldId id="282" r:id="rId11"/>
    <p:sldId id="287" r:id="rId12"/>
    <p:sldId id="286" r:id="rId13"/>
    <p:sldId id="301" r:id="rId14"/>
    <p:sldId id="289" r:id="rId15"/>
    <p:sldId id="29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000000"/>
    <a:srgbClr val="003300"/>
    <a:srgbClr val="00CC66"/>
    <a:srgbClr val="572314"/>
    <a:srgbClr val="00FF00"/>
    <a:srgbClr val="006600"/>
    <a:srgbClr val="333399"/>
    <a:srgbClr val="660066"/>
    <a:srgbClr val="CC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4B81B-16B4-414A-B635-D2C4C6271737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55DEA-0563-4EB1-AA4D-EA1E053DC8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006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4000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 advClick="0" advTm="4000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42EB94-AE82-45ED-8823-E0B14B8B191A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610147-1D2C-4278-AB7C-8C73E95677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 advTm="4000">
    <p:cover dir="r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8%20&#1082;&#1083;&#1072;&#1089;&#1089;\&#1053;&#1086;&#1074;&#1072;&#1103;%20&#1087;&#1072;&#1087;&#1082;&#1072;\&#1054;&#1089;&#1077;&#1085;&#1085;&#1080;&#1077;%20&#1083;&#1080;&#1089;&#1090;&#1100;&#1103;.wm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42918"/>
            <a:ext cx="7498080" cy="128588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accent3"/>
                </a:solidFill>
              </a:rPr>
              <a:t>Математический вернисаж</a:t>
            </a:r>
            <a:endParaRPr lang="ru-RU" sz="4800" b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2428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u="sng" dirty="0" smtClean="0">
                <a:solidFill>
                  <a:srgbClr val="7030A0"/>
                </a:solidFill>
              </a:rPr>
              <a:t>Тема урока: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7030A0"/>
                </a:solidFill>
              </a:rPr>
              <a:t>             «Решение квадратных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7030A0"/>
                </a:solidFill>
              </a:rPr>
              <a:t>              уравнений» 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ru-RU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4429132"/>
            <a:ext cx="7143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Если ты услышишь, что кто-то не любит математику, не верь. </a:t>
            </a:r>
          </a:p>
          <a:p>
            <a:pPr>
              <a:buFont typeface="Wingdings" pitchFamily="2" charset="2"/>
              <a:buNone/>
            </a:pP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Её нельзя не любить - её можно только не знать.</a:t>
            </a:r>
            <a:r>
              <a:rPr lang="ru-RU" sz="2400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                    </a:t>
            </a:r>
            <a:r>
              <a:rPr lang="ru-RU" sz="2400" i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(Лобачевский)</a:t>
            </a:r>
            <a:endParaRPr lang="ru-RU" sz="2400" dirty="0"/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Решите уравнения: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1).   5 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Х = 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2).   6Х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–54 = 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3).   2Х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+ 86 = 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4).   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- 7х + 6 = 0 </a:t>
            </a:r>
            <a:endParaRPr lang="ru-RU" b="1" dirty="0" smtClean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5).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 – 12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6).   35Х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-13х -48 =0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7).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200,9Х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-201х + 0,1 = 0</a:t>
            </a:r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зал</a:t>
            </a:r>
            <a:endParaRPr lang="ru-RU" sz="60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чёт и вычисления – основа порядка в голове»</a:t>
            </a:r>
          </a:p>
          <a:p>
            <a:pPr algn="r">
              <a:buNone/>
            </a:pPr>
            <a:r>
              <a:rPr lang="ru-RU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</a:t>
            </a:r>
            <a:r>
              <a:rPr lang="ru-RU" sz="7200" b="1" i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Пестолоцци</a:t>
            </a:r>
            <a:r>
              <a:rPr lang="ru-RU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ru-RU" sz="7200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6" name="Text Box 8"/>
          <p:cNvSpPr txBox="1">
            <a:spLocks noChangeArrowheads="1"/>
          </p:cNvSpPr>
          <p:nvPr/>
        </p:nvSpPr>
        <p:spPr bwMode="auto">
          <a:xfrm>
            <a:off x="755650" y="549275"/>
            <a:ext cx="467995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 b="1" i="1" baseline="-25000"/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468313" y="142852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u="sng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РЕШИ  САМОСТОЯТЕЛЬНО  УРАВНЕНИЯ</a:t>
            </a:r>
            <a:r>
              <a:rPr lang="ru-RU" sz="3200" b="1" i="1" u="sng" dirty="0">
                <a:solidFill>
                  <a:srgbClr val="CC3300"/>
                </a:solidFill>
                <a:latin typeface="Comic Sans MS" pitchFamily="66" charset="0"/>
              </a:rPr>
              <a:t> :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1071538" y="1428736"/>
            <a:ext cx="6192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b="1" i="1" baseline="-2500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1538" y="1071546"/>
            <a:ext cx="7929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1 вариант</a:t>
            </a:r>
            <a:r>
              <a:rPr lang="en-US" sz="2800" b="1" dirty="0" smtClean="0">
                <a:solidFill>
                  <a:srgbClr val="C00000"/>
                </a:solidFill>
              </a:rPr>
              <a:t>   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2 вариант 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ru-RU" sz="2800" b="1" dirty="0" smtClean="0"/>
              <a:t>                               </a:t>
            </a:r>
            <a:endParaRPr lang="en-US" sz="2800" b="1" dirty="0" smtClean="0"/>
          </a:p>
          <a:p>
            <a:r>
              <a:rPr lang="ru-RU" sz="2600" b="1" dirty="0" smtClean="0"/>
              <a:t>1) 3х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-12 = 0                                  1)  6х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+36 = 0                                 </a:t>
            </a:r>
          </a:p>
          <a:p>
            <a:pPr lvl="0"/>
            <a:r>
              <a:rPr lang="ru-RU" sz="2600" b="1" dirty="0" smtClean="0"/>
              <a:t> 2) 5х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-20х = 0                               2)  2х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- 8х = 0                               </a:t>
            </a:r>
          </a:p>
          <a:p>
            <a:pPr lvl="0"/>
            <a:r>
              <a:rPr lang="ru-RU" sz="2600" b="1" dirty="0" smtClean="0"/>
              <a:t> 3) 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-10х+21 = 0                          3)  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+х-6 = 0 </a:t>
            </a:r>
          </a:p>
          <a:p>
            <a:pPr lvl="0"/>
            <a:r>
              <a:rPr lang="ru-RU" sz="2600" b="1" dirty="0" smtClean="0"/>
              <a:t> 4) 4х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+12х+9 = 0                        4)  4х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-4х+1 = 0</a:t>
            </a:r>
          </a:p>
          <a:p>
            <a:pPr lvl="0"/>
            <a:r>
              <a:rPr lang="ru-RU" sz="2600" b="1" dirty="0" smtClean="0"/>
              <a:t> 5) 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+12х+32 = 0                         5)  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-14х+40 = 0                           </a:t>
            </a:r>
          </a:p>
          <a:p>
            <a:pPr lvl="0"/>
            <a:r>
              <a:rPr lang="ru-RU" sz="2600" b="1" dirty="0" smtClean="0"/>
              <a:t> 6) 10х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+7х-17 = 0                       6)  10х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+11х-21 = 0                       </a:t>
            </a:r>
          </a:p>
          <a:p>
            <a:pPr lvl="0"/>
            <a:r>
              <a:rPr lang="ru-RU" sz="2600" b="1" dirty="0" smtClean="0"/>
              <a:t> 7) 100х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-83х-183 = 0                7)  1000х</a:t>
            </a:r>
            <a:r>
              <a:rPr lang="ru-RU" sz="2600" b="1" baseline="30000" dirty="0" smtClean="0"/>
              <a:t>2</a:t>
            </a:r>
            <a:r>
              <a:rPr lang="ru-RU" sz="2600" b="1" dirty="0" smtClean="0"/>
              <a:t>+2015х+1015=0                    </a:t>
            </a:r>
          </a:p>
          <a:p>
            <a:r>
              <a:rPr lang="ru-RU" sz="2600" b="1" dirty="0" smtClean="0"/>
              <a:t> </a:t>
            </a:r>
            <a:endParaRPr lang="ru-RU" sz="2600" b="1" dirty="0"/>
          </a:p>
        </p:txBody>
      </p:sp>
      <p:pic>
        <p:nvPicPr>
          <p:cNvPr id="6" name="Осенние листья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2976" y="592933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2176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85728"/>
            <a:ext cx="77867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Проверка ответов  самостоятельной работы: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1357298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 вариант                                  2 вариант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2000240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2400" b="1" dirty="0" smtClean="0"/>
              <a:t>1).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2       Х</a:t>
            </a:r>
            <a:r>
              <a:rPr lang="ru-RU" sz="2400" b="1" baseline="-25000" dirty="0" smtClean="0"/>
              <a:t> </a:t>
            </a:r>
            <a:r>
              <a:rPr lang="ru-RU" sz="2400" b="1" dirty="0" smtClean="0"/>
              <a:t>= -2                          1). корней нет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571744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2).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0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4                           2).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0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4</a:t>
            </a:r>
          </a:p>
          <a:p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3286124"/>
            <a:ext cx="67866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3).Х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3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7                             3).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- 3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2   </a:t>
            </a:r>
          </a:p>
          <a:p>
            <a:r>
              <a:rPr lang="ru-RU" b="1" dirty="0" smtClean="0"/>
              <a:t>  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3929066"/>
            <a:ext cx="68580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4). Х</a:t>
            </a:r>
            <a:r>
              <a:rPr lang="ru-RU" sz="2400" b="1" baseline="-25000" dirty="0" smtClean="0"/>
              <a:t> </a:t>
            </a:r>
            <a:r>
              <a:rPr lang="ru-RU" sz="2400" b="1" dirty="0" smtClean="0"/>
              <a:t>= -1,5                                        4).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0,5</a:t>
            </a:r>
          </a:p>
          <a:p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4500570"/>
            <a:ext cx="67866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5).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-8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- 4                     5).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4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10</a:t>
            </a:r>
          </a:p>
          <a:p>
            <a:r>
              <a:rPr lang="ru-RU" b="1" dirty="0" smtClean="0"/>
              <a:t>  </a:t>
            </a:r>
            <a:endParaRPr lang="ru-RU" b="1" dirty="0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285852" y="5286388"/>
            <a:ext cx="70009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6).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  1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- 1,7                    6).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1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- 2,1</a:t>
            </a:r>
          </a:p>
          <a:p>
            <a:endParaRPr lang="ru-RU" dirty="0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214414" y="6072206"/>
            <a:ext cx="7929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7). 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-1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1,83                    7).  Х</a:t>
            </a:r>
            <a:r>
              <a:rPr lang="ru-RU" sz="2400" b="1" baseline="-25000" dirty="0" smtClean="0"/>
              <a:t>1 </a:t>
            </a:r>
            <a:r>
              <a:rPr lang="ru-RU" sz="2400" b="1" dirty="0" smtClean="0"/>
              <a:t>=  -1       Х</a:t>
            </a:r>
            <a:r>
              <a:rPr lang="ru-RU" sz="2400" b="1" baseline="-25000" dirty="0" smtClean="0"/>
              <a:t>2 </a:t>
            </a:r>
            <a:r>
              <a:rPr lang="ru-RU" sz="2400" b="1" dirty="0" smtClean="0"/>
              <a:t>= - 1,015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1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Итог  урока: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357298"/>
            <a:ext cx="7498080" cy="150019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1</a:t>
            </a:r>
            <a:r>
              <a:rPr lang="en-US" b="1" dirty="0" smtClean="0"/>
              <a:t>)</a:t>
            </a:r>
            <a:r>
              <a:rPr lang="ru-RU" b="1" dirty="0" smtClean="0"/>
              <a:t>.   Сколько баллов ты  сегодня  получил</a:t>
            </a:r>
          </a:p>
          <a:p>
            <a:pPr>
              <a:buNone/>
            </a:pPr>
            <a:r>
              <a:rPr lang="ru-RU" b="1" dirty="0" smtClean="0"/>
              <a:t>        за урок?  (выставь  в    оценочный лист)</a:t>
            </a:r>
          </a:p>
          <a:p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28728" y="4000504"/>
            <a:ext cx="78581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2).     </a:t>
            </a:r>
            <a:r>
              <a:rPr lang="ru-RU" sz="3200" b="1" dirty="0" smtClean="0">
                <a:solidFill>
                  <a:srgbClr val="FF0000"/>
                </a:solidFill>
              </a:rPr>
              <a:t>«5»</a:t>
            </a:r>
            <a:r>
              <a:rPr lang="ru-RU" sz="3200" b="1" dirty="0" smtClean="0"/>
              <a:t> – если сумма баллов      22 - 23     </a:t>
            </a:r>
          </a:p>
          <a:p>
            <a:pPr>
              <a:buNone/>
            </a:pPr>
            <a:r>
              <a:rPr lang="ru-RU" sz="3200" b="1" dirty="0" smtClean="0"/>
              <a:t>          </a:t>
            </a:r>
            <a:r>
              <a:rPr lang="ru-RU" sz="3200" b="1" dirty="0" smtClean="0">
                <a:solidFill>
                  <a:srgbClr val="FF0000"/>
                </a:solidFill>
              </a:rPr>
              <a:t>«4» </a:t>
            </a:r>
            <a:r>
              <a:rPr lang="ru-RU" sz="3200" b="1" dirty="0" smtClean="0"/>
              <a:t>– если сумма баллов      19 - 21</a:t>
            </a:r>
          </a:p>
          <a:p>
            <a:pPr>
              <a:buNone/>
            </a:pPr>
            <a:r>
              <a:rPr lang="ru-RU" sz="3200" b="1" dirty="0" smtClean="0"/>
              <a:t>          </a:t>
            </a:r>
            <a:r>
              <a:rPr lang="ru-RU" sz="3200" b="1" dirty="0" smtClean="0">
                <a:solidFill>
                  <a:srgbClr val="0070C0"/>
                </a:solidFill>
              </a:rPr>
              <a:t>«3»  </a:t>
            </a:r>
            <a:r>
              <a:rPr lang="ru-RU" sz="3200" b="1" dirty="0" smtClean="0"/>
              <a:t>- если сумма баллов      15 – 18</a:t>
            </a:r>
          </a:p>
          <a:p>
            <a:pPr>
              <a:buNone/>
            </a:pPr>
            <a:r>
              <a:rPr lang="ru-RU" sz="3200" b="1" dirty="0" smtClean="0"/>
              <a:t>         </a:t>
            </a:r>
            <a:r>
              <a:rPr lang="ru-RU" sz="3200" b="1" dirty="0" smtClean="0">
                <a:solidFill>
                  <a:srgbClr val="0070C0"/>
                </a:solidFill>
              </a:rPr>
              <a:t> «2» </a:t>
            </a:r>
            <a:r>
              <a:rPr lang="ru-RU" sz="3200" b="1" dirty="0" smtClean="0"/>
              <a:t>– ниже   15  баллов</a:t>
            </a:r>
            <a:endParaRPr lang="ru-RU" sz="3200" b="1" dirty="0"/>
          </a:p>
        </p:txBody>
      </p:sp>
      <p:pic>
        <p:nvPicPr>
          <p:cNvPr id="35842" name="Picture 2" descr="D:\картинки1\картинки\3D\Разное\30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851" y="260648"/>
            <a:ext cx="1431032" cy="1296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4422276" cy="536894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3"/>
                </a:solidFill>
              </a:rPr>
              <a:t>Спасибо  за</a:t>
            </a:r>
            <a:br>
              <a:rPr lang="ru-RU" sz="5400" b="1" dirty="0" smtClean="0">
                <a:solidFill>
                  <a:schemeClr val="accent3"/>
                </a:solidFill>
              </a:rPr>
            </a:br>
            <a:r>
              <a:rPr lang="ru-RU" sz="5400" b="1" dirty="0" smtClean="0">
                <a:solidFill>
                  <a:schemeClr val="accent3"/>
                </a:solidFill>
              </a:rPr>
              <a:t>внимание,</a:t>
            </a:r>
            <a:br>
              <a:rPr lang="ru-RU" sz="5400" b="1" dirty="0" smtClean="0">
                <a:solidFill>
                  <a:schemeClr val="accent3"/>
                </a:solidFill>
              </a:rPr>
            </a:br>
            <a:r>
              <a:rPr lang="ru-RU" sz="5400" b="1" dirty="0" smtClean="0">
                <a:solidFill>
                  <a:schemeClr val="accent3"/>
                </a:solidFill>
              </a:rPr>
              <a:t>успехов  в изучении </a:t>
            </a:r>
            <a:br>
              <a:rPr lang="ru-RU" sz="5400" b="1" dirty="0" smtClean="0">
                <a:solidFill>
                  <a:schemeClr val="accent3"/>
                </a:solidFill>
              </a:rPr>
            </a:br>
            <a:r>
              <a:rPr lang="ru-RU" sz="5400" b="1" dirty="0" smtClean="0">
                <a:solidFill>
                  <a:schemeClr val="accent3"/>
                </a:solidFill>
              </a:rPr>
              <a:t>математики!!</a:t>
            </a:r>
            <a:endParaRPr lang="ru-RU" sz="5400" b="1" dirty="0">
              <a:solidFill>
                <a:schemeClr val="accent3"/>
              </a:solidFill>
            </a:endParaRPr>
          </a:p>
        </p:txBody>
      </p:sp>
      <p:pic>
        <p:nvPicPr>
          <p:cNvPr id="80898" name="Picture 2" descr="C:\Documents and Settings\Admin\Рабочий стол\ю\картинки школа\карт8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638" y="4000504"/>
            <a:ext cx="2927362" cy="2124090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7498080" cy="4357718"/>
          </a:xfrm>
        </p:spPr>
        <p:txBody>
          <a:bodyPr>
            <a:normAutofit fontScale="90000"/>
          </a:bodyPr>
          <a:lstStyle/>
          <a:p>
            <a:r>
              <a:rPr lang="ru-RU" sz="8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Вернисаж –</a:t>
            </a:r>
            <a:r>
              <a:rPr lang="en-US" sz="8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торжественное открытие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некоторой   выставки. Это может быть   вернисаж    произведений  живописи, скульптуры, музыкальный      вернисаж</a:t>
            </a:r>
            <a:endParaRPr lang="ru-RU" dirty="0"/>
          </a:p>
        </p:txBody>
      </p:sp>
      <p:pic>
        <p:nvPicPr>
          <p:cNvPr id="4" name="Picture 2" descr="D:\картинки1\картинки\3D\Школа\1111111111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2088232" cy="1800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зал</a:t>
            </a:r>
            <a:endParaRPr lang="ru-RU" sz="6000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00174"/>
            <a:ext cx="7498080" cy="47482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Математику уже затем учить следует, что она ум в порядок приводит!»</a:t>
            </a:r>
            <a:endParaRPr lang="ru-RU" sz="4400" i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buNone/>
            </a:pPr>
            <a:r>
              <a:rPr lang="ru-RU" sz="4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</a:t>
            </a:r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(М.В.Ломоносов)</a:t>
            </a:r>
            <a:endParaRPr lang="ru-RU" sz="44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414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3714752"/>
            <a:ext cx="2786082" cy="2851381"/>
          </a:xfrm>
          <a:prstGeom prst="rect">
            <a:avLst/>
          </a:prstGeom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7429552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теоретической разминки:</a:t>
            </a: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i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85794"/>
            <a:ext cx="7858180" cy="5572164"/>
          </a:xfrm>
        </p:spPr>
        <p:txBody>
          <a:bodyPr>
            <a:normAutofit fontScale="70000" lnSpcReduction="20000"/>
          </a:bodyPr>
          <a:lstStyle/>
          <a:p>
            <a:pPr marL="596646" lvl="0" indent="-514350">
              <a:buNone/>
            </a:pPr>
            <a:r>
              <a:rPr lang="ru-RU" b="1" dirty="0" smtClean="0"/>
              <a:t>1.Какое уравнение называется квадратным уравнением?</a:t>
            </a:r>
            <a:r>
              <a:rPr lang="ru-RU" dirty="0" smtClean="0"/>
              <a:t>    </a:t>
            </a:r>
          </a:p>
          <a:p>
            <a:pPr marL="596646" lvl="0" indent="-514350" algn="r">
              <a:buNone/>
            </a:pPr>
            <a:r>
              <a:rPr lang="ru-RU" dirty="0" smtClean="0"/>
              <a:t>   </a:t>
            </a: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ru-RU" b="1" dirty="0" smtClean="0">
                <a:solidFill>
                  <a:srgbClr val="C00000"/>
                </a:solidFill>
              </a:rPr>
              <a:t> х</a:t>
            </a:r>
            <a:r>
              <a:rPr lang="ru-RU" b="1" baseline="30000" dirty="0" smtClean="0">
                <a:solidFill>
                  <a:srgbClr val="C00000"/>
                </a:solidFill>
              </a:rPr>
              <a:t>2</a:t>
            </a:r>
            <a:r>
              <a:rPr lang="ru-RU" b="1" dirty="0" smtClean="0">
                <a:solidFill>
                  <a:srgbClr val="C00000"/>
                </a:solidFill>
              </a:rPr>
              <a:t> + </a:t>
            </a:r>
            <a:r>
              <a:rPr lang="en-US" b="1" dirty="0" smtClean="0">
                <a:solidFill>
                  <a:srgbClr val="C00000"/>
                </a:solidFill>
              </a:rPr>
              <a:t>b</a:t>
            </a:r>
            <a:r>
              <a:rPr lang="ru-RU" b="1" dirty="0" err="1" smtClean="0">
                <a:solidFill>
                  <a:srgbClr val="C00000"/>
                </a:solidFill>
              </a:rPr>
              <a:t>х</a:t>
            </a:r>
            <a:r>
              <a:rPr lang="ru-RU" b="1" dirty="0" smtClean="0">
                <a:solidFill>
                  <a:srgbClr val="C00000"/>
                </a:solidFill>
              </a:rPr>
              <a:t> + </a:t>
            </a:r>
            <a:r>
              <a:rPr lang="en-US" b="1" dirty="0" smtClean="0">
                <a:solidFill>
                  <a:srgbClr val="C00000"/>
                </a:solidFill>
              </a:rPr>
              <a:t>c</a:t>
            </a:r>
            <a:r>
              <a:rPr lang="ru-RU" b="1" dirty="0" smtClean="0">
                <a:solidFill>
                  <a:srgbClr val="C00000"/>
                </a:solidFill>
              </a:rPr>
              <a:t> = 0, где </a:t>
            </a:r>
            <a:r>
              <a:rPr lang="ru-RU" b="1" dirty="0" err="1" smtClean="0">
                <a:solidFill>
                  <a:srgbClr val="C00000"/>
                </a:solidFill>
              </a:rPr>
              <a:t>х</a:t>
            </a:r>
            <a:r>
              <a:rPr lang="ru-RU" b="1" dirty="0" smtClean="0">
                <a:solidFill>
                  <a:srgbClr val="C00000"/>
                </a:solidFill>
              </a:rPr>
              <a:t> – переменная, а, в, с-числа</a:t>
            </a:r>
          </a:p>
          <a:p>
            <a:pPr marL="596646" indent="-514350">
              <a:buNone/>
            </a:pPr>
            <a:r>
              <a:rPr lang="ru-RU" b="1" dirty="0" smtClean="0"/>
              <a:t>2.Что значит решить уравнение?</a:t>
            </a:r>
            <a:r>
              <a:rPr lang="ru-RU" b="1" u="sng" dirty="0" smtClean="0"/>
              <a:t> </a:t>
            </a:r>
          </a:p>
          <a:p>
            <a:pPr algn="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Найти корни или  доказать, что корней нет</a:t>
            </a:r>
          </a:p>
          <a:p>
            <a:pPr>
              <a:buNone/>
            </a:pPr>
            <a:r>
              <a:rPr lang="ru-RU" b="1" dirty="0" smtClean="0"/>
              <a:t>3.Что является корнем уравнения?</a:t>
            </a:r>
          </a:p>
          <a:p>
            <a:pPr algn="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Значение переменной, при котором равенство верно</a:t>
            </a:r>
          </a:p>
          <a:p>
            <a:pPr>
              <a:buNone/>
            </a:pPr>
            <a:r>
              <a:rPr lang="ru-RU" b="1" dirty="0" smtClean="0"/>
              <a:t>4.Какой из коэффициентов квадратного уравнения никогда не может быть равным нулю?</a:t>
            </a:r>
            <a:r>
              <a:rPr lang="en-US" b="1" dirty="0" smtClean="0"/>
              <a:t>  </a:t>
            </a:r>
            <a:r>
              <a:rPr lang="ru-RU" b="1" dirty="0" smtClean="0"/>
              <a:t>Почему? </a:t>
            </a:r>
          </a:p>
          <a:p>
            <a:pPr algn="ctr">
              <a:buNone/>
            </a:pPr>
            <a:r>
              <a:rPr lang="ru-RU" b="1" dirty="0" smtClean="0"/>
              <a:t>          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а = 0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5.Перечислите виды квадратных уравнений?</a:t>
            </a:r>
          </a:p>
          <a:p>
            <a:pPr algn="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полные и неполные</a:t>
            </a:r>
          </a:p>
          <a:p>
            <a:pPr>
              <a:buNone/>
            </a:pPr>
            <a:r>
              <a:rPr lang="ru-RU" b="1" dirty="0" smtClean="0"/>
              <a:t>6.Какое квадратное уравнение называется приведённым квадратным  уравнением?    </a:t>
            </a:r>
          </a:p>
          <a:p>
            <a:pPr algn="ctr">
              <a:buNone/>
            </a:pPr>
            <a:r>
              <a:rPr lang="ru-RU" dirty="0" smtClean="0"/>
              <a:t>               </a:t>
            </a:r>
            <a:r>
              <a:rPr lang="ru-RU" b="1" dirty="0" smtClean="0">
                <a:solidFill>
                  <a:srgbClr val="C00000"/>
                </a:solidFill>
              </a:rPr>
              <a:t>а = 1</a:t>
            </a:r>
            <a:r>
              <a:rPr lang="ru-RU" b="1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6143636" y="3500438"/>
            <a:ext cx="214314" cy="214314"/>
          </a:xfrm>
          <a:prstGeom prst="line">
            <a:avLst/>
          </a:prstGeom>
          <a:ln w="25400">
            <a:solidFill>
              <a:schemeClr val="accent3">
                <a:lumMod val="75000"/>
                <a:alpha val="9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зал</a:t>
            </a:r>
            <a:endParaRPr lang="ru-RU" sz="6000" u="sng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714488"/>
            <a:ext cx="7572428" cy="4533912"/>
          </a:xfrm>
        </p:spPr>
        <p:txBody>
          <a:bodyPr/>
          <a:lstStyle/>
          <a:p>
            <a:pPr algn="r">
              <a:buNone/>
            </a:pP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«Если мы действительно что – то знаем, то мы знаем это благодаря изучению математики»</a:t>
            </a:r>
          </a:p>
          <a:p>
            <a:pPr algn="r">
              <a:buNone/>
            </a:pPr>
            <a:r>
              <a:rPr lang="ru-RU" sz="4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(Пьер Гассенди)  </a:t>
            </a:r>
            <a:endParaRPr lang="ru-RU" sz="4000" i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Рисунок 3" descr="YPCWDCA98LL0ICAV783QTCA3SPW5UCA64CBTRCAJ20WYHCAPK6LTICAA5358OCABLUF3UCAUX2L6DCAVF7AWOCA9FA5YBCA44YKPCCAQ1RI4DCASQBYE6CASJ9UT1CAFM7UCTCA71V051CAAI9D4TCAFG2KR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3929066"/>
            <a:ext cx="3286148" cy="2571744"/>
          </a:xfrm>
          <a:prstGeom prst="rect">
            <a:avLst/>
          </a:prstGeom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214422"/>
            <a:ext cx="635798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Какие из уравнений являются квадратными?</a:t>
            </a:r>
          </a:p>
          <a:p>
            <a:endParaRPr lang="ru-RU" sz="2800" dirty="0" smtClean="0"/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1).     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3Х + 2 = 0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2).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+ 9Х - 8 = 0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3).     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= 0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4).     Х (Х – 3)(Х + 5) = 0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5).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64Х  = 0 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6).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- 8Х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+ 12 = 0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7).     6х – 8 = Х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(Х + 2)</a:t>
            </a:r>
          </a:p>
          <a:p>
            <a:endParaRPr lang="ru-RU" sz="2800" dirty="0" smtClean="0"/>
          </a:p>
          <a:p>
            <a:pPr algn="r"/>
            <a:r>
              <a:rPr lang="ru-RU" sz="2800" dirty="0" smtClean="0"/>
              <a:t> </a:t>
            </a:r>
          </a:p>
          <a:p>
            <a:pPr lvl="0"/>
            <a:endParaRPr lang="ru-RU" sz="2800" dirty="0" smtClean="0"/>
          </a:p>
          <a:p>
            <a:pPr lvl="0"/>
            <a:endParaRPr lang="ru-RU" sz="2800" dirty="0" smtClean="0"/>
          </a:p>
          <a:p>
            <a:pPr lvl="0"/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 rot="10800000">
            <a:off x="714348" y="92867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643306" y="357166"/>
            <a:ext cx="2448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Карточка</a:t>
            </a:r>
            <a:r>
              <a:rPr lang="ru-RU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1</a:t>
            </a:r>
            <a:endParaRPr lang="ru-RU"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071934" y="5572140"/>
            <a:ext cx="371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 1 2 3 5 6    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4822" name="Формула" r:id="rId3" imgW="114151" imgH="215619" progId="Equation.3">
              <p:embed/>
            </p:oleObj>
          </a:graphicData>
        </a:graphic>
      </p:graphicFrame>
      <p:graphicFrame>
        <p:nvGraphicFramePr>
          <p:cNvPr id="193542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4823" name="Формула" r:id="rId4" imgW="114151" imgH="215619" progId="Equation.3">
              <p:embed/>
            </p:oleObj>
          </a:graphicData>
        </a:graphic>
      </p:graphicFrame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1071538" y="2643182"/>
            <a:ext cx="41052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а) 6х</a:t>
            </a:r>
            <a:r>
              <a:rPr lang="ru-RU" sz="2400" b="1" i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+ 4  =  0</a:t>
            </a:r>
          </a:p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12х  -  х</a:t>
            </a:r>
            <a:r>
              <a:rPr lang="ru-RU" sz="2400" b="1" i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  7  =  0</a:t>
            </a:r>
          </a:p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в) 8 + 5х</a:t>
            </a:r>
            <a:r>
              <a:rPr lang="ru-RU" sz="2400" b="1" i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 6х</a:t>
            </a:r>
            <a:r>
              <a:rPr lang="ru-RU" sz="2400" b="1" i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>
              <a:spcBef>
                <a:spcPct val="50000"/>
              </a:spcBef>
            </a:pPr>
            <a:r>
              <a:rPr lang="ru-RU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-</a:t>
            </a:r>
            <a:r>
              <a:rPr lang="en-US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 х</a:t>
            </a:r>
            <a:r>
              <a:rPr lang="ru-RU" sz="2400" b="1" i="1" baseline="30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15</a:t>
            </a:r>
          </a:p>
          <a:p>
            <a:pPr>
              <a:spcBef>
                <a:spcPct val="50000"/>
              </a:spcBef>
            </a:pPr>
            <a:endParaRPr lang="ru-RU" sz="2400" i="1" dirty="0">
              <a:solidFill>
                <a:srgbClr val="0000CC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ru-RU" sz="2400" i="1" dirty="0">
              <a:solidFill>
                <a:srgbClr val="CC3300"/>
              </a:solidFill>
            </a:endParaRPr>
          </a:p>
        </p:txBody>
      </p:sp>
      <p:sp>
        <p:nvSpPr>
          <p:cNvPr id="193552" name="Text Box 16"/>
          <p:cNvSpPr txBox="1">
            <a:spLocks noChangeArrowheads="1"/>
          </p:cNvSpPr>
          <p:nvPr/>
        </p:nvSpPr>
        <p:spPr bwMode="auto">
          <a:xfrm>
            <a:off x="5429256" y="2643182"/>
            <a:ext cx="342902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а = 6     </a:t>
            </a:r>
            <a:r>
              <a:rPr lang="en-US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   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 = 4</a:t>
            </a:r>
            <a:endParaRPr lang="ru-RU" sz="2400" b="1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а = -1   </a:t>
            </a:r>
            <a:r>
              <a:rPr lang="en-US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12    с = 7</a:t>
            </a:r>
            <a:endParaRPr lang="ru-RU" sz="2400" b="1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= 5    </a:t>
            </a:r>
            <a:r>
              <a:rPr lang="en-US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0     с = 8</a:t>
            </a:r>
            <a:endParaRPr lang="ru-RU" sz="2400" b="1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-6  </a:t>
            </a:r>
            <a:r>
              <a:rPr lang="en-US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1     с = 0 </a:t>
            </a:r>
            <a:endParaRPr lang="ru-RU" sz="2400" b="1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   </a:t>
            </a:r>
            <a:r>
              <a:rPr lang="en-US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   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 = -</a:t>
            </a:r>
            <a:r>
              <a:rPr lang="ru-RU" sz="2400" b="1" i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2400" b="1" i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555" name="Text Box 19"/>
          <p:cNvSpPr txBox="1">
            <a:spLocks noChangeArrowheads="1"/>
          </p:cNvSpPr>
          <p:nvPr/>
        </p:nvSpPr>
        <p:spPr bwMode="auto">
          <a:xfrm>
            <a:off x="1835150" y="1214422"/>
            <a:ext cx="59769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200" i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Определите коэффициенты </a:t>
            </a:r>
          </a:p>
          <a:p>
            <a:pPr algn="ctr"/>
            <a:r>
              <a:rPr lang="ru-RU" sz="3200" i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квадратного уравнения: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214290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Карточка 2</a:t>
            </a:r>
          </a:p>
          <a:p>
            <a:endParaRPr lang="ru-RU" sz="2800" dirty="0"/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3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3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35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35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35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35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35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35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35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35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9" grpId="0"/>
      <p:bldP spid="1935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1854" y="2786058"/>
            <a:ext cx="2629257" cy="3769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749808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FF9900"/>
                </a:solidFill>
              </a:rPr>
              <a:t>3 зал</a:t>
            </a:r>
            <a:r>
              <a:rPr lang="ru-RU" sz="6000" dirty="0" smtClean="0">
                <a:solidFill>
                  <a:srgbClr val="FF9900"/>
                </a:solidFill>
              </a:rPr>
              <a:t> </a:t>
            </a:r>
            <a:endParaRPr lang="ru-RU" sz="6000" dirty="0">
              <a:solidFill>
                <a:srgbClr val="FF99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14422"/>
            <a:ext cx="4779466" cy="503397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4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«Величие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 в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его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способности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мыслить»</a:t>
            </a:r>
          </a:p>
          <a:p>
            <a:pPr>
              <a:buNone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(Паскаль)</a:t>
            </a:r>
          </a:p>
          <a:p>
            <a:pPr>
              <a:buNone/>
            </a:pPr>
            <a:endParaRPr lang="ru-RU" sz="16600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Способы решения квадратных уравнений: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5303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решение неполных квадратных уравнений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по формуле, через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US" sz="2400" b="1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– 4ac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по формуле, при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= 2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,  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sz="2400" b="1" baseline="-25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= k</a:t>
            </a:r>
            <a:r>
              <a:rPr lang="en-US" sz="2400" b="1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- ac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по теореме, обратной теореме Виета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графически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используя свойства коэффициентов: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если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= 0, то Х</a:t>
            </a:r>
            <a:r>
              <a:rPr lang="ru-RU" sz="2400" b="1" baseline="-25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1, Х</a:t>
            </a:r>
            <a:r>
              <a:rPr lang="ru-RU" sz="2400" b="1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</a:p>
          <a:p>
            <a:pPr>
              <a:buFont typeface="Wingdings" pitchFamily="2" charset="2"/>
              <a:buChar char="§"/>
            </a:pP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     если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a-b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= 0, то Х</a:t>
            </a:r>
            <a:r>
              <a:rPr lang="ru-RU" sz="2400" b="1" baseline="-25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-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1, Х</a:t>
            </a:r>
            <a:r>
              <a:rPr lang="ru-RU" sz="2400" b="1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4071942"/>
            <a:ext cx="285752" cy="642942"/>
          </a:xfrm>
          <a:prstGeom prst="rect">
            <a:avLst/>
          </a:prstGeom>
          <a:noFill/>
        </p:spPr>
      </p:pic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4857760"/>
            <a:ext cx="642942" cy="790575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4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1077</TotalTime>
  <Words>826</Words>
  <Application>Microsoft Office PowerPoint</Application>
  <PresentationFormat>Экран (4:3)</PresentationFormat>
  <Paragraphs>118</Paragraphs>
  <Slides>15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Солнцестояние</vt:lpstr>
      <vt:lpstr>Формула</vt:lpstr>
      <vt:lpstr>Математический вернисаж</vt:lpstr>
      <vt:lpstr>Вернисаж –      это торжественное открытие  некоторой   выставки. Это может быть   вернисаж    произведений  живописи, скульптуры, музыкальный      вернисаж</vt:lpstr>
      <vt:lpstr>1 зал</vt:lpstr>
      <vt:lpstr>Вопросы теоретической разминки: </vt:lpstr>
      <vt:lpstr>2 зал</vt:lpstr>
      <vt:lpstr>Слайд 6</vt:lpstr>
      <vt:lpstr>Слайд 7</vt:lpstr>
      <vt:lpstr>3 зал </vt:lpstr>
      <vt:lpstr>Способы решения квадратных уравнений:</vt:lpstr>
      <vt:lpstr>Решите уравнения:</vt:lpstr>
      <vt:lpstr>4 зал</vt:lpstr>
      <vt:lpstr>Слайд 12</vt:lpstr>
      <vt:lpstr>Слайд 13</vt:lpstr>
      <vt:lpstr>Итог  урока:</vt:lpstr>
      <vt:lpstr>Спасибо  за внимание, успехов  в изучении  математики!!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Informatika-01</cp:lastModifiedBy>
  <cp:revision>129</cp:revision>
  <dcterms:created xsi:type="dcterms:W3CDTF">2010-02-12T08:09:33Z</dcterms:created>
  <dcterms:modified xsi:type="dcterms:W3CDTF">2012-01-30T10:04:42Z</dcterms:modified>
</cp:coreProperties>
</file>