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302" r:id="rId4"/>
    <p:sldId id="257" r:id="rId5"/>
    <p:sldId id="268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2060"/>
    <a:srgbClr val="003399"/>
    <a:srgbClr val="000066"/>
    <a:srgbClr val="000042"/>
    <a:srgbClr val="000058"/>
    <a:srgbClr val="663300"/>
    <a:srgbClr val="FFCCCC"/>
    <a:srgbClr val="FF33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2233" autoAdjust="0"/>
  </p:normalViewPr>
  <p:slideViewPr>
    <p:cSldViewPr>
      <p:cViewPr>
        <p:scale>
          <a:sx n="100" d="100"/>
          <a:sy n="100" d="100"/>
        </p:scale>
        <p:origin x="678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50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8768249-EA7B-4423-AF7C-3A19EB8E0206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A6FD7D-A7DD-433C-B7FD-A7170BCD8EA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A9AF7E-71D6-4D89-BD99-8750C92215B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FC3B27-6C80-477D-8A41-6923D171688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511B63-1648-453D-ADAA-E2FB6CD7AE7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0EEE79-5EA3-4B6B-B315-471A2C29391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08FAB2-2658-4C60-A58D-9B445E705EA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F31EC3-7736-4B6C-907F-F17AE57451F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5D8110-150A-4D93-883E-03A5CD5AB1A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561F4B-B1B1-474E-A8B1-F34031B1138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DD619E-3BA8-42F4-A8B6-EFE6BD3C712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EA1BB5-52D9-434F-97E3-FAF0368D010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5006232-12E8-4B0D-98ED-9EAC37FB8E9E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4282" y="1357298"/>
            <a:ext cx="8569325" cy="928694"/>
          </a:xfr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ru-RU" sz="24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  <a:ea typeface="+mj-ea"/>
                <a:cs typeface="+mj-cs"/>
              </a:rPr>
              <a:t>Муниципальное  бюджетное образовательное учреждение дополнительного образования детей </a:t>
            </a:r>
            <a:r>
              <a:rPr lang="ru-RU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  <a:ea typeface="+mj-ea"/>
                <a:cs typeface="+mj-cs"/>
              </a:rPr>
              <a:t> </a:t>
            </a:r>
            <a:r>
              <a:rPr lang="ru-RU" sz="24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  <a:ea typeface="+mj-ea"/>
                <a:cs typeface="+mj-cs"/>
              </a:rPr>
              <a:t/>
            </a:r>
            <a:br>
              <a:rPr lang="ru-RU" sz="24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  <a:ea typeface="+mj-ea"/>
                <a:cs typeface="+mj-cs"/>
              </a:rPr>
            </a:br>
            <a:r>
              <a:rPr lang="ru-RU" sz="24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  <a:ea typeface="+mj-ea"/>
                <a:cs typeface="+mj-cs"/>
              </a:rPr>
              <a:t>«Котовская детская  школа искусств»</a:t>
            </a:r>
            <a:br>
              <a:rPr lang="ru-RU" sz="24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  <a:ea typeface="+mj-ea"/>
                <a:cs typeface="+mj-cs"/>
              </a:rPr>
            </a:br>
            <a:r>
              <a:rPr lang="ru-RU" sz="1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  <a:ea typeface="+mj-ea"/>
                <a:cs typeface="+mj-cs"/>
              </a:rPr>
              <a:t/>
            </a:r>
            <a:br>
              <a:rPr lang="ru-RU" sz="1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  <a:ea typeface="+mj-ea"/>
                <a:cs typeface="+mj-cs"/>
              </a:rPr>
            </a:br>
            <a:r>
              <a:rPr lang="ru-RU" sz="2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 </a:t>
            </a:r>
            <a:r>
              <a:rPr lang="ru-RU" sz="2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2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ru-RU" sz="2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  </a:t>
            </a:r>
            <a:br>
              <a:rPr lang="ru-RU" sz="2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ru-RU" sz="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ru-RU" sz="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 </a:t>
            </a:r>
            <a:br>
              <a:rPr lang="ru-RU" sz="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ru-RU" sz="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 </a:t>
            </a:r>
            <a:br>
              <a:rPr lang="ru-RU" sz="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ru-RU" sz="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 </a:t>
            </a:r>
            <a:br>
              <a:rPr lang="ru-RU" sz="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ru-RU" sz="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 </a:t>
            </a:r>
            <a:br>
              <a:rPr lang="ru-RU" sz="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ru-RU" sz="8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644900"/>
            <a:ext cx="7993062" cy="2663825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endParaRPr lang="ru-RU" sz="1800" b="1" u="sng" dirty="0" smtClean="0">
              <a:solidFill>
                <a:srgbClr val="00004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cademy Engraved LET" pitchFamily="2" charset="0"/>
            </a:endParaRPr>
          </a:p>
          <a:p>
            <a:pPr>
              <a:lnSpc>
                <a:spcPct val="80000"/>
              </a:lnSpc>
            </a:pPr>
            <a:endParaRPr lang="ru-RU" sz="1800" b="1" u="sng" dirty="0" smtClean="0">
              <a:solidFill>
                <a:srgbClr val="00004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cademy Engraved LET" pitchFamily="2" charset="0"/>
            </a:endParaRPr>
          </a:p>
          <a:p>
            <a:pPr>
              <a:lnSpc>
                <a:spcPct val="80000"/>
              </a:lnSpc>
            </a:pPr>
            <a:endParaRPr lang="ru-RU" sz="1800" b="1" u="sng" dirty="0">
              <a:solidFill>
                <a:srgbClr val="00004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cademy Engraved LET" pitchFamily="2" charset="0"/>
            </a:endParaRPr>
          </a:p>
          <a:p>
            <a:pPr>
              <a:lnSpc>
                <a:spcPct val="80000"/>
              </a:lnSpc>
            </a:pPr>
            <a:endParaRPr lang="ru-RU" sz="1800" b="1" u="sng" dirty="0">
              <a:solidFill>
                <a:srgbClr val="00004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cademy Engraved LET" pitchFamily="2" charset="0"/>
            </a:endParaRPr>
          </a:p>
          <a:p>
            <a:pPr>
              <a:lnSpc>
                <a:spcPct val="80000"/>
              </a:lnSpc>
            </a:pPr>
            <a:r>
              <a:rPr lang="ru-RU" sz="2400" b="1" u="sng" dirty="0" smtClean="0">
                <a:solidFill>
                  <a:srgbClr val="00004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Автор: </a:t>
            </a:r>
            <a:r>
              <a:rPr lang="ru-RU" sz="2400" b="1" i="1" dirty="0" smtClean="0">
                <a:solidFill>
                  <a:srgbClr val="000058"/>
                </a:solidFill>
                <a:latin typeface="Monotype Corsiva" pitchFamily="66" charset="0"/>
              </a:rPr>
              <a:t>преподаватель  </a:t>
            </a:r>
            <a:r>
              <a:rPr lang="ru-RU" sz="2400" b="1" i="1" dirty="0">
                <a:solidFill>
                  <a:srgbClr val="000058"/>
                </a:solidFill>
                <a:latin typeface="Monotype Corsiva" pitchFamily="66" charset="0"/>
              </a:rPr>
              <a:t>по  классу  фортепиано</a:t>
            </a:r>
            <a:br>
              <a:rPr lang="ru-RU" sz="2400" b="1" i="1" dirty="0">
                <a:solidFill>
                  <a:srgbClr val="000058"/>
                </a:solidFill>
                <a:latin typeface="Monotype Corsiva" pitchFamily="66" charset="0"/>
              </a:rPr>
            </a:br>
            <a:r>
              <a:rPr lang="ru-RU" sz="2400" b="1" i="1" dirty="0" err="1">
                <a:solidFill>
                  <a:srgbClr val="000058"/>
                </a:solidFill>
                <a:latin typeface="Monotype Corsiva" pitchFamily="66" charset="0"/>
              </a:rPr>
              <a:t>Нащекина</a:t>
            </a:r>
            <a:r>
              <a:rPr lang="ru-RU" sz="2400" b="1" i="1" dirty="0">
                <a:solidFill>
                  <a:srgbClr val="000058"/>
                </a:solidFill>
                <a:latin typeface="Monotype Corsiva" pitchFamily="66" charset="0"/>
              </a:rPr>
              <a:t>  Анастасия  </a:t>
            </a:r>
            <a:r>
              <a:rPr lang="ru-RU" sz="2400" b="1" i="1" dirty="0" smtClean="0">
                <a:solidFill>
                  <a:srgbClr val="000058"/>
                </a:solidFill>
                <a:latin typeface="Monotype Corsiva" pitchFamily="66" charset="0"/>
              </a:rPr>
              <a:t>Михайловна</a:t>
            </a:r>
          </a:p>
          <a:p>
            <a:pPr>
              <a:lnSpc>
                <a:spcPct val="80000"/>
              </a:lnSpc>
            </a:pPr>
            <a:r>
              <a:rPr lang="ru-RU" sz="2400" b="1" i="1" dirty="0" smtClean="0">
                <a:solidFill>
                  <a:srgbClr val="000058"/>
                </a:solidFill>
                <a:latin typeface="Monotype Corsiva" pitchFamily="66" charset="0"/>
                <a:ea typeface="+mn-ea"/>
                <a:cs typeface="+mn-cs"/>
              </a:rPr>
              <a:t>Идентификатор: 238-064-619</a:t>
            </a:r>
            <a:r>
              <a:rPr lang="ru-RU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</a:br>
            <a:r>
              <a:rPr lang="ru-RU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br>
              <a:rPr lang="ru-RU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</a:br>
            <a:r>
              <a:rPr lang="ru-RU" sz="1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 </a:t>
            </a:r>
            <a:endParaRPr lang="ru-RU" sz="1800" dirty="0">
              <a:solidFill>
                <a:srgbClr val="000042"/>
              </a:solidFill>
              <a:latin typeface="Academy Engraved LET" pitchFamily="2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85786" y="2143116"/>
            <a:ext cx="7670690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i="1" cap="none" spc="0" dirty="0" smtClean="0">
                <a:ln w="1905"/>
                <a:solidFill>
                  <a:srgbClr val="00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  <a:ea typeface="+mj-ea"/>
                <a:cs typeface="Courier New" pitchFamily="49" charset="0"/>
              </a:rPr>
              <a:t>Методическая разработка: </a:t>
            </a:r>
            <a:br>
              <a:rPr lang="ru-RU" sz="3200" b="1" i="1" cap="none" spc="0" dirty="0" smtClean="0">
                <a:ln w="1905"/>
                <a:solidFill>
                  <a:srgbClr val="00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  <a:ea typeface="+mj-ea"/>
                <a:cs typeface="Courier New" pitchFamily="49" charset="0"/>
              </a:rPr>
            </a:br>
            <a:r>
              <a:rPr lang="ru-RU" sz="3200" b="1" i="1" cap="none" spc="0" dirty="0" smtClean="0">
                <a:ln w="1905"/>
                <a:solidFill>
                  <a:srgbClr val="00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  <a:ea typeface="+mj-ea"/>
                <a:cs typeface="Courier New" pitchFamily="49" charset="0"/>
              </a:rPr>
              <a:t>«Работа над художественным образом в пьесах  </a:t>
            </a:r>
            <a:br>
              <a:rPr lang="ru-RU" sz="3200" b="1" i="1" cap="none" spc="0" dirty="0" smtClean="0">
                <a:ln w="1905"/>
                <a:solidFill>
                  <a:srgbClr val="00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  <a:ea typeface="+mj-ea"/>
                <a:cs typeface="Courier New" pitchFamily="49" charset="0"/>
              </a:rPr>
            </a:br>
            <a:r>
              <a:rPr lang="ru-RU" sz="3200" b="1" i="1" cap="none" spc="0" dirty="0" err="1" smtClean="0">
                <a:ln w="1905"/>
                <a:solidFill>
                  <a:srgbClr val="00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  <a:ea typeface="+mj-ea"/>
                <a:cs typeface="Courier New" pitchFamily="49" charset="0"/>
              </a:rPr>
              <a:t>С.Майкапар</a:t>
            </a:r>
            <a:r>
              <a:rPr lang="ru-RU" sz="3200" b="1" i="1" cap="none" spc="0" dirty="0" smtClean="0">
                <a:ln w="1905"/>
                <a:solidFill>
                  <a:srgbClr val="00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  <a:ea typeface="+mj-ea"/>
                <a:cs typeface="Courier New" pitchFamily="49" charset="0"/>
              </a:rPr>
              <a:t> «</a:t>
            </a:r>
            <a:r>
              <a:rPr lang="ru-RU" sz="3200" b="1" i="1" cap="none" spc="0" dirty="0" err="1" smtClean="0">
                <a:ln w="1905"/>
                <a:solidFill>
                  <a:srgbClr val="00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  <a:ea typeface="+mj-ea"/>
                <a:cs typeface="Courier New" pitchFamily="49" charset="0"/>
              </a:rPr>
              <a:t>Баркаролла</a:t>
            </a:r>
            <a:r>
              <a:rPr lang="ru-RU" sz="3200" b="1" i="1" cap="none" spc="0" dirty="0" smtClean="0">
                <a:ln w="1905"/>
                <a:solidFill>
                  <a:srgbClr val="00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  <a:ea typeface="+mj-ea"/>
                <a:cs typeface="Courier New" pitchFamily="49" charset="0"/>
              </a:rPr>
              <a:t>» и Э.Григ «Кобольд»</a:t>
            </a:r>
            <a:endParaRPr lang="ru-RU" sz="3200" b="1" cap="none" spc="0" dirty="0">
              <a:ln w="1905"/>
              <a:solidFill>
                <a:srgbClr val="000066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0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4" grpId="0" uiExpand="1" build="p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AutoShape 4" descr="фон для презен"/>
          <p:cNvSpPr>
            <a:spLocks noChangeArrowheads="1"/>
          </p:cNvSpPr>
          <p:nvPr/>
        </p:nvSpPr>
        <p:spPr bwMode="auto">
          <a:xfrm>
            <a:off x="323850" y="4000504"/>
            <a:ext cx="8532813" cy="2670171"/>
          </a:xfrm>
          <a:prstGeom prst="horizontalScroll">
            <a:avLst>
              <a:gd name="adj" fmla="val 12500"/>
            </a:avLst>
          </a:prstGeom>
          <a:blipFill dpi="0" rotWithShape="1">
            <a:blip r:embed="rId2" cstate="print"/>
            <a:srcRect/>
            <a:stretch>
              <a:fillRect/>
            </a:stretch>
          </a:blipFill>
          <a:ln w="9525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48" y="4357694"/>
            <a:ext cx="8085138" cy="1857388"/>
          </a:xfrm>
          <a:noFill/>
        </p:spPr>
        <p:txBody>
          <a:bodyPr/>
          <a:lstStyle/>
          <a:p>
            <a:pPr marL="0" indent="533400" algn="ctr">
              <a:lnSpc>
                <a:spcPct val="90000"/>
              </a:lnSpc>
              <a:buFontTx/>
              <a:buNone/>
            </a:pPr>
            <a:r>
              <a:rPr lang="ru-RU" sz="4400" b="1" dirty="0" err="1" smtClean="0">
                <a:solidFill>
                  <a:schemeClr val="tx2"/>
                </a:solidFill>
                <a:latin typeface="Monotype Corsiva" pitchFamily="66" charset="0"/>
              </a:rPr>
              <a:t>Самуи́л</a:t>
            </a:r>
            <a:r>
              <a:rPr lang="ru-RU" sz="4400" b="1" dirty="0" smtClean="0">
                <a:solidFill>
                  <a:schemeClr val="tx2"/>
                </a:solidFill>
                <a:latin typeface="Monotype Corsiva" pitchFamily="66" charset="0"/>
              </a:rPr>
              <a:t> </a:t>
            </a:r>
            <a:r>
              <a:rPr lang="ru-RU" sz="4400" b="1" dirty="0" err="1" smtClean="0">
                <a:solidFill>
                  <a:schemeClr val="tx2"/>
                </a:solidFill>
                <a:latin typeface="Monotype Corsiva" pitchFamily="66" charset="0"/>
              </a:rPr>
              <a:t>Моисе́евич</a:t>
            </a:r>
            <a:r>
              <a:rPr lang="ru-RU" sz="4400" b="1" dirty="0" smtClean="0">
                <a:solidFill>
                  <a:schemeClr val="tx2"/>
                </a:solidFill>
                <a:latin typeface="Monotype Corsiva" pitchFamily="66" charset="0"/>
              </a:rPr>
              <a:t> </a:t>
            </a:r>
            <a:r>
              <a:rPr lang="ru-RU" sz="4400" b="1" dirty="0" err="1" smtClean="0">
                <a:solidFill>
                  <a:schemeClr val="tx2"/>
                </a:solidFill>
                <a:latin typeface="Monotype Corsiva" pitchFamily="66" charset="0"/>
              </a:rPr>
              <a:t>Майкапа́р</a:t>
            </a:r>
            <a:endParaRPr lang="ru-RU" sz="4400" b="1" dirty="0">
              <a:solidFill>
                <a:schemeClr val="tx2"/>
              </a:solidFill>
              <a:latin typeface="Monotype Corsiva" pitchFamily="66" charset="0"/>
            </a:endParaRPr>
          </a:p>
          <a:p>
            <a:pPr marL="0" indent="533400" algn="ctr">
              <a:lnSpc>
                <a:spcPct val="90000"/>
              </a:lnSpc>
              <a:buFontTx/>
              <a:buNone/>
            </a:pPr>
            <a:r>
              <a:rPr lang="ru-RU" dirty="0" smtClean="0">
                <a:solidFill>
                  <a:schemeClr val="tx2"/>
                </a:solidFill>
                <a:latin typeface="Monotype Corsiva" pitchFamily="66" charset="0"/>
              </a:rPr>
              <a:t>(</a:t>
            </a:r>
            <a:r>
              <a:rPr lang="ru-RU" u="sng" dirty="0" smtClean="0">
                <a:solidFill>
                  <a:srgbClr val="000042"/>
                </a:solidFill>
                <a:latin typeface="Monotype Corsiva" pitchFamily="66" charset="0"/>
              </a:rPr>
              <a:t>18 декабря 1867, Херсон—</a:t>
            </a:r>
            <a:r>
              <a:rPr lang="ru-RU" dirty="0">
                <a:solidFill>
                  <a:srgbClr val="000042"/>
                </a:solidFill>
                <a:latin typeface="Monotype Corsiva" pitchFamily="66" charset="0"/>
              </a:rPr>
              <a:t> </a:t>
            </a:r>
            <a:endParaRPr lang="ru-RU" dirty="0" smtClean="0">
              <a:solidFill>
                <a:srgbClr val="000042"/>
              </a:solidFill>
              <a:latin typeface="Monotype Corsiva" pitchFamily="66" charset="0"/>
            </a:endParaRPr>
          </a:p>
          <a:p>
            <a:pPr marL="0" indent="533400" algn="ctr">
              <a:lnSpc>
                <a:spcPct val="90000"/>
              </a:lnSpc>
              <a:buFontTx/>
              <a:buNone/>
            </a:pPr>
            <a:r>
              <a:rPr lang="ru-RU" u="sng" dirty="0" smtClean="0">
                <a:solidFill>
                  <a:srgbClr val="000042"/>
                </a:solidFill>
                <a:latin typeface="Monotype Corsiva" pitchFamily="66" charset="0"/>
              </a:rPr>
              <a:t>8 мая 1938, Ленинград)</a:t>
            </a:r>
            <a:endParaRPr lang="ru-RU" b="1" u="sng" dirty="0">
              <a:effectLst>
                <a:outerShdw blurRad="38100" dist="38100" dir="2700000" algn="tl">
                  <a:srgbClr val="C0C0C0"/>
                </a:outerShdw>
              </a:effectLst>
              <a:latin typeface="Monotype Corsiva" pitchFamily="66" charset="0"/>
            </a:endParaRPr>
          </a:p>
        </p:txBody>
      </p:sp>
      <p:pic>
        <p:nvPicPr>
          <p:cNvPr id="4" name="Picture 2" descr="H:\майкопар\майкапар.jpg"/>
          <p:cNvPicPr>
            <a:picLocks noChangeAspect="1" noChangeArrowheads="1"/>
          </p:cNvPicPr>
          <p:nvPr/>
        </p:nvPicPr>
        <p:blipFill>
          <a:blip r:embed="rId3" cstate="print">
            <a:lum bright="29000" contrast="23000"/>
          </a:blip>
          <a:srcRect/>
          <a:stretch>
            <a:fillRect/>
          </a:stretch>
        </p:blipFill>
        <p:spPr bwMode="auto">
          <a:xfrm>
            <a:off x="3071802" y="357166"/>
            <a:ext cx="3086121" cy="3857652"/>
          </a:xfrm>
          <a:prstGeom prst="rect">
            <a:avLst/>
          </a:prstGeom>
          <a:noFill/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683568" y="260648"/>
            <a:ext cx="5040560" cy="6336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Известный пианист и композитор,</a:t>
            </a:r>
            <a:b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разносторонне одаренный музыкант,</a:t>
            </a:r>
            <a:b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преподаватель </a:t>
            </a:r>
            <a:r>
              <a:rPr kumimoji="0" lang="ru-RU" sz="2400" b="1" i="1" u="sng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Петроградской консерватории</a:t>
            </a: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,</a:t>
            </a:r>
            <a:b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музыкальный писатель.</a:t>
            </a:r>
            <a:b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Был известен как автор целого ряда фортепианных пьес для детей и юношества. В частности, большую популярность завоевал его цикл фортепианных миниатюр «Бирюльки», его романсы и «</a:t>
            </a:r>
            <a:r>
              <a:rPr kumimoji="0" lang="ru-RU" sz="2400" b="1" i="1" u="sng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Музыкальный слух</a:t>
            </a: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» (Москва, 1900) 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278 0.17454 L 0.29444 -0.0118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-93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  <p:bldP spid="4100" grpId="1" animBg="1"/>
      <p:bldP spid="4099" grpId="0" uiExpand="1" build="p"/>
      <p:bldP spid="4099" grpId="1" uiExpand="1" build="p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332656"/>
            <a:ext cx="7632848" cy="6336704"/>
          </a:xfrm>
        </p:spPr>
        <p:txBody>
          <a:bodyPr/>
          <a:lstStyle/>
          <a:p>
            <a:r>
              <a:rPr lang="ru-RU" sz="4000" b="1" i="1" u="sng" dirty="0" smtClean="0">
                <a:solidFill>
                  <a:srgbClr val="0070C0"/>
                </a:solidFill>
                <a:latin typeface="Monotype Corsiva" pitchFamily="66" charset="0"/>
              </a:rPr>
              <a:t>БАРКАРОЛЛА</a:t>
            </a:r>
            <a:r>
              <a:rPr lang="ru-RU" sz="4000" b="1" i="1" dirty="0" smtClean="0">
                <a:solidFill>
                  <a:srgbClr val="0070C0"/>
                </a:solidFill>
                <a:latin typeface="Monotype Corsiva" pitchFamily="66" charset="0"/>
              </a:rPr>
              <a:t/>
            </a:r>
            <a:br>
              <a:rPr lang="ru-RU" sz="4000" b="1" i="1" dirty="0" smtClean="0">
                <a:solidFill>
                  <a:srgbClr val="0070C0"/>
                </a:solidFill>
                <a:latin typeface="Monotype Corsiva" pitchFamily="66" charset="0"/>
              </a:rPr>
            </a:br>
            <a:r>
              <a:rPr lang="ru-RU" sz="4000" b="1" i="1" dirty="0" smtClean="0">
                <a:solidFill>
                  <a:srgbClr val="0070C0"/>
                </a:solidFill>
                <a:latin typeface="Monotype Corsiva" pitchFamily="66" charset="0"/>
              </a:rPr>
              <a:t/>
            </a:r>
            <a:br>
              <a:rPr lang="ru-RU" sz="4000" b="1" i="1" dirty="0" smtClean="0">
                <a:solidFill>
                  <a:srgbClr val="0070C0"/>
                </a:solidFill>
                <a:latin typeface="Monotype Corsiva" pitchFamily="66" charset="0"/>
              </a:rPr>
            </a:br>
            <a:r>
              <a:rPr lang="ru-RU" sz="4000" b="1" i="1" dirty="0" smtClean="0">
                <a:solidFill>
                  <a:srgbClr val="0070C0"/>
                </a:solidFill>
                <a:latin typeface="Monotype Corsiva" pitchFamily="66" charset="0"/>
              </a:rPr>
              <a:t/>
            </a:r>
            <a:br>
              <a:rPr lang="ru-RU" sz="4000" b="1" i="1" dirty="0" smtClean="0">
                <a:solidFill>
                  <a:srgbClr val="0070C0"/>
                </a:solidFill>
                <a:latin typeface="Monotype Corsiva" pitchFamily="66" charset="0"/>
              </a:rPr>
            </a:br>
            <a:r>
              <a:rPr lang="ru-RU" sz="4000" b="1" i="1" dirty="0" smtClean="0">
                <a:solidFill>
                  <a:srgbClr val="0070C0"/>
                </a:solidFill>
                <a:latin typeface="Monotype Corsiva" pitchFamily="66" charset="0"/>
              </a:rPr>
              <a:t/>
            </a:r>
            <a:br>
              <a:rPr lang="ru-RU" sz="4000" b="1" i="1" dirty="0" smtClean="0">
                <a:solidFill>
                  <a:srgbClr val="0070C0"/>
                </a:solidFill>
                <a:latin typeface="Monotype Corsiva" pitchFamily="66" charset="0"/>
              </a:rPr>
            </a:br>
            <a:r>
              <a:rPr lang="ru-RU" sz="4000" b="1" i="1" dirty="0" smtClean="0">
                <a:solidFill>
                  <a:srgbClr val="0070C0"/>
                </a:solidFill>
                <a:latin typeface="Monotype Corsiva" pitchFamily="66" charset="0"/>
              </a:rPr>
              <a:t/>
            </a:r>
            <a:br>
              <a:rPr lang="ru-RU" sz="4000" b="1" i="1" dirty="0" smtClean="0">
                <a:solidFill>
                  <a:srgbClr val="0070C0"/>
                </a:solidFill>
                <a:latin typeface="Monotype Corsiva" pitchFamily="66" charset="0"/>
              </a:rPr>
            </a:br>
            <a:r>
              <a:rPr lang="ru-RU" sz="4000" b="1" i="1" dirty="0" smtClean="0">
                <a:solidFill>
                  <a:srgbClr val="0070C0"/>
                </a:solidFill>
                <a:latin typeface="Monotype Corsiva" pitchFamily="66" charset="0"/>
              </a:rPr>
              <a:t/>
            </a:r>
            <a:br>
              <a:rPr lang="ru-RU" sz="4000" b="1" i="1" dirty="0" smtClean="0">
                <a:solidFill>
                  <a:srgbClr val="0070C0"/>
                </a:solidFill>
                <a:latin typeface="Monotype Corsiva" pitchFamily="66" charset="0"/>
              </a:rPr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2000" dirty="0" smtClean="0"/>
              <a:t>(</a:t>
            </a:r>
            <a:r>
              <a:rPr lang="ru-RU" sz="2000" dirty="0" err="1" smtClean="0"/>
              <a:t>итал</a:t>
            </a:r>
            <a:r>
              <a:rPr lang="ru-RU" sz="2000" dirty="0" smtClean="0"/>
              <a:t>.</a:t>
            </a:r>
            <a:r>
              <a:rPr lang="ru-RU" sz="2000" b="1" i="1" dirty="0" smtClean="0"/>
              <a:t> </a:t>
            </a:r>
            <a:r>
              <a:rPr lang="ru-RU" sz="2000" b="1" i="1" dirty="0" err="1" smtClean="0">
                <a:solidFill>
                  <a:srgbClr val="003399"/>
                </a:solidFill>
              </a:rPr>
              <a:t>barcherolla</a:t>
            </a:r>
            <a:r>
              <a:rPr lang="ru-RU" sz="2000" dirty="0" smtClean="0"/>
              <a:t>, уменьш. от </a:t>
            </a:r>
            <a:r>
              <a:rPr lang="ru-RU" sz="2000" b="1" i="1" dirty="0" err="1" smtClean="0">
                <a:solidFill>
                  <a:srgbClr val="002060"/>
                </a:solidFill>
              </a:rPr>
              <a:t>barса</a:t>
            </a:r>
            <a:r>
              <a:rPr lang="ru-RU" sz="2000" dirty="0" smtClean="0"/>
              <a:t> - гребное судно</a:t>
            </a:r>
            <a:r>
              <a:rPr lang="ru-RU" sz="2000" dirty="0" smtClean="0"/>
              <a:t>).</a:t>
            </a:r>
            <a:br>
              <a:rPr lang="ru-RU" sz="2000" dirty="0" smtClean="0"/>
            </a:br>
            <a:r>
              <a:rPr lang="ru-RU" sz="2000" dirty="0" smtClean="0"/>
              <a:t>В Италии, </a:t>
            </a:r>
            <a:r>
              <a:rPr lang="ru-RU" sz="2000" b="1" i="1" u="sng" dirty="0" smtClean="0">
                <a:solidFill>
                  <a:srgbClr val="003399"/>
                </a:solidFill>
              </a:rPr>
              <a:t>речное судно </a:t>
            </a:r>
            <a:r>
              <a:rPr lang="ru-RU" sz="2000" dirty="0" smtClean="0"/>
              <a:t>для увеселительных прогулок. Отсюда получил свое </a:t>
            </a:r>
            <a:r>
              <a:rPr lang="ru-RU" sz="2000" dirty="0" err="1" smtClean="0"/>
              <a:t>азвание</a:t>
            </a:r>
            <a:r>
              <a:rPr lang="ru-RU" sz="2000" dirty="0" smtClean="0"/>
              <a:t> </a:t>
            </a:r>
            <a:r>
              <a:rPr lang="ru-RU" sz="2000" dirty="0" smtClean="0"/>
              <a:t>особенный </a:t>
            </a:r>
            <a:r>
              <a:rPr lang="ru-RU" sz="2000" b="1" i="1" u="sng" dirty="0" smtClean="0">
                <a:solidFill>
                  <a:srgbClr val="003399"/>
                </a:solidFill>
              </a:rPr>
              <a:t>род песен</a:t>
            </a:r>
            <a:r>
              <a:rPr lang="ru-RU" sz="2000" dirty="0" smtClean="0"/>
              <a:t>, поющихся гондольерами.</a:t>
            </a:r>
            <a:endParaRPr lang="ru-RU" sz="2000" dirty="0"/>
          </a:p>
        </p:txBody>
      </p:sp>
      <p:pic>
        <p:nvPicPr>
          <p:cNvPr id="1026" name="Picture 2" descr="G:\майкопар\38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1484784"/>
            <a:ext cx="3024336" cy="3310763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 extrusionH="38100" contourW="31750">
            <a:bevelT w="88900"/>
            <a:bevelB w="889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майкопар\Eilif_Peterssen-Edvard_Grieg_1891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843808" y="260648"/>
            <a:ext cx="3569824" cy="36004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AutoShape 4" descr="фон для презен"/>
          <p:cNvSpPr>
            <a:spLocks noChangeArrowheads="1"/>
          </p:cNvSpPr>
          <p:nvPr/>
        </p:nvSpPr>
        <p:spPr bwMode="auto">
          <a:xfrm>
            <a:off x="611560" y="3933056"/>
            <a:ext cx="8244781" cy="2670171"/>
          </a:xfrm>
          <a:prstGeom prst="horizontalScroll">
            <a:avLst>
              <a:gd name="adj" fmla="val 12500"/>
            </a:avLst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 i="1" u="sng" dirty="0" err="1" smtClean="0">
                <a:solidFill>
                  <a:srgbClr val="000099"/>
                </a:solidFill>
                <a:latin typeface="Monotype Corsiva" pitchFamily="66" charset="0"/>
              </a:rPr>
              <a:t>Э́двард</a:t>
            </a:r>
            <a:r>
              <a:rPr lang="ru-RU" sz="4000" b="1" i="1" u="sng" dirty="0" smtClean="0">
                <a:solidFill>
                  <a:srgbClr val="000099"/>
                </a:solidFill>
                <a:latin typeface="Monotype Corsiva" pitchFamily="66" charset="0"/>
              </a:rPr>
              <a:t> </a:t>
            </a:r>
            <a:r>
              <a:rPr lang="ru-RU" sz="4000" b="1" i="1" u="sng" dirty="0" err="1" smtClean="0">
                <a:solidFill>
                  <a:srgbClr val="000099"/>
                </a:solidFill>
                <a:latin typeface="Monotype Corsiva" pitchFamily="66" charset="0"/>
              </a:rPr>
              <a:t>Хагеруп</a:t>
            </a:r>
            <a:r>
              <a:rPr lang="ru-RU" sz="4000" b="1" i="1" u="sng" dirty="0" smtClean="0">
                <a:solidFill>
                  <a:srgbClr val="000099"/>
                </a:solidFill>
                <a:latin typeface="Monotype Corsiva" pitchFamily="66" charset="0"/>
              </a:rPr>
              <a:t> Григ </a:t>
            </a:r>
            <a:endParaRPr lang="ru-RU" sz="4000" b="1" i="1" u="sng" dirty="0" smtClean="0">
              <a:solidFill>
                <a:srgbClr val="000099"/>
              </a:solidFill>
              <a:latin typeface="Monotype Corsiva" pitchFamily="66" charset="0"/>
            </a:endParaRPr>
          </a:p>
          <a:p>
            <a:pPr algn="ctr"/>
            <a:r>
              <a:rPr lang="ru-RU" sz="4000" b="1" i="1" u="sng" dirty="0" smtClean="0">
                <a:solidFill>
                  <a:srgbClr val="000099"/>
                </a:solidFill>
                <a:latin typeface="Monotype Corsiva" pitchFamily="66" charset="0"/>
              </a:rPr>
              <a:t>(15 </a:t>
            </a:r>
            <a:r>
              <a:rPr lang="ru-RU" sz="4000" b="1" i="1" u="sng" dirty="0" smtClean="0">
                <a:solidFill>
                  <a:srgbClr val="000099"/>
                </a:solidFill>
                <a:latin typeface="Monotype Corsiva" pitchFamily="66" charset="0"/>
              </a:rPr>
              <a:t>июня 1843 — 4 сентября </a:t>
            </a:r>
            <a:r>
              <a:rPr lang="ru-RU" sz="4000" b="1" i="1" u="sng" dirty="0" smtClean="0">
                <a:solidFill>
                  <a:srgbClr val="000099"/>
                </a:solidFill>
                <a:latin typeface="Monotype Corsiva" pitchFamily="66" charset="0"/>
              </a:rPr>
              <a:t>1907</a:t>
            </a:r>
            <a:r>
              <a:rPr lang="ru-RU" sz="4000" b="1" i="1" u="sng" dirty="0" smtClean="0">
                <a:solidFill>
                  <a:srgbClr val="000099"/>
                </a:solidFill>
                <a:latin typeface="Monotype Corsiva" pitchFamily="66" charset="0"/>
              </a:rPr>
              <a:t>)</a:t>
            </a:r>
            <a:endParaRPr lang="ru-RU" sz="4000" b="1" i="1" u="sng" dirty="0">
              <a:solidFill>
                <a:srgbClr val="000099"/>
              </a:solidFill>
              <a:latin typeface="Monotype Corsiva" pitchFamily="66" charset="0"/>
            </a:endParaRPr>
          </a:p>
        </p:txBody>
      </p:sp>
      <p:sp>
        <p:nvSpPr>
          <p:cNvPr id="7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4978896" cy="6466730"/>
          </a:xfrm>
        </p:spPr>
        <p:txBody>
          <a:bodyPr/>
          <a:lstStyle/>
          <a:p>
            <a:r>
              <a:rPr lang="ru-RU" sz="2400" dirty="0" smtClean="0"/>
              <a:t> </a:t>
            </a:r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Норвежский</a:t>
            </a:r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 композитор </a:t>
            </a:r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периода романтизма,</a:t>
            </a:r>
            <a:b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музыкальный</a:t>
            </a:r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 деятель, </a:t>
            </a:r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пианист,</a:t>
            </a:r>
            <a:b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дирижёр.</a:t>
            </a:r>
            <a:b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Творчество </a:t>
            </a:r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Грига формировалось под воздействием норвежской </a:t>
            </a:r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народной </a:t>
            </a:r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культуры</a:t>
            </a:r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Одним из самых знаменитых произведений Грига считается вторая сюита — «Пер </a:t>
            </a:r>
            <a:r>
              <a:rPr lang="ru-RU" sz="24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Гюнт</a:t>
            </a:r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», в которую вошли пьесы</a:t>
            </a:r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Жалоба </a:t>
            </a:r>
            <a:r>
              <a:rPr lang="ru-RU" sz="24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Ингрид</a:t>
            </a:r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», «Арабский танец», «Возвращение Пера </a:t>
            </a:r>
            <a:r>
              <a:rPr lang="ru-RU" sz="24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Гюнта</a:t>
            </a:r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на родину», «Песня </a:t>
            </a:r>
            <a:r>
              <a:rPr lang="ru-RU" sz="2400" b="1" i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Сольвейг</a:t>
            </a:r>
            <a: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», "В пещере у горного короля" и «Утро».</a:t>
            </a:r>
            <a:br>
              <a:rPr lang="ru-RU" sz="24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i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114 0.20741 L 0.28524 0.04213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-83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:\майкопар\885861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4509120"/>
            <a:ext cx="2556838" cy="2176032"/>
          </a:xfrm>
          <a:prstGeom prst="rect">
            <a:avLst/>
          </a:prstGeom>
          <a:noFill/>
        </p:spPr>
      </p:pic>
      <p:pic>
        <p:nvPicPr>
          <p:cNvPr id="3075" name="Picture 3" descr="G:\майкопар\200px-Kobold_artlibre_jn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165628"/>
            <a:ext cx="2088232" cy="2568153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1259632" y="260648"/>
            <a:ext cx="6696744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i="1" u="sng" dirty="0" smtClean="0">
                <a:solidFill>
                  <a:srgbClr val="000099"/>
                </a:solidFill>
                <a:latin typeface="Monotype Corsiva" pitchFamily="66" charset="0"/>
              </a:rPr>
              <a:t>Кобольд</a:t>
            </a:r>
            <a:r>
              <a:rPr lang="ru-RU" sz="6000" i="1" dirty="0" smtClean="0">
                <a:solidFill>
                  <a:srgbClr val="000099"/>
                </a:solidFill>
                <a:latin typeface="Monotype Corsiva" pitchFamily="66" charset="0"/>
              </a:rPr>
              <a:t> </a:t>
            </a:r>
            <a:r>
              <a:rPr lang="ru-RU" sz="5400" i="1" dirty="0" smtClean="0">
                <a:solidFill>
                  <a:srgbClr val="000099"/>
                </a:solidFill>
                <a:latin typeface="Monotype Corsiva" pitchFamily="66" charset="0"/>
              </a:rPr>
              <a:t>-</a:t>
            </a:r>
            <a:r>
              <a:rPr lang="ru-RU" sz="4400" i="1" dirty="0" smtClean="0">
                <a:solidFill>
                  <a:srgbClr val="000099"/>
                </a:solidFill>
                <a:latin typeface="Monotype Corsiva" pitchFamily="66" charset="0"/>
              </a:rPr>
              <a:t/>
            </a:r>
            <a:br>
              <a:rPr lang="ru-RU" sz="4400" i="1" dirty="0" smtClean="0">
                <a:solidFill>
                  <a:srgbClr val="000099"/>
                </a:solidFill>
                <a:latin typeface="Monotype Corsiva" pitchFamily="66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мифологии Северной Европы являлся добродушным </a:t>
            </a:r>
            <a:r>
              <a:rPr lang="ru-RU" sz="2400" b="1" i="1" u="sng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домовым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Однако, в ответ на пренебрежение, мог устроить в доме хаос и беспорядок. В германской мифологии Кобольд — особый вид </a:t>
            </a:r>
            <a:r>
              <a:rPr lang="ru-RU" sz="2400" b="1" i="1" u="sng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эльфов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или </a:t>
            </a:r>
            <a:r>
              <a:rPr lang="ru-RU" sz="2400" b="1" i="1" u="sng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альвов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Кобольдам приписываются подшучивания над людьми, они постоянно возятся и шумят. Описываются они в виде </a:t>
            </a:r>
            <a:r>
              <a:rPr lang="ru-RU" sz="2400" b="1" i="1" u="sng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карликов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обычно безобразных; их цвет от огня в очаге — ярко-красный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4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836</TotalTime>
  <Words>36</Words>
  <Application>Microsoft Office PowerPoint</Application>
  <PresentationFormat>Экран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Оформление по умолчанию</vt:lpstr>
      <vt:lpstr>Муниципальное  бюджетное образовательное учреждение дополнительного образования детей   «Котовская детская  школа искусств»                 </vt:lpstr>
      <vt:lpstr>Слайд 2</vt:lpstr>
      <vt:lpstr>БАРКАРОЛЛА        (итал. barcherolla, уменьш. от barса - гребное судно). В Италии, речное судно для увеселительных прогулок. Отсюда получил свое азвание особенный род песен, поющихся гондольерами.</vt:lpstr>
      <vt:lpstr> Норвежский композитор периода романтизма, музыкальный деятель, пианист, дирижёр. Творчество Грига формировалось под воздействием норвежской народной культуры. Одним из самых знаменитых произведений Грига считается вторая сюита — «Пер Гюнт», в которую вошли пьесы: «Жалоба Ингрид», «Арабский танец», «Возвращение Пера Гюнта на родину», «Песня Сольвейг», "В пещере у горного короля" и «Утро». </vt:lpstr>
      <vt:lpstr>Слайд 5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Исследовательская работа  Влияние современных  языковых процессов на речевую  культуру общества</dc:title>
  <dc:creator>USER</dc:creator>
  <cp:lastModifiedBy>Юрий</cp:lastModifiedBy>
  <cp:revision>67</cp:revision>
  <dcterms:created xsi:type="dcterms:W3CDTF">2008-03-21T14:16:15Z</dcterms:created>
  <dcterms:modified xsi:type="dcterms:W3CDTF">2012-01-29T12:51:00Z</dcterms:modified>
</cp:coreProperties>
</file>