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63" r:id="rId4"/>
    <p:sldId id="264" r:id="rId5"/>
    <p:sldId id="270" r:id="rId6"/>
    <p:sldId id="271" r:id="rId7"/>
    <p:sldId id="257" r:id="rId8"/>
    <p:sldId id="268" r:id="rId9"/>
    <p:sldId id="265" r:id="rId10"/>
    <p:sldId id="266" r:id="rId11"/>
    <p:sldId id="261" r:id="rId12"/>
    <p:sldId id="269" r:id="rId13"/>
    <p:sldId id="258" r:id="rId14"/>
    <p:sldId id="260" r:id="rId15"/>
    <p:sldId id="262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789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8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48C98D-5086-4059-9281-EBB9C51A0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4027E-F16D-4703-AFF0-3D23A3561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34C30-653B-4EAD-954F-5D426EC266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34EB6-49D3-4497-83DF-C7694D4263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5CA9-A18B-4CC4-82B6-951FA8867A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2CD1-760D-44F0-B2E3-31F5E396A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1BFF1-7E85-460B-9563-8170617C65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7C335-6BB9-430E-BDD7-4DBF8D8B4B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AD6BE-EBAE-4E9B-8E88-EBBD2912F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65886-7073-45AC-9109-1691910915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0690-6F0F-492B-AC4A-BD4A9CF30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BC4395-E72B-4340-9980-E5DB197644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e.wikipedia.org/w/index.php?title=Datei:Mykene_Loewentor_mit_Doerpfeld_und_Schliemann.jpg&amp;filetimestamp=2007122920542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Schliemann_Trojanische_Altert%C3%BCmer_EA.jpg&amp;filetimestamp=2006032818045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Allgemeine_Deutsche_Biographi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200900" cy="965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Heinrich Schliemann, Archäologe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635375" y="1484313"/>
            <a:ext cx="188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hlink"/>
                </a:solidFill>
              </a:rPr>
              <a:t>1822 - 1890</a:t>
            </a:r>
            <a:r>
              <a:rPr lang="de-DE"/>
              <a:t>  </a:t>
            </a:r>
            <a:endParaRPr lang="ru-RU"/>
          </a:p>
        </p:txBody>
      </p:sp>
      <p:pic>
        <p:nvPicPr>
          <p:cNvPr id="2056" name="Picture 8" descr="Шлима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284538"/>
            <a:ext cx="3600450" cy="3195637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92275" y="1989138"/>
            <a:ext cx="570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Презентация </a:t>
            </a:r>
          </a:p>
          <a:p>
            <a:pPr algn="ctr"/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к уроку немецкого языка в 9 классе</a:t>
            </a:r>
          </a:p>
          <a:p>
            <a:pPr algn="ctr"/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По теме: </a:t>
            </a:r>
            <a:r>
              <a:rPr lang="de-DE" b="1">
                <a:solidFill>
                  <a:schemeClr val="folHlink"/>
                </a:solidFill>
                <a:latin typeface="Times New Roman" pitchFamily="18" charset="0"/>
              </a:rPr>
              <a:t>„Deutsche, die man kennen muss“</a:t>
            </a:r>
          </a:p>
          <a:p>
            <a:pPr algn="ctr"/>
            <a:r>
              <a:rPr lang="de-DE" b="1">
                <a:solidFill>
                  <a:schemeClr val="folHlink"/>
                </a:solidFill>
                <a:latin typeface="Times New Roman" pitchFamily="18" charset="0"/>
              </a:rPr>
              <a:t>(</a:t>
            </a:r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Немцы, которых нужно знать</a:t>
            </a:r>
            <a:r>
              <a:rPr lang="de-DE" b="1">
                <a:solidFill>
                  <a:schemeClr val="folHlink"/>
                </a:solidFill>
                <a:latin typeface="Times New Roman" pitchFamily="18" charset="0"/>
              </a:rPr>
              <a:t>)</a:t>
            </a:r>
            <a:endParaRPr lang="ru-RU" b="1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Шлиман4 009"/>
          <p:cNvPicPr>
            <a:picLocks noChangeAspect="1" noChangeArrowheads="1"/>
          </p:cNvPicPr>
          <p:nvPr/>
        </p:nvPicPr>
        <p:blipFill>
          <a:blip r:embed="rId2" cstate="print"/>
          <a:srcRect r="824" b="4135"/>
          <a:stretch>
            <a:fillRect/>
          </a:stretch>
        </p:blipFill>
        <p:spPr bwMode="auto">
          <a:xfrm>
            <a:off x="6300788" y="1341438"/>
            <a:ext cx="2300287" cy="2519362"/>
          </a:xfrm>
          <a:prstGeom prst="rect">
            <a:avLst/>
          </a:prstGeom>
          <a:noFill/>
        </p:spPr>
      </p:pic>
      <p:pic>
        <p:nvPicPr>
          <p:cNvPr id="48135" name="Picture 7" descr="Шлиман4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00213"/>
            <a:ext cx="2736850" cy="2224087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84213" y="4165600"/>
            <a:ext cx="79200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Anfang 1874 reiste Schliemann nach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 Mykene. 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Am 28. November telegraphierte Schliemann an den griechischen König, er habe das Grab des Agamemnons und seiner Familie gefunden; erst am nächsten Tag jedoch fand er die als sog. </a:t>
            </a: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Totenmaske oder </a:t>
            </a:r>
            <a:r>
              <a:rPr lang="de-DE" sz="2000" b="1" i="1">
                <a:solidFill>
                  <a:schemeClr val="folHlink"/>
                </a:solidFill>
                <a:latin typeface="Times New Roman" pitchFamily="18" charset="0"/>
              </a:rPr>
              <a:t> Goldmaske des Agamemnon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bekannt gewordene größte und kunstvollste goldene </a:t>
            </a: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Totenmaske von Mykene. </a:t>
            </a:r>
          </a:p>
        </p:txBody>
      </p:sp>
      <p:sp>
        <p:nvSpPr>
          <p:cNvPr id="48140" name="WordArt 12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184775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Ausgrabungen in Mykene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220px-Mykene_Loewentor_mit_Doerpfeld_und_Schlieman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44675"/>
            <a:ext cx="3165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8313" y="3581400"/>
            <a:ext cx="4208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Heinrich Schliemann und       Wilhelm Dörpfeld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am Löwentor von Mykene (ca. 1885</a:t>
            </a:r>
            <a:r>
              <a:rPr lang="de-DE"/>
              <a:t>)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184775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Ausgrabungen in Mykene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050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42988" y="5157788"/>
            <a:ext cx="6867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Sein Elternhaus in Ankershagen beherbergt seit 1980 das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Heinrich – Schliemann - Museum. Dort werden unter</a:t>
            </a: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 anderem keramische und bronzene Originalfundstücke bzw.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Nachbildungen aus Mykene und Troja präsentiert.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6496050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Heinrich – Schliemann - Museum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Шлиман4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52513"/>
            <a:ext cx="2947987" cy="4176712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03350" y="5516563"/>
            <a:ext cx="671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Heinrich Schliemann macht einen  Bericht in London (1887)</a:t>
            </a: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46084" name="Picture 4" descr="220px-Schliemann_Trojanische_Altert%C3%BCmer_E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628775"/>
            <a:ext cx="1946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Шлиман4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3046412" cy="4608513"/>
          </a:xfrm>
          <a:prstGeom prst="rect">
            <a:avLst/>
          </a:prstGeom>
          <a:noFill/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968875" cy="13668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Schatz des Priamos</a:t>
            </a:r>
          </a:p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492500" y="2997200"/>
            <a:ext cx="50403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Der Schatz des Priamos (auch </a:t>
            </a: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Gold von Troja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oder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Priamosschatz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) ist ein 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Depotfund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, den 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Heinrich Schliemann 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während seiner Ausgrabungen in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 Troja 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entdeckte. Er wurde nach dem antiken König 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Priamos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benann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t.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Шлиман4 001"/>
          <p:cNvPicPr>
            <a:picLocks noChangeAspect="1" noChangeArrowheads="1"/>
          </p:cNvPicPr>
          <p:nvPr/>
        </p:nvPicPr>
        <p:blipFill>
          <a:blip r:embed="rId2" cstate="print"/>
          <a:srcRect l="6876" t="7050" r="8290" b="9303"/>
          <a:stretch>
            <a:fillRect/>
          </a:stretch>
        </p:blipFill>
        <p:spPr bwMode="auto">
          <a:xfrm>
            <a:off x="468313" y="2133600"/>
            <a:ext cx="3432175" cy="4175125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067175" y="3340100"/>
            <a:ext cx="4519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Porträt von </a:t>
            </a: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Sophia (Schliemanns Frau)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mit dem Großen Gehänge </a:t>
            </a: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aus dem „Schatz des Priamos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968875" cy="172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Schatz des Priamos</a:t>
            </a:r>
          </a:p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Шлиман4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2552700" cy="3311525"/>
          </a:xfrm>
          <a:prstGeom prst="rect">
            <a:avLst/>
          </a:prstGeom>
          <a:noFill/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4105275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Quellen: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59113" y="3068638"/>
            <a:ext cx="57864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>
                <a:solidFill>
                  <a:schemeClr val="folHlink"/>
                </a:solidFill>
              </a:rPr>
              <a:t>Wikipedia-</a:t>
            </a:r>
          </a:p>
          <a:p>
            <a:pPr marL="342900" indent="-342900">
              <a:buFontTx/>
              <a:buAutoNum type="arabicPeriod"/>
            </a:pPr>
            <a:r>
              <a:rPr lang="de-DE">
                <a:solidFill>
                  <a:schemeClr val="folHlink"/>
                </a:solidFill>
              </a:rPr>
              <a:t>Alfred Bruekner </a:t>
            </a:r>
            <a:r>
              <a:rPr lang="ru-RU">
                <a:solidFill>
                  <a:schemeClr val="folHlink"/>
                </a:solidFill>
              </a:rPr>
              <a:t>: </a:t>
            </a:r>
            <a:r>
              <a:rPr lang="de-DE" i="1">
                <a:solidFill>
                  <a:schemeClr val="folHlink"/>
                </a:solidFill>
              </a:rPr>
              <a:t>Schliemann Heinrich</a:t>
            </a:r>
            <a:r>
              <a:rPr lang="ru-RU">
                <a:solidFill>
                  <a:schemeClr val="folHlink"/>
                </a:solidFill>
              </a:rPr>
              <a:t> </a:t>
            </a:r>
            <a:endParaRPr lang="de-DE">
              <a:solidFill>
                <a:schemeClr val="folHlink"/>
              </a:solidFill>
            </a:endParaRPr>
          </a:p>
          <a:p>
            <a:pPr marL="342900" indent="-342900"/>
            <a:r>
              <a:rPr lang="ru-RU">
                <a:solidFill>
                  <a:schemeClr val="folHlink"/>
                </a:solidFill>
              </a:rPr>
              <a:t>In: </a:t>
            </a:r>
            <a:r>
              <a:rPr lang="ru-RU" i="1">
                <a:solidFill>
                  <a:schemeClr val="folHlink"/>
                </a:solidFill>
                <a:hlinkClick r:id="rId3" tooltip="Allgemeine Deutsche Biographie"/>
              </a:rPr>
              <a:t>Allgemeine Deutsche Biographie</a:t>
            </a:r>
            <a:r>
              <a:rPr lang="ru-RU">
                <a:solidFill>
                  <a:schemeClr val="folHlink"/>
                </a:solidFill>
              </a:rPr>
              <a:t> </a:t>
            </a:r>
            <a:endParaRPr lang="de-DE">
              <a:solidFill>
                <a:schemeClr val="folHlink"/>
              </a:solidFill>
            </a:endParaRPr>
          </a:p>
          <a:p>
            <a:pPr marL="342900" indent="-342900"/>
            <a:r>
              <a:rPr lang="de-DE">
                <a:solidFill>
                  <a:schemeClr val="folHlink"/>
                </a:solidFill>
              </a:rPr>
              <a:t>3. </a:t>
            </a:r>
            <a:r>
              <a:rPr lang="ru-RU">
                <a:solidFill>
                  <a:schemeClr val="folHlink"/>
                </a:solidFill>
              </a:rPr>
              <a:t>100 человек, которые изменили ход истории №38</a:t>
            </a:r>
            <a:endParaRPr lang="de-DE">
              <a:solidFill>
                <a:schemeClr val="folHlin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203575" y="333375"/>
            <a:ext cx="2087563" cy="431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Plan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124075" y="1341438"/>
            <a:ext cx="50593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Kindheit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Schliemanns Traum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Schliemann in Russland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Heinrich und seine Interessen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Goldschätze von Troja in Berlin             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Ausgrabungen in Mykene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Schätze von Troja                                                                   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Heinrich Schliemann – Museum</a:t>
            </a:r>
          </a:p>
          <a:p>
            <a:pPr marL="342900" indent="-342900">
              <a:buFontTx/>
              <a:buAutoNum type="arabicPeriod"/>
            </a:pPr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Schatz des Priamos</a:t>
            </a:r>
          </a:p>
          <a:p>
            <a:pPr marL="342900" indent="-342900">
              <a:buFontTx/>
              <a:buAutoNum type="arabicPeriod"/>
            </a:pP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de-DE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Шлиман2"/>
          <p:cNvPicPr>
            <a:picLocks noChangeAspect="1" noChangeArrowheads="1"/>
          </p:cNvPicPr>
          <p:nvPr/>
        </p:nvPicPr>
        <p:blipFill>
          <a:blip r:embed="rId2" cstate="print"/>
          <a:srcRect l="66257" t="72914" r="-313" b="836"/>
          <a:stretch>
            <a:fillRect/>
          </a:stretch>
        </p:blipFill>
        <p:spPr bwMode="auto">
          <a:xfrm>
            <a:off x="323850" y="3284538"/>
            <a:ext cx="2590800" cy="2592387"/>
          </a:xfrm>
          <a:prstGeom prst="rect">
            <a:avLst/>
          </a:prstGeom>
          <a:noFill/>
        </p:spPr>
      </p:pic>
      <p:pic>
        <p:nvPicPr>
          <p:cNvPr id="39939" name="Picture 3" descr="Шлиман2"/>
          <p:cNvPicPr>
            <a:picLocks noChangeAspect="1" noChangeArrowheads="1"/>
          </p:cNvPicPr>
          <p:nvPr/>
        </p:nvPicPr>
        <p:blipFill>
          <a:blip r:embed="rId2" cstate="print"/>
          <a:srcRect l="-1900" t="55409" r="59308" b="113"/>
          <a:stretch>
            <a:fillRect/>
          </a:stretch>
        </p:blipFill>
        <p:spPr bwMode="auto">
          <a:xfrm>
            <a:off x="5724525" y="2276475"/>
            <a:ext cx="3187700" cy="4321175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77963" y="1916113"/>
            <a:ext cx="6354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Kirche in der Stadt Neubukov nicht weit von der Ostsee.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Hier verbrachte Heinrich Schliemann seine Kinderjahre.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Heute ist in der Kirche sein Museum.</a:t>
            </a: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2952750" cy="7207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Kindheit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Шлиман2"/>
          <p:cNvPicPr>
            <a:picLocks noChangeAspect="1" noChangeArrowheads="1"/>
          </p:cNvPicPr>
          <p:nvPr/>
        </p:nvPicPr>
        <p:blipFill>
          <a:blip r:embed="rId2" cstate="print"/>
          <a:srcRect l="66257" t="55424" r="-334" b="25624"/>
          <a:stretch>
            <a:fillRect/>
          </a:stretch>
        </p:blipFill>
        <p:spPr bwMode="auto">
          <a:xfrm>
            <a:off x="827088" y="2205038"/>
            <a:ext cx="3455987" cy="2495550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188" y="5229225"/>
            <a:ext cx="7939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In diesem Haus in Neubukov (Mecklenburg-Schwerin) wurde Heinrich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am 6. Januar 1822 geboren. Er war ein Kaufmann in St. Petersburg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und Pionier der Feldarchäologie.</a:t>
            </a: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773238"/>
            <a:ext cx="2095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3889375" cy="7207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Geburtshaus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07975" y="4868863"/>
            <a:ext cx="8836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Schon mit neun Jahren träumte Heinrich Schliemann von den Ausgrabungen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der altgriechischen Stadt Troja, von der er im Heldenepos „Ilias“ gelesen hatte.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Dieser Traum wurde zu seinem Lebensziel. Um aber dieses Ziel zu erreichen,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musste er mit vielen Schwierigkeiten fertig werden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2229" name="Picture 5" descr="Шлиман4 010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l="10835" r="1132" b="10651"/>
          <a:stretch>
            <a:fillRect/>
          </a:stretch>
        </p:blipFill>
        <p:spPr bwMode="auto">
          <a:xfrm>
            <a:off x="6629400" y="1844675"/>
            <a:ext cx="1581150" cy="2592388"/>
          </a:xfrm>
          <a:prstGeom prst="rect">
            <a:avLst/>
          </a:prstGeom>
          <a:noFill/>
        </p:spPr>
      </p:pic>
      <p:pic>
        <p:nvPicPr>
          <p:cNvPr id="52230" name="Picture 6" descr="Шлиман4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44675"/>
            <a:ext cx="4464050" cy="2790825"/>
          </a:xfrm>
          <a:prstGeom prst="rect">
            <a:avLst/>
          </a:prstGeom>
          <a:noFill/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5040312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Schliemanns Traum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95288" y="4437063"/>
            <a:ext cx="84248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Schon Achtundvierzigjähriger begann  Heinrich Schliemann mit den Ausgrabungen in Hissarlik, nicht weit von Dardanellen.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Dort sollte nach seiner Meinung Troja liegen.  Die Professoren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in aller Welt erklärten ihn verrückt, weil er eines Tages sagte,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dass er weiß, wo Troja liegt. Er fand Troja und grub es aus: ein Stadttor, alte Mauer und Türme. </a:t>
            </a:r>
          </a:p>
        </p:txBody>
      </p:sp>
      <p:pic>
        <p:nvPicPr>
          <p:cNvPr id="53253" name="Picture 5" descr="Шлиман4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268413"/>
            <a:ext cx="2443163" cy="3097212"/>
          </a:xfrm>
          <a:prstGeom prst="rect">
            <a:avLst/>
          </a:prstGeom>
          <a:noFill/>
        </p:spPr>
      </p:pic>
      <p:pic>
        <p:nvPicPr>
          <p:cNvPr id="53254" name="Picture 6" descr="Шлиман4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73238"/>
            <a:ext cx="3240088" cy="2633662"/>
          </a:xfrm>
          <a:prstGeom prst="rect">
            <a:avLst/>
          </a:prstGeom>
          <a:noFill/>
        </p:spPr>
      </p:pic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5040313" cy="863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Schliemanns Traum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Шлиман2"/>
          <p:cNvPicPr>
            <a:picLocks noChangeAspect="1" noChangeArrowheads="1"/>
          </p:cNvPicPr>
          <p:nvPr/>
        </p:nvPicPr>
        <p:blipFill>
          <a:blip r:embed="rId2" cstate="print"/>
          <a:srcRect l="73665" t="12073" r="1732" b="52194"/>
          <a:stretch>
            <a:fillRect/>
          </a:stretch>
        </p:blipFill>
        <p:spPr bwMode="auto">
          <a:xfrm>
            <a:off x="6300788" y="1341438"/>
            <a:ext cx="2573337" cy="4851400"/>
          </a:xfrm>
          <a:prstGeom prst="rect">
            <a:avLst/>
          </a:prstGeom>
          <a:noFill/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667250" cy="1079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Schliemann in Russland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4213" y="3284538"/>
            <a:ext cx="4897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Da lernte er noch Russisch und fuhr nach    St. Petersburg als Vertreter einer Firma. </a:t>
            </a:r>
          </a:p>
          <a:p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Dort gründete er sein Geschäft. Erst nach 18 Jahren hatte er endlich so viel Geld, </a:t>
            </a:r>
          </a:p>
          <a:p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dass er sein Traum verwirklichen konnte.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Шлиман4 012"/>
          <p:cNvPicPr>
            <a:picLocks noChangeAspect="1" noChangeArrowheads="1"/>
          </p:cNvPicPr>
          <p:nvPr/>
        </p:nvPicPr>
        <p:blipFill>
          <a:blip r:embed="rId2" cstate="print"/>
          <a:srcRect t="4808"/>
          <a:stretch>
            <a:fillRect/>
          </a:stretch>
        </p:blipFill>
        <p:spPr bwMode="auto">
          <a:xfrm>
            <a:off x="1692275" y="1700213"/>
            <a:ext cx="5654675" cy="2797175"/>
          </a:xfrm>
          <a:prstGeom prst="rect">
            <a:avLst/>
          </a:prstGeom>
          <a:noFill/>
        </p:spPr>
      </p:pic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4897438" cy="7207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Schätze von Troja 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844675" y="5013325"/>
            <a:ext cx="560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Viele Schätze von Troja befinden sich in Moskau,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im Puschkin-Museum für bildende Künste.</a:t>
            </a: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Шлиман4 011"/>
          <p:cNvPicPr>
            <a:picLocks noChangeAspect="1" noChangeArrowheads="1"/>
          </p:cNvPicPr>
          <p:nvPr/>
        </p:nvPicPr>
        <p:blipFill>
          <a:blip r:embed="rId2" cstate="print"/>
          <a:srcRect t="2382" r="-391" b="6352"/>
          <a:stretch>
            <a:fillRect/>
          </a:stretch>
        </p:blipFill>
        <p:spPr bwMode="auto">
          <a:xfrm>
            <a:off x="900113" y="1844675"/>
            <a:ext cx="2951162" cy="2200275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92275" y="5013325"/>
            <a:ext cx="555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Die Goldschätze von Troja schenkte </a:t>
            </a:r>
          </a:p>
          <a:p>
            <a:pPr algn="ctr"/>
            <a:r>
              <a:rPr lang="de-DE" sz="2000" b="1">
                <a:solidFill>
                  <a:schemeClr val="folHlink"/>
                </a:solidFill>
                <a:latin typeface="Times New Roman" pitchFamily="18" charset="0"/>
              </a:rPr>
              <a:t>Schliemann dem Berliner Pergamonmuseum</a:t>
            </a:r>
            <a:r>
              <a:rPr lang="de-DE"/>
              <a:t>.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r="1950" b="14091"/>
          <a:stretch>
            <a:fillRect/>
          </a:stretch>
        </p:blipFill>
        <p:spPr bwMode="auto">
          <a:xfrm>
            <a:off x="4572000" y="1773238"/>
            <a:ext cx="36718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5618163" cy="9350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de-DE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Die Goldschätze von Troja in Berlin</a:t>
            </a:r>
            <a:endParaRPr lang="ru-RU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280</TotalTime>
  <Words>498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Tahoma</vt:lpstr>
      <vt:lpstr>Wingdings</vt:lpstr>
      <vt:lpstr>Times New Roman</vt:lpstr>
      <vt:lpstr>Палитра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13</cp:revision>
  <dcterms:created xsi:type="dcterms:W3CDTF">2012-01-29T19:41:27Z</dcterms:created>
  <dcterms:modified xsi:type="dcterms:W3CDTF">2012-05-31T21:17:14Z</dcterms:modified>
</cp:coreProperties>
</file>