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7" r:id="rId2"/>
    <p:sldId id="314" r:id="rId3"/>
    <p:sldId id="259" r:id="rId4"/>
    <p:sldId id="31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4" r:id="rId49"/>
    <p:sldId id="305" r:id="rId50"/>
    <p:sldId id="306" r:id="rId51"/>
    <p:sldId id="307" r:id="rId52"/>
    <p:sldId id="312" r:id="rId53"/>
    <p:sldId id="310" r:id="rId54"/>
    <p:sldId id="311" r:id="rId55"/>
    <p:sldId id="308" r:id="rId56"/>
    <p:sldId id="30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er-XP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4EC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0.wmf"/><Relationship Id="rId1" Type="http://schemas.openxmlformats.org/officeDocument/2006/relationships/image" Target="../media/image31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1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1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image" Target="../media/image18.jpeg"/><Relationship Id="rId6" Type="http://schemas.openxmlformats.org/officeDocument/2006/relationships/image" Target="../media/image23.wmf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7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1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96B9-D568-4F44-B931-D44C222DC5D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7C034-EE42-4D5F-8533-38923CD1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C034-EE42-4D5F-8533-38923CD1B7EA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DB59E-B92A-491A-8B73-1888EBBFED1F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8D1C6-C61F-4175-B1C8-9C0384EF885C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01E8E-0B21-4473-985C-9D64CBE1F17E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E80A3-34E3-451F-8749-1C017F83C6C3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3A3F9-273D-42AB-90CC-3A8DEF3A1772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86286-DEBB-4864-903E-52E3C99800B0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C985C-A232-4103-99C8-64B72A6C8101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5CF32-7D6A-4A93-9F19-A1F7548A5D89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758A9-4037-4630-B880-E719A96A200A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79DD7-FF7A-4B3C-BE13-C4A2D3ABFA9B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9E7A56-4CE9-467A-9C89-8DF2DE146403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01F221-897C-4F38-AA77-6461F51EDBB0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0.bin"/><Relationship Id="rId4" Type="http://schemas.openxmlformats.org/officeDocument/2006/relationships/slide" Target="slide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5.xml"/><Relationship Id="rId7" Type="http://schemas.openxmlformats.org/officeDocument/2006/relationships/slide" Target="slide4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slide" Target="slide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slide" Target="slide11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5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slide" Target="slid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slide" Target="slide49.xml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27146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      </a:t>
            </a:r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Производная в заданиях уровня В.</a:t>
            </a:r>
            <a:endParaRPr lang="ru-RU" sz="6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714876" y="4071942"/>
            <a:ext cx="2973372" cy="2151044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у</a:t>
              </a:r>
              <a:endParaRPr lang="ru-RU" sz="2400" dirty="0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643438" y="5143512"/>
            <a:ext cx="3143272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5072066" y="5143512"/>
            <a:ext cx="214314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4939990" y="4259766"/>
            <a:ext cx="2560968" cy="1427356"/>
          </a:xfrm>
          <a:custGeom>
            <a:avLst/>
            <a:gdLst>
              <a:gd name="connsiteX0" fmla="*/ 0 w 2453269"/>
              <a:gd name="connsiteY0" fmla="*/ 1405054 h 1427356"/>
              <a:gd name="connsiteX1" fmla="*/ 423747 w 2453269"/>
              <a:gd name="connsiteY1" fmla="*/ 289932 h 1427356"/>
              <a:gd name="connsiteX2" fmla="*/ 869795 w 2453269"/>
              <a:gd name="connsiteY2" fmla="*/ 1360449 h 1427356"/>
              <a:gd name="connsiteX3" fmla="*/ 1572322 w 2453269"/>
              <a:gd name="connsiteY3" fmla="*/ 11151 h 1427356"/>
              <a:gd name="connsiteX4" fmla="*/ 2453269 w 2453269"/>
              <a:gd name="connsiteY4" fmla="*/ 1427356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269" h="1427356">
                <a:moveTo>
                  <a:pt x="0" y="1405054"/>
                </a:moveTo>
                <a:cubicBezTo>
                  <a:pt x="139390" y="851210"/>
                  <a:pt x="278781" y="297366"/>
                  <a:pt x="423747" y="289932"/>
                </a:cubicBezTo>
                <a:cubicBezTo>
                  <a:pt x="568713" y="282498"/>
                  <a:pt x="678366" y="1406913"/>
                  <a:pt x="869795" y="1360449"/>
                </a:cubicBezTo>
                <a:cubicBezTo>
                  <a:pt x="1061224" y="1313986"/>
                  <a:pt x="1308410" y="0"/>
                  <a:pt x="1572322" y="11151"/>
                </a:cubicBezTo>
                <a:cubicBezTo>
                  <a:pt x="1836234" y="22302"/>
                  <a:pt x="2144751" y="724829"/>
                  <a:pt x="2453269" y="1427356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5107785" y="4536289"/>
            <a:ext cx="1928826" cy="10001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286512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38" idx="5"/>
          </p:cNvCxnSpPr>
          <p:nvPr/>
        </p:nvCxnSpPr>
        <p:spPr>
          <a:xfrm rot="16200000" flipH="1">
            <a:off x="6086993" y="4801117"/>
            <a:ext cx="663866" cy="209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6286512" y="5143512"/>
          <a:ext cx="368302" cy="328614"/>
        </p:xfrm>
        <a:graphic>
          <a:graphicData uri="http://schemas.openxmlformats.org/presentationml/2006/ole">
            <p:oleObj spid="_x0000_s1026" name="Формула" r:id="rId3" imgW="164880" imgH="228600" progId="Equation.3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4786314" y="4143380"/>
          <a:ext cx="1071570" cy="346076"/>
        </p:xfrm>
        <a:graphic>
          <a:graphicData uri="http://schemas.openxmlformats.org/presentationml/2006/ole">
            <p:oleObj spid="_x0000_s1027" name="Формула" r:id="rId4" imgW="583920" imgH="203040" progId="Equation.3">
              <p:embed/>
            </p:oleObj>
          </a:graphicData>
        </a:graphic>
      </p:graphicFrame>
      <p:sp>
        <p:nvSpPr>
          <p:cNvPr id="40" name="Text Box 130"/>
          <p:cNvSpPr txBox="1">
            <a:spLocks noChangeArrowheads="1"/>
          </p:cNvSpPr>
          <p:nvPr/>
        </p:nvSpPr>
        <p:spPr bwMode="auto">
          <a:xfrm>
            <a:off x="1115616" y="5229200"/>
            <a:ext cx="345655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f</a:t>
            </a:r>
            <a:r>
              <a:rPr lang="en-US" b="1" baseline="30000" dirty="0">
                <a:solidFill>
                  <a:srgbClr val="7030A0"/>
                </a:solidFill>
              </a:rPr>
              <a:t>/</a:t>
            </a:r>
            <a:r>
              <a:rPr lang="en-US" b="1" dirty="0">
                <a:solidFill>
                  <a:srgbClr val="7030A0"/>
                </a:solidFill>
              </a:rPr>
              <a:t>(x)       </a:t>
            </a:r>
            <a:r>
              <a:rPr lang="ru-RU" b="1" dirty="0">
                <a:solidFill>
                  <a:srgbClr val="7030A0"/>
                </a:solidFill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33"/>
          <p:cNvSpPr txBox="1">
            <a:spLocks noChangeArrowheads="1"/>
          </p:cNvSpPr>
          <p:nvPr/>
        </p:nvSpPr>
        <p:spPr bwMode="auto">
          <a:xfrm>
            <a:off x="1115616" y="5733256"/>
            <a:ext cx="345598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b="1" dirty="0">
                <a:solidFill>
                  <a:srgbClr val="7030A0"/>
                </a:solidFill>
              </a:rPr>
              <a:t>f(x)           </a:t>
            </a:r>
            <a:r>
              <a:rPr lang="ru-RU" b="1" dirty="0">
                <a:solidFill>
                  <a:srgbClr val="7030A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2" name="Line 131"/>
          <p:cNvSpPr>
            <a:spLocks noChangeShapeType="1"/>
          </p:cNvSpPr>
          <p:nvPr/>
        </p:nvSpPr>
        <p:spPr bwMode="auto">
          <a:xfrm>
            <a:off x="1115616" y="5661248"/>
            <a:ext cx="3528392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Овал 43"/>
          <p:cNvSpPr/>
          <p:nvPr/>
        </p:nvSpPr>
        <p:spPr>
          <a:xfrm flipH="1">
            <a:off x="3059832" y="5517232"/>
            <a:ext cx="72008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люс 44"/>
          <p:cNvSpPr/>
          <p:nvPr/>
        </p:nvSpPr>
        <p:spPr>
          <a:xfrm>
            <a:off x="2195736" y="5229200"/>
            <a:ext cx="360040" cy="36004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инус 46"/>
          <p:cNvSpPr/>
          <p:nvPr/>
        </p:nvSpPr>
        <p:spPr>
          <a:xfrm>
            <a:off x="3707904" y="5229200"/>
            <a:ext cx="360040" cy="36004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1979712" y="587727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563888" y="5877272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4" name="Picture 6" descr="test"/>
          <p:cNvPicPr>
            <a:picLocks noChangeAspect="1" noChangeArrowheads="1" noCrop="1"/>
          </p:cNvPicPr>
          <p:nvPr/>
        </p:nvPicPr>
        <p:blipFill>
          <a:blip r:embed="rId5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411760" y="260648"/>
            <a:ext cx="2286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1"/>
          </p:nvPr>
        </p:nvSpPr>
        <p:spPr>
          <a:xfrm>
            <a:off x="5652120" y="6309320"/>
            <a:ext cx="3246512" cy="36381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8" grpId="0" animBg="1"/>
      <p:bldP spid="40" grpId="0" animBg="1"/>
      <p:bldP spid="43" grpId="0" build="allAtOnce" animBg="1"/>
      <p:bldP spid="42" grpId="0" animBg="1"/>
      <p:bldP spid="44" grpId="0" animBg="1"/>
      <p:bldP spid="45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781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27142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№3.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857620" y="3786190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6314" y="4714884"/>
            <a:ext cx="64294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83768" y="5661248"/>
          <a:ext cx="6453192" cy="656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6565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5589240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271462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7142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№4.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48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53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357158" y="4500570"/>
            <a:ext cx="850112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572530" y="4499776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1043608" y="2492896"/>
            <a:ext cx="7244878" cy="3788494"/>
          </a:xfrm>
          <a:custGeom>
            <a:avLst/>
            <a:gdLst>
              <a:gd name="connsiteX0" fmla="*/ 0 w 5754030"/>
              <a:gd name="connsiteY0" fmla="*/ 159834 h 2016512"/>
              <a:gd name="connsiteX1" fmla="*/ 669074 w 5754030"/>
              <a:gd name="connsiteY1" fmla="*/ 1051932 h 2016512"/>
              <a:gd name="connsiteX2" fmla="*/ 1984918 w 5754030"/>
              <a:gd name="connsiteY2" fmla="*/ 460917 h 2016512"/>
              <a:gd name="connsiteX3" fmla="*/ 3958683 w 5754030"/>
              <a:gd name="connsiteY3" fmla="*/ 1977483 h 2016512"/>
              <a:gd name="connsiteX4" fmla="*/ 5018049 w 5754030"/>
              <a:gd name="connsiteY4" fmla="*/ 226741 h 2016512"/>
              <a:gd name="connsiteX5" fmla="*/ 5754030 w 5754030"/>
              <a:gd name="connsiteY5" fmla="*/ 617034 h 2016512"/>
              <a:gd name="connsiteX6" fmla="*/ 5754030 w 5754030"/>
              <a:gd name="connsiteY6" fmla="*/ 617034 h 2016512"/>
              <a:gd name="connsiteX7" fmla="*/ 5754030 w 5754030"/>
              <a:gd name="connsiteY7" fmla="*/ 617034 h 2016512"/>
              <a:gd name="connsiteX8" fmla="*/ 5731727 w 5754030"/>
              <a:gd name="connsiteY8" fmla="*/ 639337 h 20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4030" h="2016512">
                <a:moveTo>
                  <a:pt x="0" y="159834"/>
                </a:moveTo>
                <a:cubicBezTo>
                  <a:pt x="169127" y="580793"/>
                  <a:pt x="338254" y="1001752"/>
                  <a:pt x="669074" y="1051932"/>
                </a:cubicBezTo>
                <a:cubicBezTo>
                  <a:pt x="999894" y="1102112"/>
                  <a:pt x="1436650" y="306659"/>
                  <a:pt x="1984918" y="460917"/>
                </a:cubicBezTo>
                <a:cubicBezTo>
                  <a:pt x="2533186" y="615175"/>
                  <a:pt x="3453161" y="2016512"/>
                  <a:pt x="3958683" y="1977483"/>
                </a:cubicBezTo>
                <a:cubicBezTo>
                  <a:pt x="4464205" y="1938454"/>
                  <a:pt x="4718825" y="453482"/>
                  <a:pt x="5018049" y="226741"/>
                </a:cubicBezTo>
                <a:cubicBezTo>
                  <a:pt x="5317273" y="0"/>
                  <a:pt x="5754030" y="617034"/>
                  <a:pt x="5754030" y="617034"/>
                </a:cubicBezTo>
                <a:lnTo>
                  <a:pt x="5754030" y="617034"/>
                </a:lnTo>
                <a:lnTo>
                  <a:pt x="5754030" y="617034"/>
                </a:lnTo>
                <a:lnTo>
                  <a:pt x="5731727" y="6393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788024" y="2492896"/>
          <a:ext cx="2103437" cy="700088"/>
        </p:xfrm>
        <a:graphic>
          <a:graphicData uri="http://schemas.openxmlformats.org/presentationml/2006/ole">
            <p:oleObj spid="_x0000_s7170" name="Формула" r:id="rId3" imgW="609480" imgH="203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7158" y="857232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определённой на интервале (-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количество точек, в которых касательная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параллельна прямой у = 2х –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совпадает с ней.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9" name="Блок-схема: процесс 38">
            <a:hlinkClick r:id="rId4" action="ppaction://hlinksldjump"/>
          </p:cNvPr>
          <p:cNvSpPr/>
          <p:nvPr/>
        </p:nvSpPr>
        <p:spPr>
          <a:xfrm>
            <a:off x="6715140" y="6286520"/>
            <a:ext cx="2071702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подсказка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9413" y="5286375"/>
          <a:ext cx="2058987" cy="700088"/>
        </p:xfrm>
        <a:graphic>
          <a:graphicData uri="http://schemas.openxmlformats.org/presentationml/2006/ole">
            <p:oleObj spid="_x0000_s7171" name="Формула" r:id="rId5" imgW="596880" imgH="2030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42912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27584" y="3933056"/>
            <a:ext cx="756084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87625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99593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411760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59632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71600" y="6211669"/>
            <a:ext cx="213661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9124" y="4500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6480212" y="4545124"/>
            <a:ext cx="367240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971600" y="2708920"/>
            <a:ext cx="144016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44408" y="3573016"/>
            <a:ext cx="109344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325564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25987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2999" y="714356"/>
            <a:ext cx="9041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касательные под углом 135°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положительному направлению оси Ох. На рисунке изображён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график производной функции. Укажите количество точек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касания.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285720" y="4500570"/>
            <a:ext cx="84296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608249" y="4535495"/>
            <a:ext cx="3643338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28596" y="2714620"/>
          <a:ext cx="2103438" cy="700087"/>
        </p:xfrm>
        <a:graphic>
          <a:graphicData uri="http://schemas.openxmlformats.org/presentationml/2006/ole">
            <p:oleObj spid="_x0000_s8194" name="Формула" r:id="rId3" imgW="609480" imgH="203040" progId="Equation.3">
              <p:embed/>
            </p:oleObj>
          </a:graphicData>
        </a:graphic>
      </p:graphicFrame>
      <p:sp>
        <p:nvSpPr>
          <p:cNvPr id="36" name="Полилиния 35"/>
          <p:cNvSpPr/>
          <p:nvPr/>
        </p:nvSpPr>
        <p:spPr>
          <a:xfrm>
            <a:off x="1071539" y="3143248"/>
            <a:ext cx="6643733" cy="2919760"/>
          </a:xfrm>
          <a:custGeom>
            <a:avLst/>
            <a:gdLst>
              <a:gd name="connsiteX0" fmla="*/ 0 w 7382107"/>
              <a:gd name="connsiteY0" fmla="*/ 2299009 h 2919760"/>
              <a:gd name="connsiteX1" fmla="*/ 669073 w 7382107"/>
              <a:gd name="connsiteY1" fmla="*/ 470209 h 2919760"/>
              <a:gd name="connsiteX2" fmla="*/ 1996068 w 7382107"/>
              <a:gd name="connsiteY2" fmla="*/ 1986775 h 2919760"/>
              <a:gd name="connsiteX3" fmla="*/ 3300761 w 7382107"/>
              <a:gd name="connsiteY3" fmla="*/ 146824 h 2919760"/>
              <a:gd name="connsiteX4" fmla="*/ 5999356 w 7382107"/>
              <a:gd name="connsiteY4" fmla="*/ 2867721 h 2919760"/>
              <a:gd name="connsiteX5" fmla="*/ 7382107 w 7382107"/>
              <a:gd name="connsiteY5" fmla="*/ 459058 h 29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2107" h="2919760">
                <a:moveTo>
                  <a:pt x="0" y="2299009"/>
                </a:moveTo>
                <a:cubicBezTo>
                  <a:pt x="168197" y="1410628"/>
                  <a:pt x="336395" y="522248"/>
                  <a:pt x="669073" y="470209"/>
                </a:cubicBezTo>
                <a:cubicBezTo>
                  <a:pt x="1001751" y="418170"/>
                  <a:pt x="1557453" y="2040672"/>
                  <a:pt x="1996068" y="1986775"/>
                </a:cubicBezTo>
                <a:cubicBezTo>
                  <a:pt x="2434683" y="1932878"/>
                  <a:pt x="2633546" y="0"/>
                  <a:pt x="3300761" y="146824"/>
                </a:cubicBezTo>
                <a:cubicBezTo>
                  <a:pt x="3967976" y="293648"/>
                  <a:pt x="5319132" y="2815682"/>
                  <a:pt x="5999356" y="2867721"/>
                </a:cubicBezTo>
                <a:cubicBezTo>
                  <a:pt x="6679580" y="2919760"/>
                  <a:pt x="7030843" y="1689409"/>
                  <a:pt x="7382107" y="45905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429124" y="450057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6000768"/>
            <a:ext cx="21366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000100" y="4786322"/>
            <a:ext cx="6715172" cy="158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071538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86644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21494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35742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7180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5724128" y="1988840"/>
            <a:ext cx="1872208" cy="1728192"/>
          </a:xfrm>
          <a:prstGeom prst="wedgeRoundRectCallout">
            <a:avLst>
              <a:gd name="adj1" fmla="val -53023"/>
              <a:gd name="adj2" fmla="val 847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580112" y="206084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135°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-1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значит  производная  в точках касания равна  -1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68344" y="6309320"/>
            <a:ext cx="122413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332764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47" grpId="0" animBg="1"/>
      <p:bldP spid="47" grpId="1" animBg="1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5987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№6</a:t>
            </a:r>
            <a:endParaRPr lang="ru-RU" sz="36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34" y="857232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596" y="3286124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607191" y="3321843"/>
            <a:ext cx="478634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0036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892098" y="1717288"/>
            <a:ext cx="4348975" cy="2364058"/>
          </a:xfrm>
          <a:custGeom>
            <a:avLst/>
            <a:gdLst>
              <a:gd name="connsiteX0" fmla="*/ 0 w 4348975"/>
              <a:gd name="connsiteY0" fmla="*/ 0 h 2364058"/>
              <a:gd name="connsiteX1" fmla="*/ 1293541 w 4348975"/>
              <a:gd name="connsiteY1" fmla="*/ 412595 h 2364058"/>
              <a:gd name="connsiteX2" fmla="*/ 2531326 w 4348975"/>
              <a:gd name="connsiteY2" fmla="*/ 2364058 h 2364058"/>
              <a:gd name="connsiteX3" fmla="*/ 3746809 w 4348975"/>
              <a:gd name="connsiteY3" fmla="*/ 412595 h 2364058"/>
              <a:gd name="connsiteX4" fmla="*/ 4348975 w 4348975"/>
              <a:gd name="connsiteY4" fmla="*/ 0 h 236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8975" h="2364058">
                <a:moveTo>
                  <a:pt x="0" y="0"/>
                </a:moveTo>
                <a:cubicBezTo>
                  <a:pt x="435826" y="9292"/>
                  <a:pt x="871653" y="18585"/>
                  <a:pt x="1293541" y="412595"/>
                </a:cubicBezTo>
                <a:cubicBezTo>
                  <a:pt x="1715429" y="806605"/>
                  <a:pt x="2122448" y="2364058"/>
                  <a:pt x="2531326" y="2364058"/>
                </a:cubicBezTo>
                <a:cubicBezTo>
                  <a:pt x="2940204" y="2364058"/>
                  <a:pt x="3443868" y="806605"/>
                  <a:pt x="3746809" y="412595"/>
                </a:cubicBezTo>
                <a:cubicBezTo>
                  <a:pt x="4049751" y="18585"/>
                  <a:pt x="4199363" y="9292"/>
                  <a:pt x="43489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428992" y="928670"/>
          <a:ext cx="2103437" cy="700088"/>
        </p:xfrm>
        <a:graphic>
          <a:graphicData uri="http://schemas.openxmlformats.org/presentationml/2006/ole">
            <p:oleObj spid="_x0000_s9218" name="Формула" r:id="rId3" imgW="609480" imgH="203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000364" y="2714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214678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643570" y="357166"/>
            <a:ext cx="34333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касательная в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точке с абсциссой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= 3.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градусную меру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угла наклона касательной,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 рисунке изображён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производной этой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43372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2" idx="2"/>
            <a:endCxn id="38" idx="1"/>
          </p:cNvCxnSpPr>
          <p:nvPr/>
        </p:nvCxnSpPr>
        <p:spPr>
          <a:xfrm rot="10800000" flipV="1">
            <a:off x="3000364" y="2893214"/>
            <a:ext cx="1143008" cy="60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248400" y="3100388"/>
          <a:ext cx="2192338" cy="787400"/>
        </p:xfrm>
        <a:graphic>
          <a:graphicData uri="http://schemas.openxmlformats.org/presentationml/2006/ole">
            <p:oleObj spid="_x0000_s9219" name="Формула" r:id="rId4" imgW="634680" imgH="2286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00826" y="3857628"/>
          <a:ext cx="1622425" cy="700088"/>
        </p:xfrm>
        <a:graphic>
          <a:graphicData uri="http://schemas.openxmlformats.org/presentationml/2006/ole">
            <p:oleObj spid="_x0000_s9220" name="Формула" r:id="rId5" imgW="469800" imgH="20304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456363" y="4643438"/>
          <a:ext cx="1711325" cy="700087"/>
        </p:xfrm>
        <a:graphic>
          <a:graphicData uri="http://schemas.openxmlformats.org/presentationml/2006/ole">
            <p:oleObj spid="_x0000_s9221" name="Формула" r:id="rId6" imgW="495000" imgH="203040" progId="Equation.3">
              <p:embed/>
            </p:oleObj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428596" y="5786454"/>
            <a:ext cx="1891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71736" y="5786454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3059832" y="6305550"/>
            <a:ext cx="555076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25987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№7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графику производной функции определите величину угла в градусах между положительным направлением оси Ох и касательной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solidFill>
                  <a:srgbClr val="002060"/>
                </a:solidFill>
                <a:latin typeface="Cambria"/>
                <a:cs typeface="Times New Roman" pitchFamily="18" charset="0"/>
              </a:rPr>
              <a:t>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-3.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596" y="2143116"/>
            <a:ext cx="5116512" cy="4143404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>
            <a:off x="285720" y="4214818"/>
            <a:ext cx="5357850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857224" y="4214818"/>
            <a:ext cx="41434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00034" y="2214554"/>
          <a:ext cx="2103437" cy="700088"/>
        </p:xfrm>
        <a:graphic>
          <a:graphicData uri="http://schemas.openxmlformats.org/presentationml/2006/ole">
            <p:oleObj spid="_x0000_s10242" name="Формула" r:id="rId3" imgW="609480" imgH="203040" progId="Equation.3">
              <p:embed/>
            </p:oleObj>
          </a:graphicData>
        </a:graphic>
      </p:graphicFrame>
      <p:sp>
        <p:nvSpPr>
          <p:cNvPr id="37" name="Полилиния 36"/>
          <p:cNvSpPr/>
          <p:nvPr/>
        </p:nvSpPr>
        <p:spPr>
          <a:xfrm>
            <a:off x="857224" y="3143248"/>
            <a:ext cx="3724507" cy="2687445"/>
          </a:xfrm>
          <a:custGeom>
            <a:avLst/>
            <a:gdLst>
              <a:gd name="connsiteX0" fmla="*/ 0 w 3724507"/>
              <a:gd name="connsiteY0" fmla="*/ 999893 h 2687445"/>
              <a:gd name="connsiteX1" fmla="*/ 446048 w 3724507"/>
              <a:gd name="connsiteY1" fmla="*/ 40888 h 2687445"/>
              <a:gd name="connsiteX2" fmla="*/ 836341 w 3724507"/>
              <a:gd name="connsiteY2" fmla="*/ 754566 h 2687445"/>
              <a:gd name="connsiteX3" fmla="*/ 1248936 w 3724507"/>
              <a:gd name="connsiteY3" fmla="*/ 341971 h 2687445"/>
              <a:gd name="connsiteX4" fmla="*/ 1650380 w 3724507"/>
              <a:gd name="connsiteY4" fmla="*/ 2048108 h 2687445"/>
              <a:gd name="connsiteX5" fmla="*/ 2497873 w 3724507"/>
              <a:gd name="connsiteY5" fmla="*/ 2349191 h 2687445"/>
              <a:gd name="connsiteX6" fmla="*/ 3724507 w 3724507"/>
              <a:gd name="connsiteY6" fmla="*/ 18586 h 26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4507" h="2687445">
                <a:moveTo>
                  <a:pt x="0" y="999893"/>
                </a:moveTo>
                <a:cubicBezTo>
                  <a:pt x="153329" y="540834"/>
                  <a:pt x="306658" y="81776"/>
                  <a:pt x="446048" y="40888"/>
                </a:cubicBezTo>
                <a:cubicBezTo>
                  <a:pt x="585438" y="0"/>
                  <a:pt x="702526" y="704386"/>
                  <a:pt x="836341" y="754566"/>
                </a:cubicBezTo>
                <a:cubicBezTo>
                  <a:pt x="970156" y="804746"/>
                  <a:pt x="1113263" y="126381"/>
                  <a:pt x="1248936" y="341971"/>
                </a:cubicBezTo>
                <a:cubicBezTo>
                  <a:pt x="1384609" y="557561"/>
                  <a:pt x="1442224" y="1713571"/>
                  <a:pt x="1650380" y="2048108"/>
                </a:cubicBezTo>
                <a:cubicBezTo>
                  <a:pt x="1858536" y="2382645"/>
                  <a:pt x="2152185" y="2687445"/>
                  <a:pt x="2497873" y="2349191"/>
                </a:cubicBezTo>
                <a:cubicBezTo>
                  <a:pt x="2843561" y="2010937"/>
                  <a:pt x="3284034" y="1014761"/>
                  <a:pt x="3724507" y="1858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71604" y="3714752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428728" y="421481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85918" y="3857628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0036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436096" y="2708920"/>
          <a:ext cx="3549650" cy="700088"/>
        </p:xfrm>
        <a:graphic>
          <a:graphicData uri="http://schemas.openxmlformats.org/presentationml/2006/ole">
            <p:oleObj spid="_x0000_s10243" name="Формула" r:id="rId4" imgW="1028520" imgH="203040" progId="Equation.3">
              <p:embed/>
            </p:oleObj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827584" y="5949280"/>
            <a:ext cx="1920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2843808" y="5949280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Нижний колонтитул 41"/>
          <p:cNvSpPr>
            <a:spLocks noGrp="1"/>
          </p:cNvSpPr>
          <p:nvPr>
            <p:ph type="ftr" sz="quarter" idx="11"/>
          </p:nvPr>
        </p:nvSpPr>
        <p:spPr>
          <a:xfrm>
            <a:off x="5868144" y="260648"/>
            <a:ext cx="327585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908720"/>
            <a:ext cx="77768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104" y="4005064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25922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№8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29000"/>
            <a:ext cx="25922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№9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888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5172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55776" y="1988840"/>
          <a:ext cx="5760640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627784" y="5445224"/>
          <a:ext cx="5760640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4960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7524328" y="2852936"/>
            <a:ext cx="1440160" cy="36004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hlinkClick r:id="rId4" action="ppaction://hlinksldjump"/>
              </a:rPr>
              <a:t>подсказка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7596336" y="6309320"/>
            <a:ext cx="1368152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hlinkClick r:id="rId5" action="ppaction://hlinksldjump"/>
              </a:rPr>
              <a:t>подсказка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4752528" cy="260648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Блок-схема: перфолента 57"/>
          <p:cNvSpPr/>
          <p:nvPr/>
        </p:nvSpPr>
        <p:spPr>
          <a:xfrm>
            <a:off x="5652120" y="1700808"/>
            <a:ext cx="3491880" cy="345638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Производная функции в точке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4 – это производная в точке касания х</a:t>
            </a:r>
            <a:r>
              <a:rPr lang="ru-RU" b="1" i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она равна угловому коэффициенту касательной или тангенсу угла наклона касательной к положительному направлению оси  ох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60648"/>
            <a:ext cx="28296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№10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849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Прямая проходит через начало координат и касается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графика функции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производную в точке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4.</a:t>
            </a:r>
            <a:r>
              <a:rPr lang="ru-RU" sz="2800" b="1" dirty="0" smtClean="0"/>
              <a:t> 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1472" y="2428868"/>
            <a:ext cx="5116512" cy="3786214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571472" y="4357694"/>
            <a:ext cx="5072098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1214414" y="4357694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85786" y="3000372"/>
            <a:ext cx="4572032" cy="27146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767575" y="2903034"/>
            <a:ext cx="4752279" cy="2683727"/>
          </a:xfrm>
          <a:custGeom>
            <a:avLst/>
            <a:gdLst>
              <a:gd name="connsiteX0" fmla="*/ 91069 w 4752279"/>
              <a:gd name="connsiteY0" fmla="*/ 1390186 h 2683727"/>
              <a:gd name="connsiteX1" fmla="*/ 102220 w 4752279"/>
              <a:gd name="connsiteY1" fmla="*/ 1323278 h 2683727"/>
              <a:gd name="connsiteX2" fmla="*/ 704386 w 4752279"/>
              <a:gd name="connsiteY2" fmla="*/ 219307 h 2683727"/>
              <a:gd name="connsiteX3" fmla="*/ 1897566 w 4752279"/>
              <a:gd name="connsiteY3" fmla="*/ 2639122 h 2683727"/>
              <a:gd name="connsiteX4" fmla="*/ 3960542 w 4752279"/>
              <a:gd name="connsiteY4" fmla="*/ 486937 h 2683727"/>
              <a:gd name="connsiteX5" fmla="*/ 4752279 w 4752279"/>
              <a:gd name="connsiteY5" fmla="*/ 854927 h 2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2279" h="2683727">
                <a:moveTo>
                  <a:pt x="91069" y="1390186"/>
                </a:moveTo>
                <a:cubicBezTo>
                  <a:pt x="45534" y="1454305"/>
                  <a:pt x="0" y="1518425"/>
                  <a:pt x="102220" y="1323278"/>
                </a:cubicBezTo>
                <a:cubicBezTo>
                  <a:pt x="204440" y="1128131"/>
                  <a:pt x="405162" y="0"/>
                  <a:pt x="704386" y="219307"/>
                </a:cubicBezTo>
                <a:cubicBezTo>
                  <a:pt x="1003610" y="438614"/>
                  <a:pt x="1354873" y="2594517"/>
                  <a:pt x="1897566" y="2639122"/>
                </a:cubicBezTo>
                <a:cubicBezTo>
                  <a:pt x="2440259" y="2683727"/>
                  <a:pt x="3484757" y="784303"/>
                  <a:pt x="3960542" y="486937"/>
                </a:cubicBezTo>
                <a:cubicBezTo>
                  <a:pt x="4436328" y="189571"/>
                  <a:pt x="4594303" y="522249"/>
                  <a:pt x="4752279" y="854927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72000" y="3286124"/>
            <a:ext cx="214314" cy="2143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9" idx="4"/>
          </p:cNvCxnSpPr>
          <p:nvPr/>
        </p:nvCxnSpPr>
        <p:spPr>
          <a:xfrm rot="16200000" flipH="1">
            <a:off x="4268388" y="3911206"/>
            <a:ext cx="857256" cy="35719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429124" y="4357694"/>
          <a:ext cx="500078" cy="542915"/>
        </p:xfrm>
        <a:graphic>
          <a:graphicData uri="http://schemas.openxmlformats.org/presentationml/2006/ole">
            <p:oleObj spid="_x0000_s11266" name="Формула" r:id="rId3" imgW="164880" imgH="228600" progId="Equation.3">
              <p:embed/>
            </p:oleObj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83568" y="5949280"/>
            <a:ext cx="2071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843808" y="5877272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42925" y="2428875"/>
          <a:ext cx="2016125" cy="700088"/>
        </p:xfrm>
        <a:graphic>
          <a:graphicData uri="http://schemas.openxmlformats.org/presentationml/2006/ole">
            <p:oleObj spid="_x0000_s11267" name="Формула" r:id="rId4" imgW="583920" imgH="2030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524328" y="5013176"/>
            <a:ext cx="122413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>
          <a:xfrm>
            <a:off x="5796136" y="0"/>
            <a:ext cx="3347864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08720"/>
            <a:ext cx="6624736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338437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Задание №11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60932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Ответ: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5949280"/>
          <a:ext cx="6159544" cy="785818"/>
        </p:xfrm>
        <a:graphic>
          <a:graphicData uri="http://schemas.openxmlformats.org/drawingml/2006/table">
            <a:tbl>
              <a:tblPr firstRow="1" bandRow="1">
                <a:solidFill>
                  <a:srgbClr val="61F616"/>
                </a:solidFill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1547664" y="2708920"/>
            <a:ext cx="3960440" cy="2800350"/>
          </a:xfrm>
          <a:custGeom>
            <a:avLst/>
            <a:gdLst>
              <a:gd name="connsiteX0" fmla="*/ 0 w 3981450"/>
              <a:gd name="connsiteY0" fmla="*/ 1586346 h 2800350"/>
              <a:gd name="connsiteX1" fmla="*/ 114300 w 3981450"/>
              <a:gd name="connsiteY1" fmla="*/ 1742209 h 2800350"/>
              <a:gd name="connsiteX2" fmla="*/ 280555 w 3981450"/>
              <a:gd name="connsiteY2" fmla="*/ 2282536 h 2800350"/>
              <a:gd name="connsiteX3" fmla="*/ 467591 w 3981450"/>
              <a:gd name="connsiteY3" fmla="*/ 2573482 h 2800350"/>
              <a:gd name="connsiteX4" fmla="*/ 685800 w 3981450"/>
              <a:gd name="connsiteY4" fmla="*/ 2396836 h 2800350"/>
              <a:gd name="connsiteX5" fmla="*/ 768927 w 3981450"/>
              <a:gd name="connsiteY5" fmla="*/ 2178627 h 2800350"/>
              <a:gd name="connsiteX6" fmla="*/ 872836 w 3981450"/>
              <a:gd name="connsiteY6" fmla="*/ 1960418 h 2800350"/>
              <a:gd name="connsiteX7" fmla="*/ 1018309 w 3981450"/>
              <a:gd name="connsiteY7" fmla="*/ 2261755 h 2800350"/>
              <a:gd name="connsiteX8" fmla="*/ 1039091 w 3981450"/>
              <a:gd name="connsiteY8" fmla="*/ 2542309 h 2800350"/>
              <a:gd name="connsiteX9" fmla="*/ 1111827 w 3981450"/>
              <a:gd name="connsiteY9" fmla="*/ 2781300 h 2800350"/>
              <a:gd name="connsiteX10" fmla="*/ 1236518 w 3981450"/>
              <a:gd name="connsiteY10" fmla="*/ 2656609 h 2800350"/>
              <a:gd name="connsiteX11" fmla="*/ 1433945 w 3981450"/>
              <a:gd name="connsiteY11" fmla="*/ 2085109 h 2800350"/>
              <a:gd name="connsiteX12" fmla="*/ 1558636 w 3981450"/>
              <a:gd name="connsiteY12" fmla="*/ 1565564 h 2800350"/>
              <a:gd name="connsiteX13" fmla="*/ 1735282 w 3981450"/>
              <a:gd name="connsiteY13" fmla="*/ 1191491 h 2800350"/>
              <a:gd name="connsiteX14" fmla="*/ 1870364 w 3981450"/>
              <a:gd name="connsiteY14" fmla="*/ 723900 h 2800350"/>
              <a:gd name="connsiteX15" fmla="*/ 1963882 w 3981450"/>
              <a:gd name="connsiteY15" fmla="*/ 370609 h 2800350"/>
              <a:gd name="connsiteX16" fmla="*/ 2109355 w 3981450"/>
              <a:gd name="connsiteY16" fmla="*/ 142009 h 2800350"/>
              <a:gd name="connsiteX17" fmla="*/ 2358736 w 3981450"/>
              <a:gd name="connsiteY17" fmla="*/ 17318 h 2800350"/>
              <a:gd name="connsiteX18" fmla="*/ 2348345 w 3981450"/>
              <a:gd name="connsiteY18" fmla="*/ 38100 h 2800350"/>
              <a:gd name="connsiteX19" fmla="*/ 2441864 w 3981450"/>
              <a:gd name="connsiteY19" fmla="*/ 131618 h 2800350"/>
              <a:gd name="connsiteX20" fmla="*/ 2556164 w 3981450"/>
              <a:gd name="connsiteY20" fmla="*/ 630382 h 2800350"/>
              <a:gd name="connsiteX21" fmla="*/ 2576945 w 3981450"/>
              <a:gd name="connsiteY21" fmla="*/ 931718 h 2800350"/>
              <a:gd name="connsiteX22" fmla="*/ 2691245 w 3981450"/>
              <a:gd name="connsiteY22" fmla="*/ 1243446 h 2800350"/>
              <a:gd name="connsiteX23" fmla="*/ 2691245 w 3981450"/>
              <a:gd name="connsiteY23" fmla="*/ 1222664 h 2800350"/>
              <a:gd name="connsiteX24" fmla="*/ 2805545 w 3981450"/>
              <a:gd name="connsiteY24" fmla="*/ 1253836 h 2800350"/>
              <a:gd name="connsiteX25" fmla="*/ 2971800 w 3981450"/>
              <a:gd name="connsiteY25" fmla="*/ 1201882 h 2800350"/>
              <a:gd name="connsiteX26" fmla="*/ 3241964 w 3981450"/>
              <a:gd name="connsiteY26" fmla="*/ 744682 h 2800350"/>
              <a:gd name="connsiteX27" fmla="*/ 3480955 w 3981450"/>
              <a:gd name="connsiteY27" fmla="*/ 225136 h 2800350"/>
              <a:gd name="connsiteX28" fmla="*/ 3491345 w 3981450"/>
              <a:gd name="connsiteY28" fmla="*/ 245918 h 2800350"/>
              <a:gd name="connsiteX29" fmla="*/ 3584864 w 3981450"/>
              <a:gd name="connsiteY29" fmla="*/ 235527 h 2800350"/>
              <a:gd name="connsiteX30" fmla="*/ 3751118 w 3981450"/>
              <a:gd name="connsiteY30" fmla="*/ 422564 h 2800350"/>
              <a:gd name="connsiteX31" fmla="*/ 3896591 w 3981450"/>
              <a:gd name="connsiteY31" fmla="*/ 807027 h 2800350"/>
              <a:gd name="connsiteX32" fmla="*/ 3969327 w 3981450"/>
              <a:gd name="connsiteY32" fmla="*/ 1243446 h 2800350"/>
              <a:gd name="connsiteX33" fmla="*/ 3969327 w 3981450"/>
              <a:gd name="connsiteY33" fmla="*/ 1233055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81450" h="2800350">
                <a:moveTo>
                  <a:pt x="0" y="1586346"/>
                </a:moveTo>
                <a:cubicBezTo>
                  <a:pt x="33770" y="1606261"/>
                  <a:pt x="67541" y="1626177"/>
                  <a:pt x="114300" y="1742209"/>
                </a:cubicBezTo>
                <a:cubicBezTo>
                  <a:pt x="161059" y="1858241"/>
                  <a:pt x="221673" y="2143990"/>
                  <a:pt x="280555" y="2282536"/>
                </a:cubicBezTo>
                <a:cubicBezTo>
                  <a:pt x="339437" y="2421082"/>
                  <a:pt x="400050" y="2554432"/>
                  <a:pt x="467591" y="2573482"/>
                </a:cubicBezTo>
                <a:cubicBezTo>
                  <a:pt x="535132" y="2592532"/>
                  <a:pt x="635577" y="2462645"/>
                  <a:pt x="685800" y="2396836"/>
                </a:cubicBezTo>
                <a:cubicBezTo>
                  <a:pt x="736023" y="2331027"/>
                  <a:pt x="737754" y="2251363"/>
                  <a:pt x="768927" y="2178627"/>
                </a:cubicBezTo>
                <a:cubicBezTo>
                  <a:pt x="800100" y="2105891"/>
                  <a:pt x="831272" y="1946563"/>
                  <a:pt x="872836" y="1960418"/>
                </a:cubicBezTo>
                <a:cubicBezTo>
                  <a:pt x="914400" y="1974273"/>
                  <a:pt x="990600" y="2164773"/>
                  <a:pt x="1018309" y="2261755"/>
                </a:cubicBezTo>
                <a:cubicBezTo>
                  <a:pt x="1046018" y="2358737"/>
                  <a:pt x="1023505" y="2455718"/>
                  <a:pt x="1039091" y="2542309"/>
                </a:cubicBezTo>
                <a:cubicBezTo>
                  <a:pt x="1054677" y="2628900"/>
                  <a:pt x="1078923" y="2762250"/>
                  <a:pt x="1111827" y="2781300"/>
                </a:cubicBezTo>
                <a:cubicBezTo>
                  <a:pt x="1144732" y="2800350"/>
                  <a:pt x="1182832" y="2772641"/>
                  <a:pt x="1236518" y="2656609"/>
                </a:cubicBezTo>
                <a:cubicBezTo>
                  <a:pt x="1290204" y="2540577"/>
                  <a:pt x="1380259" y="2266950"/>
                  <a:pt x="1433945" y="2085109"/>
                </a:cubicBezTo>
                <a:cubicBezTo>
                  <a:pt x="1487631" y="1903268"/>
                  <a:pt x="1508413" y="1714500"/>
                  <a:pt x="1558636" y="1565564"/>
                </a:cubicBezTo>
                <a:cubicBezTo>
                  <a:pt x="1608859" y="1416628"/>
                  <a:pt x="1683327" y="1331768"/>
                  <a:pt x="1735282" y="1191491"/>
                </a:cubicBezTo>
                <a:cubicBezTo>
                  <a:pt x="1787237" y="1051214"/>
                  <a:pt x="1832264" y="860714"/>
                  <a:pt x="1870364" y="723900"/>
                </a:cubicBezTo>
                <a:cubicBezTo>
                  <a:pt x="1908464" y="587086"/>
                  <a:pt x="1924050" y="467591"/>
                  <a:pt x="1963882" y="370609"/>
                </a:cubicBezTo>
                <a:cubicBezTo>
                  <a:pt x="2003714" y="273627"/>
                  <a:pt x="2043546" y="200891"/>
                  <a:pt x="2109355" y="142009"/>
                </a:cubicBezTo>
                <a:cubicBezTo>
                  <a:pt x="2175164" y="83127"/>
                  <a:pt x="2318904" y="34636"/>
                  <a:pt x="2358736" y="17318"/>
                </a:cubicBezTo>
                <a:cubicBezTo>
                  <a:pt x="2398568" y="0"/>
                  <a:pt x="2334490" y="19050"/>
                  <a:pt x="2348345" y="38100"/>
                </a:cubicBezTo>
                <a:cubicBezTo>
                  <a:pt x="2362200" y="57150"/>
                  <a:pt x="2407228" y="32904"/>
                  <a:pt x="2441864" y="131618"/>
                </a:cubicBezTo>
                <a:cubicBezTo>
                  <a:pt x="2476500" y="230332"/>
                  <a:pt x="2533651" y="497032"/>
                  <a:pt x="2556164" y="630382"/>
                </a:cubicBezTo>
                <a:cubicBezTo>
                  <a:pt x="2578677" y="763732"/>
                  <a:pt x="2554432" y="829541"/>
                  <a:pt x="2576945" y="931718"/>
                </a:cubicBezTo>
                <a:cubicBezTo>
                  <a:pt x="2599459" y="1033895"/>
                  <a:pt x="2672195" y="1194955"/>
                  <a:pt x="2691245" y="1243446"/>
                </a:cubicBezTo>
                <a:cubicBezTo>
                  <a:pt x="2710295" y="1291937"/>
                  <a:pt x="2672195" y="1220932"/>
                  <a:pt x="2691245" y="1222664"/>
                </a:cubicBezTo>
                <a:cubicBezTo>
                  <a:pt x="2710295" y="1224396"/>
                  <a:pt x="2758786" y="1257300"/>
                  <a:pt x="2805545" y="1253836"/>
                </a:cubicBezTo>
                <a:cubicBezTo>
                  <a:pt x="2852304" y="1250372"/>
                  <a:pt x="2899064" y="1286741"/>
                  <a:pt x="2971800" y="1201882"/>
                </a:cubicBezTo>
                <a:cubicBezTo>
                  <a:pt x="3044536" y="1117023"/>
                  <a:pt x="3157105" y="907473"/>
                  <a:pt x="3241964" y="744682"/>
                </a:cubicBezTo>
                <a:cubicBezTo>
                  <a:pt x="3326823" y="581891"/>
                  <a:pt x="3439392" y="308263"/>
                  <a:pt x="3480955" y="225136"/>
                </a:cubicBezTo>
                <a:cubicBezTo>
                  <a:pt x="3522519" y="142009"/>
                  <a:pt x="3474027" y="244186"/>
                  <a:pt x="3491345" y="245918"/>
                </a:cubicBezTo>
                <a:cubicBezTo>
                  <a:pt x="3508663" y="247650"/>
                  <a:pt x="3541569" y="206086"/>
                  <a:pt x="3584864" y="235527"/>
                </a:cubicBezTo>
                <a:cubicBezTo>
                  <a:pt x="3628160" y="264968"/>
                  <a:pt x="3699164" y="327314"/>
                  <a:pt x="3751118" y="422564"/>
                </a:cubicBezTo>
                <a:cubicBezTo>
                  <a:pt x="3803072" y="517814"/>
                  <a:pt x="3860223" y="670213"/>
                  <a:pt x="3896591" y="807027"/>
                </a:cubicBezTo>
                <a:cubicBezTo>
                  <a:pt x="3932959" y="943841"/>
                  <a:pt x="3957204" y="1172441"/>
                  <a:pt x="3969327" y="1243446"/>
                </a:cubicBezTo>
                <a:cubicBezTo>
                  <a:pt x="3981450" y="1314451"/>
                  <a:pt x="3975388" y="1273753"/>
                  <a:pt x="3969327" y="123305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331640" y="4149080"/>
            <a:ext cx="46085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1764482" y="4004270"/>
            <a:ext cx="374441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83968" y="2924944"/>
            <a:ext cx="15841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555776" y="2708920"/>
            <a:ext cx="2016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79912" y="4005064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79712" y="5517232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59632" y="4653136"/>
            <a:ext cx="19442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259632" y="5301208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779912" y="2636912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004048" y="2852936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355976" y="3933056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39752" y="4581128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627784" y="5445224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79712" y="5229200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5724128" y="0"/>
            <a:ext cx="3419872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7920880" cy="5760640"/>
          </a:xfrm>
          <a:solidFill>
            <a:srgbClr val="B0F8A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Решите самостоятельно следующие  задания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20" y="620688"/>
            <a:ext cx="23252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92080" y="6305550"/>
            <a:ext cx="331852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9208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92080" y="3933056"/>
            <a:ext cx="335587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358082" y="3786190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292080" y="3429000"/>
            <a:ext cx="345638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364088" y="6305550"/>
            <a:ext cx="3246512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урока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8143932" cy="50339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повторить и обобщить теоретические знания по темам: «Геометрический смысл производной», «Применение производной  к исследованию функций»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рассмотреть все типы задач В8,   встречающиеся на  ЕГЭ по математике  </a:t>
            </a:r>
          </a:p>
          <a:p>
            <a:endParaRPr lang="ru-RU" dirty="0" smtClean="0"/>
          </a:p>
          <a:p>
            <a:r>
              <a:rPr lang="ru-RU" dirty="0" smtClean="0"/>
              <a:t>проверить свои знания при самостоятельном решении задач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научиться вносить свой ответ  в экзаменационный бланк  ответов </a:t>
            </a:r>
          </a:p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707236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771800" y="3501008"/>
            <a:ext cx="4608512" cy="10801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580112" y="3861048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b="4035"/>
          <a:stretch>
            <a:fillRect/>
          </a:stretch>
        </p:blipFill>
        <p:spPr bwMode="auto">
          <a:xfrm>
            <a:off x="1043608" y="1268760"/>
            <a:ext cx="7858180" cy="32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92080" y="2996952"/>
            <a:ext cx="335758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616116" y="3104964"/>
            <a:ext cx="29523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724128" y="18448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V="1">
            <a:off x="8388424" y="40050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364088" y="6305550"/>
            <a:ext cx="3246512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68" y="1556792"/>
            <a:ext cx="81439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92080" y="4365104"/>
            <a:ext cx="345638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3608" y="5733256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328084" y="3537012"/>
            <a:ext cx="30963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220072" y="46531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88424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436096" y="6305550"/>
            <a:ext cx="3312368" cy="476250"/>
          </a:xfrm>
        </p:spPr>
        <p:txBody>
          <a:bodyPr/>
          <a:lstStyle/>
          <a:p>
            <a:r>
              <a:rPr lang="ru-RU" smtClean="0"/>
              <a:t>Учитель высшей категории Сильченкова С.Н., г.Белый Тверской обл.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71546"/>
            <a:ext cx="7929618" cy="419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75656" y="5949280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952675" y="3476689"/>
            <a:ext cx="295289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928926" y="3143248"/>
            <a:ext cx="38164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85818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547664" y="6165304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347864" y="3861048"/>
            <a:ext cx="2881114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699792" y="4005064"/>
            <a:ext cx="43924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020272" y="32849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24948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ый рисунок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64386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6165304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087724" y="3104964"/>
            <a:ext cx="3168352" cy="13681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 flipV="1">
            <a:off x="3347864" y="3212976"/>
            <a:ext cx="144016" cy="14401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24948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11641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268760"/>
            <a:ext cx="71438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42976" y="5715016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642910" y="1428736"/>
            <a:ext cx="1042416" cy="1042416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>
            <a:hlinkClick r:id="rId3" action="ppaction://hlinksldjump"/>
          </p:cNvPr>
          <p:cNvSpPr/>
          <p:nvPr/>
        </p:nvSpPr>
        <p:spPr>
          <a:xfrm>
            <a:off x="642910" y="2643182"/>
            <a:ext cx="1042416" cy="1042416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>
            <a:hlinkClick r:id="rId4" action="ppaction://hlinksldjump"/>
          </p:cNvPr>
          <p:cNvSpPr/>
          <p:nvPr/>
        </p:nvSpPr>
        <p:spPr>
          <a:xfrm>
            <a:off x="642910" y="3857628"/>
            <a:ext cx="1042416" cy="1042416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>
            <a:hlinkClick r:id="rId5" action="ppaction://hlinksldjump"/>
          </p:cNvPr>
          <p:cNvSpPr/>
          <p:nvPr/>
        </p:nvSpPr>
        <p:spPr>
          <a:xfrm>
            <a:off x="642910" y="5072074"/>
            <a:ext cx="1042416" cy="1042416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>
            <a:hlinkClick r:id="rId6" action="ppaction://hlinksldjump"/>
          </p:cNvPr>
          <p:cNvSpPr/>
          <p:nvPr/>
        </p:nvSpPr>
        <p:spPr>
          <a:xfrm>
            <a:off x="4786314" y="5072074"/>
            <a:ext cx="1042416" cy="1042416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№8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>
            <a:hlinkClick r:id="rId7" action="ppaction://hlinksldjump"/>
          </p:cNvPr>
          <p:cNvSpPr/>
          <p:nvPr/>
        </p:nvSpPr>
        <p:spPr>
          <a:xfrm>
            <a:off x="4786314" y="3857628"/>
            <a:ext cx="1042416" cy="1042416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>
            <a:hlinkClick r:id="rId8" action="ppaction://hlinksldjump"/>
          </p:cNvPr>
          <p:cNvSpPr/>
          <p:nvPr/>
        </p:nvSpPr>
        <p:spPr>
          <a:xfrm>
            <a:off x="4786314" y="2643182"/>
            <a:ext cx="1042416" cy="1042416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>
            <a:hlinkClick r:id="rId9" action="ppaction://hlinksldjump"/>
          </p:cNvPr>
          <p:cNvSpPr/>
          <p:nvPr/>
        </p:nvSpPr>
        <p:spPr>
          <a:xfrm>
            <a:off x="4786314" y="1428736"/>
            <a:ext cx="1042416" cy="1042416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14480" y="157161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857884" y="157161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857884" y="2786058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14480" y="2786058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14480" y="4000504"/>
          <a:ext cx="2976560" cy="714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929322" y="4000504"/>
          <a:ext cx="2976560" cy="714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14480" y="5286388"/>
          <a:ext cx="2976560" cy="714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857884" y="5286388"/>
          <a:ext cx="2976560" cy="714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5436096" y="6305550"/>
            <a:ext cx="3456384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643174" y="285728"/>
            <a:ext cx="4429156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Проверьте себя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340768"/>
            <a:ext cx="2952328" cy="7920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Тема  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348880"/>
            <a:ext cx="8026151" cy="2592288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производной </a:t>
            </a:r>
          </a:p>
          <a:p>
            <a:pPr algn="ctr"/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 исследованию функций</a:t>
            </a:r>
          </a:p>
          <a:p>
            <a:pPr algn="ctr"/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24948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43042" y="214290"/>
            <a:ext cx="6286544" cy="2786082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60" name="Прямая со стрелкой 59"/>
          <p:cNvCxnSpPr/>
          <p:nvPr/>
        </p:nvCxnSpPr>
        <p:spPr>
          <a:xfrm rot="5400000" flipH="1" flipV="1">
            <a:off x="3321835" y="1607331"/>
            <a:ext cx="2786082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619672" y="1628800"/>
            <a:ext cx="6215106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>
            <a:off x="2357422" y="428604"/>
            <a:ext cx="4518834" cy="2071701"/>
          </a:xfrm>
          <a:custGeom>
            <a:avLst/>
            <a:gdLst>
              <a:gd name="connsiteX0" fmla="*/ 0 w 5762625"/>
              <a:gd name="connsiteY0" fmla="*/ 2406650 h 3292475"/>
              <a:gd name="connsiteX1" fmla="*/ 685800 w 5762625"/>
              <a:gd name="connsiteY1" fmla="*/ 1177925 h 3292475"/>
              <a:gd name="connsiteX2" fmla="*/ 1743075 w 5762625"/>
              <a:gd name="connsiteY2" fmla="*/ 3121025 h 3292475"/>
              <a:gd name="connsiteX3" fmla="*/ 2895600 w 5762625"/>
              <a:gd name="connsiteY3" fmla="*/ 149225 h 3292475"/>
              <a:gd name="connsiteX4" fmla="*/ 4200525 w 5762625"/>
              <a:gd name="connsiteY4" fmla="*/ 2225675 h 3292475"/>
              <a:gd name="connsiteX5" fmla="*/ 5429250 w 5762625"/>
              <a:gd name="connsiteY5" fmla="*/ 1692275 h 3292475"/>
              <a:gd name="connsiteX6" fmla="*/ 5762625 w 5762625"/>
              <a:gd name="connsiteY6" fmla="*/ 1587500 h 32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2625" h="3292475">
                <a:moveTo>
                  <a:pt x="0" y="2406650"/>
                </a:moveTo>
                <a:cubicBezTo>
                  <a:pt x="197644" y="1732756"/>
                  <a:pt x="395288" y="1058863"/>
                  <a:pt x="685800" y="1177925"/>
                </a:cubicBezTo>
                <a:cubicBezTo>
                  <a:pt x="976313" y="1296988"/>
                  <a:pt x="1374775" y="3292475"/>
                  <a:pt x="1743075" y="3121025"/>
                </a:cubicBezTo>
                <a:cubicBezTo>
                  <a:pt x="2111375" y="2949575"/>
                  <a:pt x="2486025" y="298450"/>
                  <a:pt x="2895600" y="149225"/>
                </a:cubicBezTo>
                <a:cubicBezTo>
                  <a:pt x="3305175" y="0"/>
                  <a:pt x="3778250" y="1968500"/>
                  <a:pt x="4200525" y="2225675"/>
                </a:cubicBezTo>
                <a:cubicBezTo>
                  <a:pt x="4622800" y="2482850"/>
                  <a:pt x="5168900" y="1798638"/>
                  <a:pt x="5429250" y="1692275"/>
                </a:cubicBezTo>
                <a:cubicBezTo>
                  <a:pt x="5689600" y="1585913"/>
                  <a:pt x="5726112" y="1586706"/>
                  <a:pt x="5762625" y="1587500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786578" y="142852"/>
          <a:ext cx="2103438" cy="700088"/>
        </p:xfrm>
        <a:graphic>
          <a:graphicData uri="http://schemas.openxmlformats.org/presentationml/2006/ole">
            <p:oleObj spid="_x0000_s12290" name="Формула" r:id="rId3" imgW="609480" imgH="203040" progId="Equation.3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0" y="1000108"/>
          <a:ext cx="2428860" cy="719136"/>
        </p:xfrm>
        <a:graphic>
          <a:graphicData uri="http://schemas.openxmlformats.org/presentationml/2006/ole">
            <p:oleObj spid="_x0000_s12291" name="Формула" r:id="rId4" imgW="596880" imgH="203040" progId="Equation.3">
              <p:embed/>
            </p:oleObj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714876" y="16430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643042" y="3571876"/>
            <a:ext cx="6286544" cy="2786082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96" name="Прямая со стрелкой 95"/>
          <p:cNvCxnSpPr/>
          <p:nvPr/>
        </p:nvCxnSpPr>
        <p:spPr>
          <a:xfrm rot="5400000" flipH="1" flipV="1">
            <a:off x="3251191" y="4964123"/>
            <a:ext cx="2928958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1500166" y="4929198"/>
            <a:ext cx="6143668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714876" y="4929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929454" y="3000372"/>
          <a:ext cx="2016125" cy="700087"/>
        </p:xfrm>
        <a:graphic>
          <a:graphicData uri="http://schemas.openxmlformats.org/presentationml/2006/ole">
            <p:oleObj spid="_x0000_s12292" name="Формула" r:id="rId5" imgW="583920" imgH="203040" progId="Equation.3">
              <p:embed/>
            </p:oleObj>
          </a:graphicData>
        </a:graphic>
      </p:graphicFrame>
      <p:sp>
        <p:nvSpPr>
          <p:cNvPr id="106" name="Овал 105"/>
          <p:cNvSpPr/>
          <p:nvPr/>
        </p:nvSpPr>
        <p:spPr>
          <a:xfrm>
            <a:off x="2428860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357818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000496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143240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286512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2123728" y="3786190"/>
            <a:ext cx="4805727" cy="1825623"/>
          </a:xfrm>
          <a:custGeom>
            <a:avLst/>
            <a:gdLst>
              <a:gd name="connsiteX0" fmla="*/ 0 w 4954587"/>
              <a:gd name="connsiteY0" fmla="*/ 847725 h 1868488"/>
              <a:gd name="connsiteX1" fmla="*/ 419100 w 4954587"/>
              <a:gd name="connsiteY1" fmla="*/ 1733550 h 1868488"/>
              <a:gd name="connsiteX2" fmla="*/ 1104900 w 4954587"/>
              <a:gd name="connsiteY2" fmla="*/ 38100 h 1868488"/>
              <a:gd name="connsiteX3" fmla="*/ 1971675 w 4954587"/>
              <a:gd name="connsiteY3" fmla="*/ 1504950 h 1868488"/>
              <a:gd name="connsiteX4" fmla="*/ 3429000 w 4954587"/>
              <a:gd name="connsiteY4" fmla="*/ 285750 h 1868488"/>
              <a:gd name="connsiteX5" fmla="*/ 4333875 w 4954587"/>
              <a:gd name="connsiteY5" fmla="*/ 981075 h 1868488"/>
              <a:gd name="connsiteX6" fmla="*/ 4867275 w 4954587"/>
              <a:gd name="connsiteY6" fmla="*/ 323850 h 1868488"/>
              <a:gd name="connsiteX7" fmla="*/ 4857750 w 4954587"/>
              <a:gd name="connsiteY7" fmla="*/ 333375 h 1868488"/>
              <a:gd name="connsiteX8" fmla="*/ 4857750 w 4954587"/>
              <a:gd name="connsiteY8" fmla="*/ 333375 h 18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587" h="1868488">
                <a:moveTo>
                  <a:pt x="0" y="847725"/>
                </a:moveTo>
                <a:cubicBezTo>
                  <a:pt x="117475" y="1358106"/>
                  <a:pt x="234950" y="1868488"/>
                  <a:pt x="419100" y="1733550"/>
                </a:cubicBezTo>
                <a:cubicBezTo>
                  <a:pt x="603250" y="1598613"/>
                  <a:pt x="846138" y="76200"/>
                  <a:pt x="1104900" y="38100"/>
                </a:cubicBezTo>
                <a:cubicBezTo>
                  <a:pt x="1363662" y="0"/>
                  <a:pt x="1584325" y="1463675"/>
                  <a:pt x="1971675" y="1504950"/>
                </a:cubicBezTo>
                <a:cubicBezTo>
                  <a:pt x="2359025" y="1546225"/>
                  <a:pt x="3035300" y="373062"/>
                  <a:pt x="3429000" y="285750"/>
                </a:cubicBezTo>
                <a:cubicBezTo>
                  <a:pt x="3822700" y="198438"/>
                  <a:pt x="4094163" y="974725"/>
                  <a:pt x="4333875" y="981075"/>
                </a:cubicBezTo>
                <a:cubicBezTo>
                  <a:pt x="4573587" y="987425"/>
                  <a:pt x="4779963" y="431800"/>
                  <a:pt x="4867275" y="323850"/>
                </a:cubicBezTo>
                <a:cubicBezTo>
                  <a:pt x="4954587" y="215900"/>
                  <a:pt x="4857750" y="333375"/>
                  <a:pt x="4857750" y="333375"/>
                </a:cubicBezTo>
                <a:lnTo>
                  <a:pt x="4857750" y="333375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51520" y="116632"/>
          <a:ext cx="2643174" cy="576065"/>
        </p:xfrm>
        <a:graphic>
          <a:graphicData uri="http://schemas.openxmlformats.org/presentationml/2006/ole">
            <p:oleObj spid="_x0000_s12293" name="Формула" r:id="rId6" imgW="596880" imgH="20304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0" y="2420888"/>
          <a:ext cx="2279650" cy="720080"/>
        </p:xfrm>
        <a:graphic>
          <a:graphicData uri="http://schemas.openxmlformats.org/presentationml/2006/ole">
            <p:oleObj spid="_x0000_s12294" name="Формула" r:id="rId7" imgW="596880" imgH="203040" progId="Equation.3">
              <p:embed/>
            </p:oleObj>
          </a:graphicData>
        </a:graphic>
      </p:graphicFrame>
      <p:sp>
        <p:nvSpPr>
          <p:cNvPr id="114" name="Овал 113"/>
          <p:cNvSpPr/>
          <p:nvPr/>
        </p:nvSpPr>
        <p:spPr>
          <a:xfrm>
            <a:off x="2428860" y="1571612"/>
            <a:ext cx="142876" cy="142876"/>
          </a:xfrm>
          <a:prstGeom prst="ellipse">
            <a:avLst/>
          </a:prstGeom>
          <a:solidFill>
            <a:srgbClr val="291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3143240" y="1571612"/>
            <a:ext cx="142876" cy="142876"/>
          </a:xfrm>
          <a:prstGeom prst="ellipse">
            <a:avLst/>
          </a:prstGeom>
          <a:solidFill>
            <a:srgbClr val="291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000496" y="157161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286512" y="157161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2195736" y="5589240"/>
            <a:ext cx="57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14942" y="357187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5762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72198" y="492919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000364" y="3214686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Стрелка вверх 124"/>
          <p:cNvSpPr/>
          <p:nvPr/>
        </p:nvSpPr>
        <p:spPr>
          <a:xfrm rot="1023993">
            <a:off x="2675595" y="3711314"/>
            <a:ext cx="179940" cy="15250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верх 125"/>
          <p:cNvSpPr/>
          <p:nvPr/>
        </p:nvSpPr>
        <p:spPr>
          <a:xfrm rot="2569242">
            <a:off x="4625256" y="3622886"/>
            <a:ext cx="182094" cy="1711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 rot="1959879">
            <a:off x="6592555" y="3763965"/>
            <a:ext cx="160104" cy="8634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 rot="9458789">
            <a:off x="3565506" y="3612133"/>
            <a:ext cx="133195" cy="154950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Стрелка вверх 130"/>
          <p:cNvSpPr/>
          <p:nvPr/>
        </p:nvSpPr>
        <p:spPr>
          <a:xfrm rot="9958113">
            <a:off x="2219558" y="4396537"/>
            <a:ext cx="139669" cy="97428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трелка вверх 131"/>
          <p:cNvSpPr/>
          <p:nvPr/>
        </p:nvSpPr>
        <p:spPr>
          <a:xfrm rot="8062110">
            <a:off x="5862278" y="3704611"/>
            <a:ext cx="219488" cy="108323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олилиния 132"/>
          <p:cNvSpPr/>
          <p:nvPr/>
        </p:nvSpPr>
        <p:spPr>
          <a:xfrm>
            <a:off x="2500298" y="1142984"/>
            <a:ext cx="769434" cy="531541"/>
          </a:xfrm>
          <a:custGeom>
            <a:avLst/>
            <a:gdLst>
              <a:gd name="connsiteX0" fmla="*/ 0 w 769434"/>
              <a:gd name="connsiteY0" fmla="*/ 447907 h 531541"/>
              <a:gd name="connsiteX1" fmla="*/ 356839 w 769434"/>
              <a:gd name="connsiteY1" fmla="*/ 1858 h 531541"/>
              <a:gd name="connsiteX2" fmla="*/ 713678 w 769434"/>
              <a:gd name="connsiteY2" fmla="*/ 459058 h 531541"/>
              <a:gd name="connsiteX3" fmla="*/ 691376 w 769434"/>
              <a:gd name="connsiteY3" fmla="*/ 436755 h 53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434" h="531541">
                <a:moveTo>
                  <a:pt x="0" y="447907"/>
                </a:moveTo>
                <a:cubicBezTo>
                  <a:pt x="118946" y="223953"/>
                  <a:pt x="237893" y="0"/>
                  <a:pt x="356839" y="1858"/>
                </a:cubicBezTo>
                <a:cubicBezTo>
                  <a:pt x="475785" y="3716"/>
                  <a:pt x="657922" y="386575"/>
                  <a:pt x="713678" y="459058"/>
                </a:cubicBezTo>
                <a:cubicBezTo>
                  <a:pt x="769434" y="531541"/>
                  <a:pt x="730405" y="484148"/>
                  <a:pt x="691376" y="43675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олилиния 133"/>
          <p:cNvSpPr/>
          <p:nvPr/>
        </p:nvSpPr>
        <p:spPr>
          <a:xfrm>
            <a:off x="4071934" y="500042"/>
            <a:ext cx="1360449" cy="1156009"/>
          </a:xfrm>
          <a:custGeom>
            <a:avLst/>
            <a:gdLst>
              <a:gd name="connsiteX0" fmla="*/ 0 w 1360449"/>
              <a:gd name="connsiteY0" fmla="*/ 1156009 h 1156009"/>
              <a:gd name="connsiteX1" fmla="*/ 579864 w 1360449"/>
              <a:gd name="connsiteY1" fmla="*/ 7434 h 1156009"/>
              <a:gd name="connsiteX2" fmla="*/ 1360449 w 1360449"/>
              <a:gd name="connsiteY2" fmla="*/ 1111404 h 115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0449" h="1156009">
                <a:moveTo>
                  <a:pt x="0" y="1156009"/>
                </a:moveTo>
                <a:cubicBezTo>
                  <a:pt x="176561" y="585438"/>
                  <a:pt x="353123" y="14868"/>
                  <a:pt x="579864" y="7434"/>
                </a:cubicBezTo>
                <a:cubicBezTo>
                  <a:pt x="806605" y="0"/>
                  <a:pt x="1083527" y="555702"/>
                  <a:pt x="1360449" y="111140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Дуга 134"/>
          <p:cNvSpPr/>
          <p:nvPr/>
        </p:nvSpPr>
        <p:spPr>
          <a:xfrm rot="17770494">
            <a:off x="6311166" y="1445443"/>
            <a:ext cx="994540" cy="964748"/>
          </a:xfrm>
          <a:prstGeom prst="arc">
            <a:avLst>
              <a:gd name="adj1" fmla="val 16525607"/>
              <a:gd name="adj2" fmla="val 2118632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2267744" y="1628800"/>
            <a:ext cx="216024" cy="648072"/>
          </a:xfrm>
          <a:custGeom>
            <a:avLst/>
            <a:gdLst>
              <a:gd name="connsiteX0" fmla="*/ 0 w 167268"/>
              <a:gd name="connsiteY0" fmla="*/ 312234 h 312234"/>
              <a:gd name="connsiteX1" fmla="*/ 133815 w 167268"/>
              <a:gd name="connsiteY1" fmla="*/ 44605 h 312234"/>
              <a:gd name="connsiteX2" fmla="*/ 167268 w 167268"/>
              <a:gd name="connsiteY2" fmla="*/ 44605 h 3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68" h="312234">
                <a:moveTo>
                  <a:pt x="0" y="312234"/>
                </a:moveTo>
                <a:cubicBezTo>
                  <a:pt x="52968" y="200722"/>
                  <a:pt x="105937" y="89210"/>
                  <a:pt x="133815" y="44605"/>
                </a:cubicBezTo>
                <a:cubicBezTo>
                  <a:pt x="161693" y="0"/>
                  <a:pt x="164480" y="22302"/>
                  <a:pt x="167268" y="44605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5508104" y="1628800"/>
            <a:ext cx="936104" cy="288032"/>
          </a:xfrm>
          <a:custGeom>
            <a:avLst/>
            <a:gdLst>
              <a:gd name="connsiteX0" fmla="*/ 0 w 903249"/>
              <a:gd name="connsiteY0" fmla="*/ 22303 h 226742"/>
              <a:gd name="connsiteX1" fmla="*/ 245327 w 903249"/>
              <a:gd name="connsiteY1" fmla="*/ 223025 h 226742"/>
              <a:gd name="connsiteX2" fmla="*/ 903249 w 903249"/>
              <a:gd name="connsiteY2" fmla="*/ 0 h 22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249" h="226742">
                <a:moveTo>
                  <a:pt x="0" y="22303"/>
                </a:moveTo>
                <a:cubicBezTo>
                  <a:pt x="47393" y="124522"/>
                  <a:pt x="94786" y="226742"/>
                  <a:pt x="245327" y="223025"/>
                </a:cubicBezTo>
                <a:cubicBezTo>
                  <a:pt x="395868" y="219308"/>
                  <a:pt x="649558" y="109654"/>
                  <a:pt x="903249" y="0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3211551" y="1650380"/>
            <a:ext cx="869795" cy="763859"/>
          </a:xfrm>
          <a:custGeom>
            <a:avLst/>
            <a:gdLst>
              <a:gd name="connsiteX0" fmla="*/ 0 w 869795"/>
              <a:gd name="connsiteY0" fmla="*/ 33454 h 763859"/>
              <a:gd name="connsiteX1" fmla="*/ 501805 w 869795"/>
              <a:gd name="connsiteY1" fmla="*/ 758283 h 763859"/>
              <a:gd name="connsiteX2" fmla="*/ 869795 w 869795"/>
              <a:gd name="connsiteY2" fmla="*/ 0 h 7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795" h="763859">
                <a:moveTo>
                  <a:pt x="0" y="33454"/>
                </a:moveTo>
                <a:cubicBezTo>
                  <a:pt x="178419" y="398656"/>
                  <a:pt x="356839" y="763859"/>
                  <a:pt x="501805" y="758283"/>
                </a:cubicBezTo>
                <a:cubicBezTo>
                  <a:pt x="646771" y="752707"/>
                  <a:pt x="869795" y="0"/>
                  <a:pt x="869795" y="0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люс 99"/>
          <p:cNvSpPr/>
          <p:nvPr/>
        </p:nvSpPr>
        <p:spPr>
          <a:xfrm>
            <a:off x="6732240" y="1412776"/>
            <a:ext cx="216024" cy="216024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1" name="Плюс 100"/>
          <p:cNvSpPr/>
          <p:nvPr/>
        </p:nvSpPr>
        <p:spPr>
          <a:xfrm>
            <a:off x="4427984" y="908720"/>
            <a:ext cx="288032" cy="36004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2" name="Плюс 101"/>
          <p:cNvSpPr/>
          <p:nvPr/>
        </p:nvSpPr>
        <p:spPr>
          <a:xfrm>
            <a:off x="2699792" y="1268760"/>
            <a:ext cx="288032" cy="36004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3" name="Минус 102"/>
          <p:cNvSpPr/>
          <p:nvPr/>
        </p:nvSpPr>
        <p:spPr>
          <a:xfrm>
            <a:off x="5652120" y="1556792"/>
            <a:ext cx="288032" cy="36004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Минус 104"/>
          <p:cNvSpPr/>
          <p:nvPr/>
        </p:nvSpPr>
        <p:spPr>
          <a:xfrm>
            <a:off x="3563888" y="1772816"/>
            <a:ext cx="288032" cy="36004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2" name="Минус 111"/>
          <p:cNvSpPr/>
          <p:nvPr/>
        </p:nvSpPr>
        <p:spPr>
          <a:xfrm>
            <a:off x="2051720" y="1772816"/>
            <a:ext cx="288032" cy="36004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rot="5400000">
            <a:off x="575556" y="3465004"/>
            <a:ext cx="381642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134" idx="0"/>
          </p:cNvCxnSpPr>
          <p:nvPr/>
        </p:nvCxnSpPr>
        <p:spPr>
          <a:xfrm flipH="1">
            <a:off x="4067944" y="1656051"/>
            <a:ext cx="3990" cy="3573149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33" idx="3"/>
            <a:endCxn id="111" idx="2"/>
          </p:cNvCxnSpPr>
          <p:nvPr/>
        </p:nvCxnSpPr>
        <p:spPr>
          <a:xfrm>
            <a:off x="3191674" y="1579739"/>
            <a:ext cx="3758" cy="224367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stCxn id="134" idx="2"/>
            <a:endCxn id="111" idx="4"/>
          </p:cNvCxnSpPr>
          <p:nvPr/>
        </p:nvCxnSpPr>
        <p:spPr>
          <a:xfrm>
            <a:off x="5432383" y="1611446"/>
            <a:ext cx="17323" cy="2453939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stCxn id="142" idx="2"/>
          </p:cNvCxnSpPr>
          <p:nvPr/>
        </p:nvCxnSpPr>
        <p:spPr>
          <a:xfrm flipH="1">
            <a:off x="6393906" y="1628800"/>
            <a:ext cx="50302" cy="310553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411760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13A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2913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995936" y="15567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13A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2913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28184" y="15567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13A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2913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131840" y="1268760"/>
            <a:ext cx="63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292080" y="1268760"/>
            <a:ext cx="63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5357818" y="157161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ая прямоугольная выноска 161"/>
          <p:cNvSpPr/>
          <p:nvPr/>
        </p:nvSpPr>
        <p:spPr>
          <a:xfrm>
            <a:off x="0" y="3356992"/>
            <a:ext cx="2123728" cy="2160240"/>
          </a:xfrm>
          <a:prstGeom prst="wedgeRoundRectCallout">
            <a:avLst>
              <a:gd name="adj1" fmla="val 37205"/>
              <a:gd name="adj2" fmla="val 9780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" name="TextBox 162"/>
          <p:cNvSpPr txBox="1"/>
          <p:nvPr/>
        </p:nvSpPr>
        <p:spPr>
          <a:xfrm>
            <a:off x="0" y="3429000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производная меняет знак с плюса на минус при переходе через точку Хо, то </a:t>
            </a:r>
          </a:p>
          <a:p>
            <a:pPr algn="ctr"/>
            <a:r>
              <a:rPr lang="ru-RU" dirty="0" err="1" smtClean="0"/>
              <a:t>Хо-точка</a:t>
            </a:r>
            <a:r>
              <a:rPr lang="ru-RU" dirty="0" smtClean="0"/>
              <a:t> максимума</a:t>
            </a:r>
            <a:endParaRPr lang="ru-RU" dirty="0"/>
          </a:p>
        </p:txBody>
      </p:sp>
      <p:sp>
        <p:nvSpPr>
          <p:cNvPr id="165" name="TextBox 164"/>
          <p:cNvSpPr txBox="1"/>
          <p:nvPr/>
        </p:nvSpPr>
        <p:spPr>
          <a:xfrm>
            <a:off x="0" y="3429000"/>
            <a:ext cx="2123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Если производная меняет знак с минуса на плюс  при переходе через точку Хо, то 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Хо-точка</a:t>
            </a:r>
            <a:r>
              <a:rPr lang="ru-RU" dirty="0" smtClean="0">
                <a:solidFill>
                  <a:srgbClr val="C00000"/>
                </a:solidFill>
              </a:rPr>
              <a:t>  минимума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9" name="Нижний колонтитул 118"/>
          <p:cNvSpPr>
            <a:spLocks noGrp="1"/>
          </p:cNvSpPr>
          <p:nvPr>
            <p:ph type="ftr" sz="quarter" idx="11"/>
          </p:nvPr>
        </p:nvSpPr>
        <p:spPr>
          <a:xfrm>
            <a:off x="5220072" y="6305550"/>
            <a:ext cx="339052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834 L 2.5E-6 0.5564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7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834 L -0.00121 0.3213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052 0.5229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007 0.3548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208 L 0.00157 0.4430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0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4" grpId="0" animBg="1"/>
      <p:bldP spid="115" grpId="0" animBg="1"/>
      <p:bldP spid="116" grpId="0" animBg="1"/>
      <p:bldP spid="118" grpId="0" animBg="1"/>
      <p:bldP spid="120" grpId="0" build="allAtOnce"/>
      <p:bldP spid="121" grpId="0"/>
      <p:bldP spid="122" grpId="0"/>
      <p:bldP spid="123" grpId="0"/>
      <p:bldP spid="124" grpId="0"/>
      <p:bldP spid="125" grpId="0" animBg="1"/>
      <p:bldP spid="125" grpId="1" animBg="1"/>
      <p:bldP spid="126" grpId="0" animBg="1"/>
      <p:bldP spid="126" grpId="1" animBg="1"/>
      <p:bldP spid="127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2" grpId="0" animBg="1"/>
      <p:bldP spid="146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12" grpId="0" animBg="1"/>
      <p:bldP spid="177" grpId="0" build="allAtOnce"/>
      <p:bldP spid="180" grpId="0"/>
      <p:bldP spid="181" grpId="0"/>
      <p:bldP spid="117" grpId="0" animBg="1"/>
      <p:bldP spid="162" grpId="0" animBg="1"/>
      <p:bldP spid="162" grpId="1" animBg="1"/>
      <p:bldP spid="163" grpId="0"/>
      <p:bldP spid="163" grpId="1"/>
      <p:bldP spid="165" grpId="0"/>
      <p:bldP spid="16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136207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Тема 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348880"/>
            <a:ext cx="7772400" cy="252028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Геометрический смысл</a:t>
            </a:r>
          </a:p>
          <a:p>
            <a:endParaRPr lang="ru-RU" sz="4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производной</a:t>
            </a:r>
          </a:p>
          <a:p>
            <a:endParaRPr lang="ru-RU" sz="4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24948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9" name="Group 317"/>
          <p:cNvGraphicFramePr>
            <a:graphicFrameLocks noGrp="1"/>
          </p:cNvGraphicFramePr>
          <p:nvPr/>
        </p:nvGraphicFramePr>
        <p:xfrm>
          <a:off x="0" y="663572"/>
          <a:ext cx="9144000" cy="6194428"/>
        </p:xfrm>
        <a:graphic>
          <a:graphicData uri="http://schemas.openxmlformats.org/drawingml/2006/table">
            <a:tbl>
              <a:tblPr/>
              <a:tblGrid>
                <a:gridCol w="1000100"/>
                <a:gridCol w="4076725"/>
                <a:gridCol w="4067175"/>
              </a:tblGrid>
              <a:tr h="96361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72" name="WordArt 260"/>
          <p:cNvSpPr>
            <a:spLocks noChangeArrowheads="1" noChangeShapeType="1" noTextEdit="1"/>
          </p:cNvSpPr>
          <p:nvPr/>
        </p:nvSpPr>
        <p:spPr bwMode="auto">
          <a:xfrm rot="5400000">
            <a:off x="-2233612" y="3321050"/>
            <a:ext cx="5365750" cy="612775"/>
          </a:xfrm>
          <a:prstGeom prst="rect">
            <a:avLst/>
          </a:prstGeom>
        </p:spPr>
        <p:txBody>
          <a:bodyPr vert="wordArtVert"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fontAlgn="auto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13575" name="Oval 263"/>
          <p:cNvSpPr>
            <a:spLocks noChangeArrowheads="1"/>
          </p:cNvSpPr>
          <p:nvPr/>
        </p:nvSpPr>
        <p:spPr bwMode="auto">
          <a:xfrm>
            <a:off x="1223963" y="800100"/>
            <a:ext cx="2484437" cy="8286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 dirty="0"/>
              <a:t>свойства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      </a:t>
            </a:r>
            <a:r>
              <a:rPr lang="en-US" sz="3200" b="1" dirty="0" smtClean="0"/>
              <a:t>f(x</a:t>
            </a:r>
            <a:r>
              <a:rPr lang="en-US" sz="3200" b="1" dirty="0"/>
              <a:t>)</a:t>
            </a:r>
            <a:r>
              <a:rPr lang="ru-RU" sz="3200" b="1" dirty="0"/>
              <a:t>:</a:t>
            </a:r>
          </a:p>
        </p:txBody>
      </p:sp>
      <p:sp>
        <p:nvSpPr>
          <p:cNvPr id="13578" name="WordArt 266"/>
          <p:cNvSpPr>
            <a:spLocks noChangeArrowheads="1" noChangeShapeType="1" noTextEdit="1"/>
          </p:cNvSpPr>
          <p:nvPr/>
        </p:nvSpPr>
        <p:spPr bwMode="auto">
          <a:xfrm>
            <a:off x="3924300" y="873125"/>
            <a:ext cx="1765300" cy="93503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,то</a:t>
            </a:r>
          </a:p>
        </p:txBody>
      </p:sp>
      <p:sp>
        <p:nvSpPr>
          <p:cNvPr id="13588" name="AutoShape 276"/>
          <p:cNvSpPr>
            <a:spLocks noChangeArrowheads="1"/>
          </p:cNvSpPr>
          <p:nvPr/>
        </p:nvSpPr>
        <p:spPr bwMode="auto">
          <a:xfrm>
            <a:off x="1000100" y="3500438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3</a:t>
            </a:r>
          </a:p>
        </p:txBody>
      </p:sp>
      <p:sp>
        <p:nvSpPr>
          <p:cNvPr id="13590" name="AutoShape 278"/>
          <p:cNvSpPr>
            <a:spLocks noChangeArrowheads="1"/>
          </p:cNvSpPr>
          <p:nvPr/>
        </p:nvSpPr>
        <p:spPr bwMode="auto">
          <a:xfrm>
            <a:off x="1000100" y="4143380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4</a:t>
            </a:r>
          </a:p>
        </p:txBody>
      </p:sp>
      <p:sp>
        <p:nvSpPr>
          <p:cNvPr id="13591" name="AutoShape 279"/>
          <p:cNvSpPr>
            <a:spLocks noChangeArrowheads="1"/>
          </p:cNvSpPr>
          <p:nvPr/>
        </p:nvSpPr>
        <p:spPr bwMode="auto">
          <a:xfrm>
            <a:off x="1000100" y="4786322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5</a:t>
            </a:r>
          </a:p>
        </p:txBody>
      </p:sp>
      <p:sp>
        <p:nvSpPr>
          <p:cNvPr id="13592" name="AutoShape 280"/>
          <p:cNvSpPr>
            <a:spLocks noChangeArrowheads="1"/>
          </p:cNvSpPr>
          <p:nvPr/>
        </p:nvSpPr>
        <p:spPr bwMode="auto">
          <a:xfrm>
            <a:off x="1000100" y="5429264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6</a:t>
            </a:r>
          </a:p>
        </p:txBody>
      </p:sp>
      <p:sp>
        <p:nvSpPr>
          <p:cNvPr id="13593" name="AutoShape 281"/>
          <p:cNvSpPr>
            <a:spLocks noChangeArrowheads="1"/>
          </p:cNvSpPr>
          <p:nvPr/>
        </p:nvSpPr>
        <p:spPr bwMode="auto">
          <a:xfrm>
            <a:off x="1000100" y="6143644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7</a:t>
            </a:r>
          </a:p>
        </p:txBody>
      </p:sp>
      <p:sp>
        <p:nvSpPr>
          <p:cNvPr id="13594" name="AutoShape 282"/>
          <p:cNvSpPr>
            <a:spLocks noChangeArrowheads="1"/>
          </p:cNvSpPr>
          <p:nvPr/>
        </p:nvSpPr>
        <p:spPr bwMode="auto">
          <a:xfrm>
            <a:off x="5143504" y="4786322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3596" name="Text Box 284"/>
          <p:cNvSpPr txBox="1">
            <a:spLocks noChangeArrowheads="1"/>
          </p:cNvSpPr>
          <p:nvPr/>
        </p:nvSpPr>
        <p:spPr bwMode="auto">
          <a:xfrm>
            <a:off x="1643042" y="1785926"/>
            <a:ext cx="30718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0066"/>
                </a:solidFill>
              </a:rPr>
              <a:t>функция </a:t>
            </a:r>
            <a:r>
              <a:rPr lang="ru-RU" sz="2000" b="1" i="1" dirty="0">
                <a:solidFill>
                  <a:srgbClr val="FF0000"/>
                </a:solidFill>
              </a:rPr>
              <a:t>возрастает</a:t>
            </a:r>
            <a:r>
              <a:rPr lang="ru-RU" sz="2000" b="1" i="1" dirty="0">
                <a:solidFill>
                  <a:srgbClr val="000066"/>
                </a:solidFill>
              </a:rPr>
              <a:t> на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0066"/>
                </a:solidFill>
              </a:rPr>
              <a:t> </a:t>
            </a:r>
            <a:r>
              <a:rPr lang="ru-RU" sz="2000" b="1" i="1" dirty="0">
                <a:solidFill>
                  <a:srgbClr val="000066"/>
                </a:solidFill>
              </a:rPr>
              <a:t>промежутке  и       </a:t>
            </a:r>
            <a:r>
              <a:rPr lang="ru-RU" sz="2000" b="1" i="1" dirty="0">
                <a:solidFill>
                  <a:srgbClr val="FF0000"/>
                </a:solidFill>
              </a:rPr>
              <a:t>имеет</a:t>
            </a:r>
            <a:r>
              <a:rPr lang="ru-RU" sz="2000" b="1" i="1" dirty="0">
                <a:solidFill>
                  <a:srgbClr val="000066"/>
                </a:solidFill>
              </a:rPr>
              <a:t>     на нем </a:t>
            </a:r>
            <a:r>
              <a:rPr lang="ru-RU" sz="2000" b="1" i="1" dirty="0">
                <a:solidFill>
                  <a:srgbClr val="FF0000"/>
                </a:solidFill>
              </a:rPr>
              <a:t>производную</a:t>
            </a:r>
            <a:r>
              <a:rPr lang="ru-RU" dirty="0"/>
              <a:t> </a:t>
            </a:r>
          </a:p>
        </p:txBody>
      </p:sp>
      <p:sp>
        <p:nvSpPr>
          <p:cNvPr id="13600" name="Text Box 288"/>
          <p:cNvSpPr txBox="1">
            <a:spLocks noChangeArrowheads="1"/>
          </p:cNvSpPr>
          <p:nvPr/>
        </p:nvSpPr>
        <p:spPr bwMode="auto">
          <a:xfrm>
            <a:off x="6000760" y="1714488"/>
            <a:ext cx="2670202" cy="70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000066"/>
                </a:solidFill>
              </a:rPr>
              <a:t>проходя через точку 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</a:rPr>
              <a:t>х</a:t>
            </a:r>
            <a:r>
              <a:rPr lang="ru-RU" b="1" i="1" dirty="0" smtClean="0">
                <a:solidFill>
                  <a:srgbClr val="000066"/>
                </a:solidFill>
              </a:rPr>
              <a:t>₀, </a:t>
            </a:r>
          </a:p>
          <a:p>
            <a:pPr algn="l">
              <a:lnSpc>
                <a:spcPct val="80000"/>
              </a:lnSpc>
            </a:pP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en-US" b="1" i="1" dirty="0" smtClean="0">
                <a:solidFill>
                  <a:srgbClr val="000066"/>
                </a:solidFill>
              </a:rPr>
              <a:t>f </a:t>
            </a:r>
            <a:r>
              <a:rPr lang="en-US" b="1" i="1" dirty="0">
                <a:solidFill>
                  <a:srgbClr val="000066"/>
                </a:solidFill>
              </a:rPr>
              <a:t>´(x)</a:t>
            </a:r>
            <a:r>
              <a:rPr lang="ru-RU" b="1" i="1" dirty="0">
                <a:solidFill>
                  <a:srgbClr val="000066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меняет </a:t>
            </a:r>
          </a:p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FF0000"/>
                </a:solidFill>
              </a:rPr>
              <a:t>   знак с « - » на « + »</a:t>
            </a:r>
            <a:endParaRPr lang="ru-RU" dirty="0"/>
          </a:p>
        </p:txBody>
      </p:sp>
      <p:sp>
        <p:nvSpPr>
          <p:cNvPr id="13584" name="AutoShape 272"/>
          <p:cNvSpPr>
            <a:spLocks noChangeArrowheads="1"/>
          </p:cNvSpPr>
          <p:nvPr/>
        </p:nvSpPr>
        <p:spPr bwMode="auto">
          <a:xfrm>
            <a:off x="1000100" y="1857364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1</a:t>
            </a:r>
          </a:p>
        </p:txBody>
      </p:sp>
      <p:sp>
        <p:nvSpPr>
          <p:cNvPr id="13602" name="Text Box 290"/>
          <p:cNvSpPr txBox="1">
            <a:spLocks noChangeArrowheads="1"/>
          </p:cNvSpPr>
          <p:nvPr/>
        </p:nvSpPr>
        <p:spPr bwMode="auto">
          <a:xfrm>
            <a:off x="1643042" y="2714620"/>
            <a:ext cx="2833681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000066"/>
                </a:solidFill>
              </a:rPr>
              <a:t>функция </a:t>
            </a:r>
            <a:r>
              <a:rPr lang="ru-RU" b="1" i="1" dirty="0">
                <a:solidFill>
                  <a:srgbClr val="3366CC"/>
                </a:solidFill>
              </a:rPr>
              <a:t>убывает</a:t>
            </a:r>
            <a:r>
              <a:rPr lang="ru-RU" b="1" i="1" dirty="0">
                <a:solidFill>
                  <a:srgbClr val="000066"/>
                </a:solidFill>
              </a:rPr>
              <a:t> на </a:t>
            </a:r>
          </a:p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000066"/>
                </a:solidFill>
              </a:rPr>
              <a:t> </a:t>
            </a:r>
            <a:r>
              <a:rPr lang="ru-RU" b="1" i="1" dirty="0" smtClean="0">
                <a:solidFill>
                  <a:srgbClr val="000066"/>
                </a:solidFill>
              </a:rPr>
              <a:t>промежутке  </a:t>
            </a:r>
            <a:r>
              <a:rPr lang="ru-RU" b="1" i="1" dirty="0">
                <a:solidFill>
                  <a:srgbClr val="000066"/>
                </a:solidFill>
              </a:rPr>
              <a:t>и </a:t>
            </a:r>
            <a:r>
              <a:rPr lang="ru-RU" b="1" i="1" dirty="0">
                <a:solidFill>
                  <a:srgbClr val="FF0000"/>
                </a:solidFill>
              </a:rPr>
              <a:t>имеет</a:t>
            </a:r>
            <a:r>
              <a:rPr lang="ru-RU" b="1" i="1" dirty="0">
                <a:solidFill>
                  <a:srgbClr val="000066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>
                <a:solidFill>
                  <a:srgbClr val="000066"/>
                </a:solidFill>
              </a:rPr>
              <a:t>на нем </a:t>
            </a:r>
            <a:r>
              <a:rPr lang="ru-RU" b="1" i="1" dirty="0">
                <a:solidFill>
                  <a:srgbClr val="FF0000"/>
                </a:solidFill>
              </a:rPr>
              <a:t>производную</a:t>
            </a:r>
            <a:r>
              <a:rPr lang="ru-RU" dirty="0"/>
              <a:t> </a:t>
            </a:r>
          </a:p>
        </p:txBody>
      </p:sp>
      <p:sp>
        <p:nvSpPr>
          <p:cNvPr id="13587" name="AutoShape 275"/>
          <p:cNvSpPr>
            <a:spLocks noChangeArrowheads="1"/>
          </p:cNvSpPr>
          <p:nvPr/>
        </p:nvSpPr>
        <p:spPr bwMode="auto">
          <a:xfrm>
            <a:off x="1000100" y="2714620"/>
            <a:ext cx="684212" cy="57626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2</a:t>
            </a:r>
          </a:p>
        </p:txBody>
      </p:sp>
      <p:sp>
        <p:nvSpPr>
          <p:cNvPr id="13606" name="Text Box 294"/>
          <p:cNvSpPr txBox="1">
            <a:spLocks noChangeArrowheads="1"/>
          </p:cNvSpPr>
          <p:nvPr/>
        </p:nvSpPr>
        <p:spPr bwMode="auto">
          <a:xfrm>
            <a:off x="6000760" y="2643182"/>
            <a:ext cx="2813078" cy="6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000066"/>
                </a:solidFill>
              </a:rPr>
              <a:t>проходя через точку 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>
                <a:solidFill>
                  <a:srgbClr val="000066"/>
                </a:solidFill>
              </a:rPr>
              <a:t>х</a:t>
            </a:r>
            <a:r>
              <a:rPr lang="ru-RU" b="1" i="1" dirty="0">
                <a:solidFill>
                  <a:srgbClr val="000066"/>
                </a:solidFill>
              </a:rPr>
              <a:t>₀, </a:t>
            </a:r>
            <a:endParaRPr lang="ru-RU" b="1" i="1" dirty="0" smtClean="0">
              <a:solidFill>
                <a:srgbClr val="000066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en-US" b="1" i="1" dirty="0">
                <a:solidFill>
                  <a:srgbClr val="000066"/>
                </a:solidFill>
              </a:rPr>
              <a:t>f ´(x)</a:t>
            </a:r>
            <a:r>
              <a:rPr lang="ru-RU" b="1" i="1" dirty="0">
                <a:solidFill>
                  <a:srgbClr val="000066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меняет </a:t>
            </a:r>
          </a:p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FF0000"/>
                </a:solidFill>
              </a:rPr>
              <a:t>   знак с « +» на « - »</a:t>
            </a:r>
            <a:endParaRPr lang="ru-RU" dirty="0"/>
          </a:p>
        </p:txBody>
      </p:sp>
      <p:sp>
        <p:nvSpPr>
          <p:cNvPr id="13607" name="Text Box 295"/>
          <p:cNvSpPr txBox="1">
            <a:spLocks noChangeArrowheads="1"/>
          </p:cNvSpPr>
          <p:nvPr/>
        </p:nvSpPr>
        <p:spPr bwMode="auto">
          <a:xfrm>
            <a:off x="1714480" y="3571876"/>
            <a:ext cx="29527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000066"/>
                </a:solidFill>
              </a:rPr>
              <a:t>функция </a:t>
            </a:r>
            <a:r>
              <a:rPr lang="ru-RU" b="1" i="1" dirty="0">
                <a:solidFill>
                  <a:srgbClr val="FF0000"/>
                </a:solidFill>
              </a:rPr>
              <a:t>возрастает</a:t>
            </a:r>
            <a:r>
              <a:rPr lang="ru-RU" b="1" i="1" dirty="0">
                <a:solidFill>
                  <a:srgbClr val="000066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000066"/>
                </a:solidFill>
              </a:rPr>
              <a:t>на промежутке</a:t>
            </a:r>
            <a:endParaRPr lang="ru-RU" dirty="0"/>
          </a:p>
        </p:txBody>
      </p:sp>
      <p:sp>
        <p:nvSpPr>
          <p:cNvPr id="13608" name="Rectangle 296"/>
          <p:cNvSpPr>
            <a:spLocks noChangeArrowheads="1"/>
          </p:cNvSpPr>
          <p:nvPr/>
        </p:nvSpPr>
        <p:spPr bwMode="auto">
          <a:xfrm>
            <a:off x="1619250" y="4184650"/>
            <a:ext cx="3097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функция </a:t>
            </a:r>
            <a:r>
              <a:rPr lang="ru-RU" b="1" i="1">
                <a:solidFill>
                  <a:srgbClr val="3366CC"/>
                </a:solidFill>
              </a:rPr>
              <a:t>убывает</a:t>
            </a:r>
            <a:r>
              <a:rPr lang="ru-RU" b="1" i="1">
                <a:solidFill>
                  <a:srgbClr val="000066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на промежутке</a:t>
            </a:r>
            <a:endParaRPr lang="ru-RU" b="1" i="1">
              <a:solidFill>
                <a:srgbClr val="FF0000"/>
              </a:solidFill>
            </a:endParaRPr>
          </a:p>
        </p:txBody>
      </p:sp>
      <p:sp>
        <p:nvSpPr>
          <p:cNvPr id="13610" name="Text Box 298"/>
          <p:cNvSpPr txBox="1">
            <a:spLocks noChangeArrowheads="1"/>
          </p:cNvSpPr>
          <p:nvPr/>
        </p:nvSpPr>
        <p:spPr bwMode="auto">
          <a:xfrm>
            <a:off x="6000760" y="3643314"/>
            <a:ext cx="3027392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200" b="1" i="1" dirty="0">
                <a:solidFill>
                  <a:srgbClr val="000066"/>
                </a:solidFill>
              </a:rPr>
              <a:t>неверно, что </a:t>
            </a:r>
            <a:r>
              <a:rPr lang="ru-RU" sz="2200" b="1" i="1" dirty="0"/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f ´(x)</a:t>
            </a:r>
            <a:r>
              <a:rPr lang="ru-RU" sz="2200" b="1" i="1" dirty="0">
                <a:solidFill>
                  <a:srgbClr val="FF0000"/>
                </a:solidFill>
              </a:rPr>
              <a:t> ˃ 0</a:t>
            </a:r>
            <a:r>
              <a:rPr lang="ru-RU" sz="2200" b="1" i="1" dirty="0">
                <a:solidFill>
                  <a:srgbClr val="000066"/>
                </a:solidFill>
              </a:rPr>
              <a:t> 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3613" name="Text Box 301"/>
          <p:cNvSpPr txBox="1">
            <a:spLocks noChangeArrowheads="1"/>
          </p:cNvSpPr>
          <p:nvPr/>
        </p:nvSpPr>
        <p:spPr bwMode="auto">
          <a:xfrm>
            <a:off x="6000760" y="4286256"/>
            <a:ext cx="28575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2200" b="1" i="1" dirty="0">
                <a:solidFill>
                  <a:srgbClr val="000066"/>
                </a:solidFill>
              </a:rPr>
              <a:t>неверно, что </a:t>
            </a:r>
            <a:r>
              <a:rPr lang="en-US" sz="2200" b="1" i="1" dirty="0">
                <a:solidFill>
                  <a:srgbClr val="FF0000"/>
                </a:solidFill>
              </a:rPr>
              <a:t>f ´(x)</a:t>
            </a:r>
            <a:r>
              <a:rPr lang="ru-RU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˂</a:t>
            </a:r>
            <a:r>
              <a:rPr lang="ru-RU" sz="2200" b="1" i="1" dirty="0">
                <a:solidFill>
                  <a:srgbClr val="FF0000"/>
                </a:solidFill>
              </a:rPr>
              <a:t> 0</a:t>
            </a:r>
            <a:endParaRPr lang="ru-RU" sz="2200" b="1" i="1" dirty="0">
              <a:solidFill>
                <a:srgbClr val="000066"/>
              </a:solidFill>
            </a:endParaRPr>
          </a:p>
        </p:txBody>
      </p:sp>
      <p:sp>
        <p:nvSpPr>
          <p:cNvPr id="13614" name="Text Box 302"/>
          <p:cNvSpPr txBox="1">
            <a:spLocks noChangeArrowheads="1"/>
          </p:cNvSpPr>
          <p:nvPr/>
        </p:nvSpPr>
        <p:spPr bwMode="auto">
          <a:xfrm>
            <a:off x="6551613" y="4941888"/>
            <a:ext cx="162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≥</a:t>
            </a:r>
            <a:r>
              <a:rPr lang="ru-RU" b="1" i="1">
                <a:solidFill>
                  <a:srgbClr val="FF0000"/>
                </a:solidFill>
              </a:rPr>
              <a:t> 0</a:t>
            </a:r>
            <a:endParaRPr lang="ru-RU" b="1" i="1"/>
          </a:p>
        </p:txBody>
      </p:sp>
      <p:sp>
        <p:nvSpPr>
          <p:cNvPr id="13615" name="Text Box 303"/>
          <p:cNvSpPr txBox="1">
            <a:spLocks noChangeArrowheads="1"/>
          </p:cNvSpPr>
          <p:nvPr/>
        </p:nvSpPr>
        <p:spPr bwMode="auto">
          <a:xfrm>
            <a:off x="1692275" y="4868863"/>
            <a:ext cx="30956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в точке Х₀ функция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имеет экстремум</a:t>
            </a:r>
          </a:p>
        </p:txBody>
      </p:sp>
      <p:sp>
        <p:nvSpPr>
          <p:cNvPr id="13616" name="Text Box 304"/>
          <p:cNvSpPr txBox="1">
            <a:spLocks noChangeArrowheads="1"/>
          </p:cNvSpPr>
          <p:nvPr/>
        </p:nvSpPr>
        <p:spPr bwMode="auto">
          <a:xfrm>
            <a:off x="1727200" y="5516563"/>
            <a:ext cx="3095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Х₀ - точка</a:t>
            </a:r>
            <a:r>
              <a:rPr lang="ru-RU" b="1" i="1"/>
              <a:t> </a:t>
            </a:r>
            <a:r>
              <a:rPr lang="ru-RU" b="1" i="1">
                <a:solidFill>
                  <a:srgbClr val="3366CC"/>
                </a:solidFill>
              </a:rPr>
              <a:t>минимума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ru-RU" b="1" i="1">
                <a:solidFill>
                  <a:srgbClr val="000066"/>
                </a:solidFill>
              </a:rPr>
              <a:t>функции</a:t>
            </a:r>
          </a:p>
        </p:txBody>
      </p:sp>
      <p:sp>
        <p:nvSpPr>
          <p:cNvPr id="13618" name="Rectangle 306"/>
          <p:cNvSpPr>
            <a:spLocks noChangeArrowheads="1"/>
          </p:cNvSpPr>
          <p:nvPr/>
        </p:nvSpPr>
        <p:spPr bwMode="auto">
          <a:xfrm>
            <a:off x="6408738" y="5516563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≤ 0</a:t>
            </a:r>
          </a:p>
        </p:txBody>
      </p:sp>
      <p:sp>
        <p:nvSpPr>
          <p:cNvPr id="13619" name="Text Box 307"/>
          <p:cNvSpPr txBox="1">
            <a:spLocks noChangeArrowheads="1"/>
          </p:cNvSpPr>
          <p:nvPr/>
        </p:nvSpPr>
        <p:spPr bwMode="auto">
          <a:xfrm>
            <a:off x="1714480" y="6165850"/>
            <a:ext cx="3168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08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000066"/>
                </a:solidFill>
              </a:rPr>
              <a:t>Х₀ - точка</a:t>
            </a:r>
            <a:r>
              <a:rPr lang="ru-RU" b="1" i="1" dirty="0"/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 dirty="0">
                <a:solidFill>
                  <a:srgbClr val="FF0000"/>
                </a:solidFill>
              </a:rPr>
              <a:t>максимума </a:t>
            </a:r>
            <a:r>
              <a:rPr lang="ru-RU" b="1" i="1" dirty="0">
                <a:solidFill>
                  <a:srgbClr val="000066"/>
                </a:solidFill>
              </a:rPr>
              <a:t>функции</a:t>
            </a:r>
          </a:p>
        </p:txBody>
      </p:sp>
      <p:sp>
        <p:nvSpPr>
          <p:cNvPr id="13620" name="Text Box 308"/>
          <p:cNvSpPr txBox="1">
            <a:spLocks noChangeArrowheads="1"/>
          </p:cNvSpPr>
          <p:nvPr/>
        </p:nvSpPr>
        <p:spPr bwMode="auto">
          <a:xfrm>
            <a:off x="6143636" y="6143644"/>
            <a:ext cx="2714652" cy="5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10800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solidFill>
                  <a:srgbClr val="FF0000"/>
                </a:solidFill>
              </a:rPr>
              <a:t>f ´(x₀)</a:t>
            </a:r>
            <a:r>
              <a:rPr lang="ru-RU" b="1" i="1" dirty="0">
                <a:solidFill>
                  <a:srgbClr val="FF0000"/>
                </a:solidFill>
              </a:rPr>
              <a:t> = </a:t>
            </a:r>
            <a:r>
              <a:rPr lang="ru-RU" b="1" i="1" dirty="0" smtClean="0">
                <a:solidFill>
                  <a:srgbClr val="FF0000"/>
                </a:solidFill>
              </a:rPr>
              <a:t>0 </a:t>
            </a:r>
            <a:r>
              <a:rPr lang="ru-RU" b="1" i="1" dirty="0" smtClean="0"/>
              <a:t> </a:t>
            </a:r>
            <a:r>
              <a:rPr lang="ru-RU" b="1" i="1" dirty="0">
                <a:solidFill>
                  <a:srgbClr val="000066"/>
                </a:solidFill>
              </a:rPr>
              <a:t>или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f </a:t>
            </a:r>
            <a:r>
              <a:rPr lang="en-US" b="1" i="1" dirty="0">
                <a:solidFill>
                  <a:srgbClr val="FF0000"/>
                </a:solidFill>
              </a:rPr>
              <a:t>´(x₀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     </a:t>
            </a:r>
            <a:r>
              <a:rPr lang="ru-RU" b="1" i="1" dirty="0" smtClean="0"/>
              <a:t> </a:t>
            </a:r>
            <a:r>
              <a:rPr lang="ru-RU" b="1" i="1" dirty="0">
                <a:solidFill>
                  <a:srgbClr val="FF0000"/>
                </a:solidFill>
              </a:rPr>
              <a:t>не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существует</a:t>
            </a:r>
            <a:endParaRPr lang="ru-RU" b="1" i="1" dirty="0">
              <a:solidFill>
                <a:srgbClr val="000066"/>
              </a:solidFill>
            </a:endParaRPr>
          </a:p>
        </p:txBody>
      </p:sp>
      <p:sp>
        <p:nvSpPr>
          <p:cNvPr id="13630" name="AutoShape 318"/>
          <p:cNvSpPr>
            <a:spLocks noChangeArrowheads="1"/>
          </p:cNvSpPr>
          <p:nvPr/>
        </p:nvSpPr>
        <p:spPr bwMode="auto">
          <a:xfrm>
            <a:off x="5143504" y="5429264"/>
            <a:ext cx="684213" cy="57626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2</a:t>
            </a:r>
          </a:p>
        </p:txBody>
      </p:sp>
      <p:sp>
        <p:nvSpPr>
          <p:cNvPr id="13631" name="AutoShape 319"/>
          <p:cNvSpPr>
            <a:spLocks noChangeArrowheads="1"/>
          </p:cNvSpPr>
          <p:nvPr/>
        </p:nvSpPr>
        <p:spPr bwMode="auto">
          <a:xfrm>
            <a:off x="5072066" y="4143380"/>
            <a:ext cx="684213" cy="57626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3</a:t>
            </a:r>
          </a:p>
        </p:txBody>
      </p:sp>
      <p:sp>
        <p:nvSpPr>
          <p:cNvPr id="13632" name="AutoShape 320"/>
          <p:cNvSpPr>
            <a:spLocks noChangeArrowheads="1"/>
          </p:cNvSpPr>
          <p:nvPr/>
        </p:nvSpPr>
        <p:spPr bwMode="auto">
          <a:xfrm>
            <a:off x="5072066" y="3500438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4</a:t>
            </a:r>
          </a:p>
        </p:txBody>
      </p:sp>
      <p:sp>
        <p:nvSpPr>
          <p:cNvPr id="13633" name="AutoShape 321"/>
          <p:cNvSpPr>
            <a:spLocks noChangeArrowheads="1"/>
          </p:cNvSpPr>
          <p:nvPr/>
        </p:nvSpPr>
        <p:spPr bwMode="auto">
          <a:xfrm>
            <a:off x="5143504" y="6143644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5</a:t>
            </a:r>
          </a:p>
        </p:txBody>
      </p:sp>
      <p:sp>
        <p:nvSpPr>
          <p:cNvPr id="13634" name="AutoShape 322"/>
          <p:cNvSpPr>
            <a:spLocks noChangeArrowheads="1"/>
          </p:cNvSpPr>
          <p:nvPr/>
        </p:nvSpPr>
        <p:spPr bwMode="auto">
          <a:xfrm>
            <a:off x="5072066" y="1857364"/>
            <a:ext cx="684213" cy="590561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6</a:t>
            </a:r>
          </a:p>
        </p:txBody>
      </p:sp>
      <p:sp>
        <p:nvSpPr>
          <p:cNvPr id="13635" name="AutoShape 323"/>
          <p:cNvSpPr>
            <a:spLocks noChangeArrowheads="1"/>
          </p:cNvSpPr>
          <p:nvPr/>
        </p:nvSpPr>
        <p:spPr bwMode="auto">
          <a:xfrm>
            <a:off x="5072066" y="2714620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7</a:t>
            </a:r>
          </a:p>
        </p:txBody>
      </p:sp>
      <p:sp>
        <p:nvSpPr>
          <p:cNvPr id="13638" name="Oval 326"/>
          <p:cNvSpPr>
            <a:spLocks noChangeArrowheads="1"/>
          </p:cNvSpPr>
          <p:nvPr/>
        </p:nvSpPr>
        <p:spPr bwMode="auto">
          <a:xfrm>
            <a:off x="5832475" y="819150"/>
            <a:ext cx="2474913" cy="8096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 dirty="0"/>
              <a:t>свойства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   </a:t>
            </a:r>
            <a:r>
              <a:rPr lang="en-US" sz="3200" b="1" dirty="0" smtClean="0"/>
              <a:t> </a:t>
            </a:r>
            <a:r>
              <a:rPr lang="en-US" sz="3200" b="1" dirty="0"/>
              <a:t>f</a:t>
            </a:r>
            <a:r>
              <a:rPr lang="ru-RU" sz="3200" b="1" dirty="0"/>
              <a:t> </a:t>
            </a:r>
            <a:r>
              <a:rPr lang="en-US" sz="3200" b="1" dirty="0"/>
              <a:t>'(x)</a:t>
            </a:r>
            <a:r>
              <a:rPr lang="ru-RU" sz="3200" b="1" dirty="0"/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8860" y="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Закончите  предложение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4" grpId="0" animBg="1"/>
      <p:bldP spid="13596" grpId="0"/>
      <p:bldP spid="13602" grpId="0"/>
      <p:bldP spid="13607" grpId="0"/>
      <p:bldP spid="13608" grpId="0"/>
      <p:bldP spid="13615" grpId="0"/>
      <p:bldP spid="13616" grpId="0"/>
      <p:bldP spid="13619" grpId="0"/>
      <p:bldP spid="13630" grpId="0" animBg="1"/>
      <p:bldP spid="13631" grpId="0" animBg="1"/>
      <p:bldP spid="13632" grpId="0" animBg="1"/>
      <p:bldP spid="13633" grpId="0" animBg="1"/>
      <p:bldP spid="13634" grpId="0" animBg="1"/>
      <p:bldP spid="136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92867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точку минимума функции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 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заданной на отрезке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[-6;4]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на рисунке изображён график её производной.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23528" y="2204864"/>
            <a:ext cx="8286808" cy="3714776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285720" y="4071942"/>
            <a:ext cx="842968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499382" y="4061458"/>
            <a:ext cx="371477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4282" y="407194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-6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9454" y="40719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95536" y="2852936"/>
            <a:ext cx="6621751" cy="2187497"/>
          </a:xfrm>
          <a:custGeom>
            <a:avLst/>
            <a:gdLst>
              <a:gd name="connsiteX0" fmla="*/ 0 w 7337503"/>
              <a:gd name="connsiteY0" fmla="*/ 0 h 2187497"/>
              <a:gd name="connsiteX1" fmla="*/ 2040674 w 7337503"/>
              <a:gd name="connsiteY1" fmla="*/ 2141034 h 2187497"/>
              <a:gd name="connsiteX2" fmla="*/ 3992137 w 7337503"/>
              <a:gd name="connsiteY2" fmla="*/ 278780 h 2187497"/>
              <a:gd name="connsiteX3" fmla="*/ 7337503 w 7337503"/>
              <a:gd name="connsiteY3" fmla="*/ 892097 h 218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7503" h="2187497">
                <a:moveTo>
                  <a:pt x="0" y="0"/>
                </a:moveTo>
                <a:cubicBezTo>
                  <a:pt x="687659" y="1047285"/>
                  <a:pt x="1375318" y="2094571"/>
                  <a:pt x="2040674" y="2141034"/>
                </a:cubicBezTo>
                <a:cubicBezTo>
                  <a:pt x="2706030" y="2187497"/>
                  <a:pt x="3109332" y="486936"/>
                  <a:pt x="3992137" y="278780"/>
                </a:cubicBezTo>
                <a:cubicBezTo>
                  <a:pt x="4874942" y="70624"/>
                  <a:pt x="6106222" y="481360"/>
                  <a:pt x="7337503" y="892097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72198" y="2285992"/>
          <a:ext cx="2103437" cy="700088"/>
        </p:xfrm>
        <a:graphic>
          <a:graphicData uri="http://schemas.openxmlformats.org/presentationml/2006/ole">
            <p:oleObj spid="_x0000_s13314" name="Формула" r:id="rId3" imgW="609480" imgH="203040" progId="Equation.3">
              <p:embed/>
            </p:oleObj>
          </a:graphicData>
        </a:graphic>
      </p:graphicFrame>
      <p:grpSp>
        <p:nvGrpSpPr>
          <p:cNvPr id="31" name="Group 129"/>
          <p:cNvGrpSpPr>
            <a:grpSpLocks/>
          </p:cNvGrpSpPr>
          <p:nvPr/>
        </p:nvGrpSpPr>
        <p:grpSpPr bwMode="auto">
          <a:xfrm>
            <a:off x="467544" y="5517230"/>
            <a:ext cx="3457575" cy="832636"/>
            <a:chOff x="2789" y="3612"/>
            <a:chExt cx="2178" cy="450"/>
          </a:xfrm>
        </p:grpSpPr>
        <p:sp>
          <p:nvSpPr>
            <p:cNvPr id="44" name="Text Box 133"/>
            <p:cNvSpPr txBox="1">
              <a:spLocks noChangeArrowheads="1"/>
            </p:cNvSpPr>
            <p:nvPr/>
          </p:nvSpPr>
          <p:spPr bwMode="auto">
            <a:xfrm>
              <a:off x="2789" y="3846"/>
              <a:ext cx="2177" cy="2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 </a:t>
              </a:r>
              <a:r>
                <a:rPr lang="en-US" b="1" dirty="0"/>
                <a:t>f(x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r>
                <a:rPr lang="en-US" b="1" dirty="0">
                  <a:solidFill>
                    <a:srgbClr val="FF0000"/>
                  </a:solidFill>
                </a:rPr>
                <a:t>           </a:t>
              </a:r>
              <a:r>
                <a:rPr lang="ru-RU" b="1" dirty="0">
                  <a:solidFill>
                    <a:srgbClr val="FF0000"/>
                  </a:solidFill>
                </a:rPr>
                <a:t>  </a:t>
              </a:r>
              <a:r>
                <a:rPr lang="ru-RU" b="1" dirty="0" smtClean="0">
                  <a:solidFill>
                    <a:srgbClr val="FF0000"/>
                  </a:solidFill>
                </a:rPr>
                <a:t>             </a:t>
              </a:r>
              <a:r>
                <a:rPr lang="ru-RU" dirty="0" smtClean="0">
                  <a:solidFill>
                    <a:srgbClr val="FF0000"/>
                  </a:solidFill>
                </a:rPr>
                <a:t>- </a:t>
              </a:r>
              <a:r>
                <a:rPr lang="ru-RU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" name="Text Box 130"/>
            <p:cNvSpPr txBox="1">
              <a:spLocks noChangeArrowheads="1"/>
            </p:cNvSpPr>
            <p:nvPr/>
          </p:nvSpPr>
          <p:spPr bwMode="auto">
            <a:xfrm>
              <a:off x="2789" y="3612"/>
              <a:ext cx="2177" cy="2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  f</a:t>
              </a:r>
              <a:r>
                <a:rPr lang="en-US" b="1" baseline="30000" dirty="0"/>
                <a:t>/</a:t>
              </a:r>
              <a:r>
                <a:rPr lang="en-US" b="1" dirty="0"/>
                <a:t>(x)       </a:t>
              </a:r>
              <a:r>
                <a:rPr lang="ru-RU" b="1" dirty="0"/>
                <a:t>     </a:t>
              </a:r>
              <a:r>
                <a:rPr lang="ru-RU" sz="2000" b="1" dirty="0" smtClean="0"/>
                <a:t>- 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Line 131"/>
            <p:cNvSpPr>
              <a:spLocks noChangeShapeType="1"/>
            </p:cNvSpPr>
            <p:nvPr/>
          </p:nvSpPr>
          <p:spPr bwMode="auto">
            <a:xfrm>
              <a:off x="2835" y="3838"/>
              <a:ext cx="213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132"/>
            <p:cNvSpPr>
              <a:spLocks noChangeArrowheads="1"/>
            </p:cNvSpPr>
            <p:nvPr/>
          </p:nvSpPr>
          <p:spPr bwMode="auto">
            <a:xfrm>
              <a:off x="4014" y="3793"/>
              <a:ext cx="46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Line 134"/>
            <p:cNvSpPr>
              <a:spLocks noChangeShapeType="1"/>
            </p:cNvSpPr>
            <p:nvPr/>
          </p:nvSpPr>
          <p:spPr bwMode="auto">
            <a:xfrm>
              <a:off x="3419" y="3882"/>
              <a:ext cx="405" cy="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135"/>
            <p:cNvSpPr>
              <a:spLocks noChangeShapeType="1"/>
            </p:cNvSpPr>
            <p:nvPr/>
          </p:nvSpPr>
          <p:spPr bwMode="auto">
            <a:xfrm flipV="1">
              <a:off x="4274" y="3927"/>
              <a:ext cx="450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71802" y="407194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000364" y="392906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люс 48"/>
          <p:cNvSpPr/>
          <p:nvPr/>
        </p:nvSpPr>
        <p:spPr>
          <a:xfrm>
            <a:off x="3786182" y="3071810"/>
            <a:ext cx="1143008" cy="92869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Минус 49"/>
          <p:cNvSpPr/>
          <p:nvPr/>
        </p:nvSpPr>
        <p:spPr>
          <a:xfrm>
            <a:off x="1643042" y="3929066"/>
            <a:ext cx="1000132" cy="9286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57752" y="6000768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-2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57686" y="40719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2" name="Плюс 51"/>
          <p:cNvSpPr/>
          <p:nvPr/>
        </p:nvSpPr>
        <p:spPr>
          <a:xfrm>
            <a:off x="251520" y="3284984"/>
            <a:ext cx="576064" cy="648072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Нижний колонтитул 50"/>
          <p:cNvSpPr>
            <a:spLocks noGrp="1"/>
          </p:cNvSpPr>
          <p:nvPr>
            <p:ph type="ftr" sz="quarter" idx="11"/>
          </p:nvPr>
        </p:nvSpPr>
        <p:spPr>
          <a:xfrm>
            <a:off x="5724128" y="0"/>
            <a:ext cx="3419872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000100" y="142852"/>
            <a:ext cx="27142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№1.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50" grpId="0" animBg="1"/>
      <p:bldP spid="58" grpId="0"/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1520" y="1844824"/>
            <a:ext cx="8208912" cy="436284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4049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rot="5400000" flipH="1" flipV="1">
            <a:off x="2375756" y="3897052"/>
            <a:ext cx="38164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3528" y="4062910"/>
            <a:ext cx="8064896" cy="14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88024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43" name="Полилиния 42"/>
          <p:cNvSpPr/>
          <p:nvPr/>
        </p:nvSpPr>
        <p:spPr>
          <a:xfrm>
            <a:off x="945573" y="2507673"/>
            <a:ext cx="5922818" cy="2604654"/>
          </a:xfrm>
          <a:custGeom>
            <a:avLst/>
            <a:gdLst>
              <a:gd name="connsiteX0" fmla="*/ 0 w 5922818"/>
              <a:gd name="connsiteY0" fmla="*/ 838200 h 2604654"/>
              <a:gd name="connsiteX1" fmla="*/ 665018 w 5922818"/>
              <a:gd name="connsiteY1" fmla="*/ 121227 h 2604654"/>
              <a:gd name="connsiteX2" fmla="*/ 1319645 w 5922818"/>
              <a:gd name="connsiteY2" fmla="*/ 1565563 h 2604654"/>
              <a:gd name="connsiteX3" fmla="*/ 2005445 w 5922818"/>
              <a:gd name="connsiteY3" fmla="*/ 2604654 h 2604654"/>
              <a:gd name="connsiteX4" fmla="*/ 3408218 w 5922818"/>
              <a:gd name="connsiteY4" fmla="*/ 1565563 h 2604654"/>
              <a:gd name="connsiteX5" fmla="*/ 4613563 w 5922818"/>
              <a:gd name="connsiteY5" fmla="*/ 1170709 h 2604654"/>
              <a:gd name="connsiteX6" fmla="*/ 5299363 w 5922818"/>
              <a:gd name="connsiteY6" fmla="*/ 1565563 h 2604654"/>
              <a:gd name="connsiteX7" fmla="*/ 5922818 w 5922818"/>
              <a:gd name="connsiteY7" fmla="*/ 2594263 h 2604654"/>
              <a:gd name="connsiteX8" fmla="*/ 5922818 w 5922818"/>
              <a:gd name="connsiteY8" fmla="*/ 2594263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818" h="2604654">
                <a:moveTo>
                  <a:pt x="0" y="838200"/>
                </a:moveTo>
                <a:cubicBezTo>
                  <a:pt x="222538" y="419100"/>
                  <a:pt x="445077" y="0"/>
                  <a:pt x="665018" y="121227"/>
                </a:cubicBezTo>
                <a:cubicBezTo>
                  <a:pt x="884959" y="242454"/>
                  <a:pt x="1096241" y="1151659"/>
                  <a:pt x="1319645" y="1565563"/>
                </a:cubicBezTo>
                <a:cubicBezTo>
                  <a:pt x="1543049" y="1979467"/>
                  <a:pt x="1657350" y="2604654"/>
                  <a:pt x="2005445" y="2604654"/>
                </a:cubicBezTo>
                <a:cubicBezTo>
                  <a:pt x="2353540" y="2604654"/>
                  <a:pt x="2973532" y="1804554"/>
                  <a:pt x="3408218" y="1565563"/>
                </a:cubicBezTo>
                <a:cubicBezTo>
                  <a:pt x="3842904" y="1326572"/>
                  <a:pt x="4298372" y="1170709"/>
                  <a:pt x="4613563" y="1170709"/>
                </a:cubicBezTo>
                <a:cubicBezTo>
                  <a:pt x="4928754" y="1170709"/>
                  <a:pt x="5081154" y="1328304"/>
                  <a:pt x="5299363" y="1565563"/>
                </a:cubicBezTo>
                <a:cubicBezTo>
                  <a:pt x="5517572" y="1802822"/>
                  <a:pt x="5922818" y="2594263"/>
                  <a:pt x="5922818" y="2594263"/>
                </a:cubicBezTo>
                <a:lnTo>
                  <a:pt x="5922818" y="259426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6804248" y="1916832"/>
          <a:ext cx="1800200" cy="432048"/>
        </p:xfrm>
        <a:graphic>
          <a:graphicData uri="http://schemas.openxmlformats.org/presentationml/2006/ole">
            <p:oleObj spid="_x0000_s14338" name="Формула" r:id="rId3" imgW="609480" imgH="20304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043608" y="332656"/>
            <a:ext cx="78861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Укажите промежутки монотонности    функции,    используя график её производной.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7584" y="32849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55576" y="40770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-5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732240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71600" y="5805265"/>
            <a:ext cx="748883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913AF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Ответ:  </a:t>
            </a:r>
            <a:r>
              <a:rPr lang="ru-RU" sz="2400" b="1" dirty="0" smtClean="0">
                <a:solidFill>
                  <a:srgbClr val="002060"/>
                </a:solidFill>
              </a:rPr>
              <a:t>(-5;-3],[ 0;3]  - промежутки возрастания,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[-3;0], [3;4) –  промежутки убывания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2" name="Плюс 51"/>
          <p:cNvSpPr/>
          <p:nvPr/>
        </p:nvSpPr>
        <p:spPr>
          <a:xfrm>
            <a:off x="1259632" y="3140968"/>
            <a:ext cx="504056" cy="504056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люс 52"/>
          <p:cNvSpPr/>
          <p:nvPr/>
        </p:nvSpPr>
        <p:spPr>
          <a:xfrm>
            <a:off x="5364088" y="3717032"/>
            <a:ext cx="432048" cy="360040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2771800" y="4149080"/>
            <a:ext cx="648072" cy="432048"/>
          </a:xfrm>
          <a:prstGeom prst="mathMinus">
            <a:avLst/>
          </a:prstGeom>
          <a:solidFill>
            <a:srgbClr val="0DE3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6516216" y="4149080"/>
            <a:ext cx="360040" cy="432048"/>
          </a:xfrm>
          <a:prstGeom prst="mathMinus">
            <a:avLst/>
          </a:prstGeom>
          <a:solidFill>
            <a:srgbClr val="0DE3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129"/>
          <p:cNvGrpSpPr>
            <a:grpSpLocks/>
          </p:cNvGrpSpPr>
          <p:nvPr/>
        </p:nvGrpSpPr>
        <p:grpSpPr bwMode="auto">
          <a:xfrm>
            <a:off x="322958" y="1484786"/>
            <a:ext cx="3386138" cy="831903"/>
            <a:chOff x="2834" y="3612"/>
            <a:chExt cx="2133" cy="487"/>
          </a:xfrm>
          <a:solidFill>
            <a:srgbClr val="FFFF00"/>
          </a:solidFill>
        </p:grpSpPr>
        <p:sp>
          <p:nvSpPr>
            <p:cNvPr id="84" name="Text Box 130"/>
            <p:cNvSpPr txBox="1">
              <a:spLocks noChangeArrowheads="1"/>
            </p:cNvSpPr>
            <p:nvPr/>
          </p:nvSpPr>
          <p:spPr bwMode="auto">
            <a:xfrm>
              <a:off x="2834" y="3612"/>
              <a:ext cx="2132" cy="2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  f</a:t>
              </a:r>
              <a:r>
                <a:rPr lang="en-US" b="1" baseline="30000" dirty="0"/>
                <a:t>/</a:t>
              </a:r>
              <a:r>
                <a:rPr lang="en-US" b="1" dirty="0"/>
                <a:t>(x)       </a:t>
              </a:r>
              <a:r>
                <a:rPr lang="ru-RU" b="1" dirty="0"/>
                <a:t>     </a:t>
              </a:r>
              <a:r>
                <a:rPr lang="ru-RU" sz="2000" b="1" dirty="0" smtClean="0"/>
                <a:t>- 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5" name="Line 131"/>
            <p:cNvSpPr>
              <a:spLocks noChangeShapeType="1"/>
            </p:cNvSpPr>
            <p:nvPr/>
          </p:nvSpPr>
          <p:spPr bwMode="auto">
            <a:xfrm>
              <a:off x="2835" y="3838"/>
              <a:ext cx="2132" cy="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Oval 132"/>
            <p:cNvSpPr>
              <a:spLocks noChangeArrowheads="1"/>
            </p:cNvSpPr>
            <p:nvPr/>
          </p:nvSpPr>
          <p:spPr bwMode="auto">
            <a:xfrm>
              <a:off x="4014" y="3793"/>
              <a:ext cx="46" cy="7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Text Box 133"/>
            <p:cNvSpPr txBox="1">
              <a:spLocks noChangeArrowheads="1"/>
            </p:cNvSpPr>
            <p:nvPr/>
          </p:nvSpPr>
          <p:spPr bwMode="auto">
            <a:xfrm>
              <a:off x="2835" y="3865"/>
              <a:ext cx="2131" cy="2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 </a:t>
              </a:r>
              <a:r>
                <a:rPr lang="en-US" b="1" dirty="0"/>
                <a:t>f(x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r>
                <a:rPr lang="en-US" b="1" dirty="0">
                  <a:solidFill>
                    <a:srgbClr val="FF0000"/>
                  </a:solidFill>
                </a:rPr>
                <a:t>           </a:t>
              </a:r>
              <a:r>
                <a:rPr lang="ru-RU" b="1" dirty="0">
                  <a:solidFill>
                    <a:srgbClr val="FF0000"/>
                  </a:solidFill>
                </a:rPr>
                <a:t>  </a:t>
              </a:r>
              <a:r>
                <a:rPr lang="ru-RU" b="1" dirty="0" smtClean="0">
                  <a:solidFill>
                    <a:srgbClr val="FF0000"/>
                  </a:solidFill>
                </a:rPr>
                <a:t>            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- </a:t>
              </a:r>
              <a:r>
                <a:rPr lang="ru-RU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8" name="Line 134"/>
            <p:cNvSpPr>
              <a:spLocks noChangeShapeType="1"/>
            </p:cNvSpPr>
            <p:nvPr/>
          </p:nvSpPr>
          <p:spPr bwMode="auto">
            <a:xfrm>
              <a:off x="3419" y="3882"/>
              <a:ext cx="405" cy="1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135"/>
            <p:cNvSpPr>
              <a:spLocks noChangeShapeType="1"/>
            </p:cNvSpPr>
            <p:nvPr/>
          </p:nvSpPr>
          <p:spPr bwMode="auto">
            <a:xfrm flipV="1">
              <a:off x="4274" y="3927"/>
              <a:ext cx="450" cy="13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" name="Нижний колонтитул 50"/>
          <p:cNvSpPr>
            <a:spLocks noGrp="1"/>
          </p:cNvSpPr>
          <p:nvPr>
            <p:ph type="ftr" sz="quarter" idx="11"/>
          </p:nvPr>
        </p:nvSpPr>
        <p:spPr>
          <a:xfrm>
            <a:off x="3779912" y="0"/>
            <a:ext cx="5364088" cy="28761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42844" y="142852"/>
            <a:ext cx="26885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1520" y="1844824"/>
            <a:ext cx="8208912" cy="436284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4049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rot="5400000" flipH="1" flipV="1">
            <a:off x="2339752" y="3717032"/>
            <a:ext cx="388843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3528" y="4062910"/>
            <a:ext cx="8064896" cy="14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88024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43" name="Полилиния 42"/>
          <p:cNvSpPr/>
          <p:nvPr/>
        </p:nvSpPr>
        <p:spPr>
          <a:xfrm>
            <a:off x="945573" y="2507673"/>
            <a:ext cx="5922818" cy="2604654"/>
          </a:xfrm>
          <a:custGeom>
            <a:avLst/>
            <a:gdLst>
              <a:gd name="connsiteX0" fmla="*/ 0 w 5922818"/>
              <a:gd name="connsiteY0" fmla="*/ 838200 h 2604654"/>
              <a:gd name="connsiteX1" fmla="*/ 665018 w 5922818"/>
              <a:gd name="connsiteY1" fmla="*/ 121227 h 2604654"/>
              <a:gd name="connsiteX2" fmla="*/ 1319645 w 5922818"/>
              <a:gd name="connsiteY2" fmla="*/ 1565563 h 2604654"/>
              <a:gd name="connsiteX3" fmla="*/ 2005445 w 5922818"/>
              <a:gd name="connsiteY3" fmla="*/ 2604654 h 2604654"/>
              <a:gd name="connsiteX4" fmla="*/ 3408218 w 5922818"/>
              <a:gd name="connsiteY4" fmla="*/ 1565563 h 2604654"/>
              <a:gd name="connsiteX5" fmla="*/ 4613563 w 5922818"/>
              <a:gd name="connsiteY5" fmla="*/ 1170709 h 2604654"/>
              <a:gd name="connsiteX6" fmla="*/ 5299363 w 5922818"/>
              <a:gd name="connsiteY6" fmla="*/ 1565563 h 2604654"/>
              <a:gd name="connsiteX7" fmla="*/ 5922818 w 5922818"/>
              <a:gd name="connsiteY7" fmla="*/ 2594263 h 2604654"/>
              <a:gd name="connsiteX8" fmla="*/ 5922818 w 5922818"/>
              <a:gd name="connsiteY8" fmla="*/ 2594263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818" h="2604654">
                <a:moveTo>
                  <a:pt x="0" y="838200"/>
                </a:moveTo>
                <a:cubicBezTo>
                  <a:pt x="222538" y="419100"/>
                  <a:pt x="445077" y="0"/>
                  <a:pt x="665018" y="121227"/>
                </a:cubicBezTo>
                <a:cubicBezTo>
                  <a:pt x="884959" y="242454"/>
                  <a:pt x="1096241" y="1151659"/>
                  <a:pt x="1319645" y="1565563"/>
                </a:cubicBezTo>
                <a:cubicBezTo>
                  <a:pt x="1543049" y="1979467"/>
                  <a:pt x="1657350" y="2604654"/>
                  <a:pt x="2005445" y="2604654"/>
                </a:cubicBezTo>
                <a:cubicBezTo>
                  <a:pt x="2353540" y="2604654"/>
                  <a:pt x="2973532" y="1804554"/>
                  <a:pt x="3408218" y="1565563"/>
                </a:cubicBezTo>
                <a:cubicBezTo>
                  <a:pt x="3842904" y="1326572"/>
                  <a:pt x="4298372" y="1170709"/>
                  <a:pt x="4613563" y="1170709"/>
                </a:cubicBezTo>
                <a:cubicBezTo>
                  <a:pt x="4928754" y="1170709"/>
                  <a:pt x="5081154" y="1328304"/>
                  <a:pt x="5299363" y="1565563"/>
                </a:cubicBezTo>
                <a:cubicBezTo>
                  <a:pt x="5517572" y="1802822"/>
                  <a:pt x="5922818" y="2594263"/>
                  <a:pt x="5922818" y="2594263"/>
                </a:cubicBezTo>
                <a:lnTo>
                  <a:pt x="5922818" y="259426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85720" y="357166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</a:rPr>
              <a:t>Используя график функции, укажите промежутки, на которых её производная положительна, отрицательна.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7584" y="32849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27584" y="407707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-5</a:t>
            </a:r>
            <a:endParaRPr lang="ru-RU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04248" y="40770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14282" y="5929331"/>
            <a:ext cx="878687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913AF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Производная положительна на промежутках:    </a:t>
            </a:r>
            <a:r>
              <a:rPr lang="ru-RU" sz="2400" b="1" dirty="0" smtClean="0">
                <a:solidFill>
                  <a:srgbClr val="002060"/>
                </a:solidFill>
              </a:rPr>
              <a:t>(-5;-4), (-2;2)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Производная отрицательна на промежутках:</a:t>
            </a:r>
            <a:r>
              <a:rPr lang="ru-RU" sz="2400" b="1" dirty="0" smtClean="0">
                <a:solidFill>
                  <a:srgbClr val="002060"/>
                </a:solidFill>
              </a:rPr>
              <a:t>     (-4;-2), (2;4)  </a:t>
            </a:r>
          </a:p>
        </p:txBody>
      </p:sp>
      <p:grpSp>
        <p:nvGrpSpPr>
          <p:cNvPr id="29" name="Group 129"/>
          <p:cNvGrpSpPr>
            <a:grpSpLocks/>
          </p:cNvGrpSpPr>
          <p:nvPr/>
        </p:nvGrpSpPr>
        <p:grpSpPr bwMode="auto">
          <a:xfrm>
            <a:off x="322958" y="1484786"/>
            <a:ext cx="3386138" cy="831903"/>
            <a:chOff x="2834" y="3612"/>
            <a:chExt cx="2133" cy="487"/>
          </a:xfrm>
          <a:solidFill>
            <a:srgbClr val="FFFF00"/>
          </a:solidFill>
        </p:grpSpPr>
        <p:sp>
          <p:nvSpPr>
            <p:cNvPr id="84" name="Text Box 130"/>
            <p:cNvSpPr txBox="1">
              <a:spLocks noChangeArrowheads="1"/>
            </p:cNvSpPr>
            <p:nvPr/>
          </p:nvSpPr>
          <p:spPr bwMode="auto">
            <a:xfrm>
              <a:off x="2834" y="3612"/>
              <a:ext cx="2132" cy="2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  f</a:t>
              </a:r>
              <a:r>
                <a:rPr lang="en-US" b="1" baseline="30000" dirty="0"/>
                <a:t>/</a:t>
              </a:r>
              <a:r>
                <a:rPr lang="en-US" b="1" dirty="0"/>
                <a:t>(x)       </a:t>
              </a:r>
              <a:r>
                <a:rPr lang="ru-RU" b="1" dirty="0"/>
                <a:t>     </a:t>
              </a:r>
              <a:r>
                <a:rPr lang="ru-RU" sz="2000" b="1" dirty="0" smtClean="0"/>
                <a:t>- 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5" name="Line 131"/>
            <p:cNvSpPr>
              <a:spLocks noChangeShapeType="1"/>
            </p:cNvSpPr>
            <p:nvPr/>
          </p:nvSpPr>
          <p:spPr bwMode="auto">
            <a:xfrm>
              <a:off x="2835" y="3838"/>
              <a:ext cx="2132" cy="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Oval 132"/>
            <p:cNvSpPr>
              <a:spLocks noChangeArrowheads="1"/>
            </p:cNvSpPr>
            <p:nvPr/>
          </p:nvSpPr>
          <p:spPr bwMode="auto">
            <a:xfrm>
              <a:off x="4014" y="3793"/>
              <a:ext cx="46" cy="7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Text Box 133"/>
            <p:cNvSpPr txBox="1">
              <a:spLocks noChangeArrowheads="1"/>
            </p:cNvSpPr>
            <p:nvPr/>
          </p:nvSpPr>
          <p:spPr bwMode="auto">
            <a:xfrm>
              <a:off x="2835" y="3865"/>
              <a:ext cx="2131" cy="2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 </a:t>
              </a:r>
              <a:r>
                <a:rPr lang="en-US" b="1" dirty="0"/>
                <a:t>f(x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r>
                <a:rPr lang="en-US" b="1" dirty="0">
                  <a:solidFill>
                    <a:srgbClr val="FF0000"/>
                  </a:solidFill>
                </a:rPr>
                <a:t>           </a:t>
              </a:r>
              <a:r>
                <a:rPr lang="ru-RU" b="1" dirty="0">
                  <a:solidFill>
                    <a:srgbClr val="FF0000"/>
                  </a:solidFill>
                </a:rPr>
                <a:t>  </a:t>
              </a:r>
              <a:r>
                <a:rPr lang="ru-RU" b="1" dirty="0" smtClean="0">
                  <a:solidFill>
                    <a:srgbClr val="FF0000"/>
                  </a:solidFill>
                </a:rPr>
                <a:t>            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- </a:t>
              </a:r>
              <a:r>
                <a:rPr lang="ru-RU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8" name="Line 134"/>
            <p:cNvSpPr>
              <a:spLocks noChangeShapeType="1"/>
            </p:cNvSpPr>
            <p:nvPr/>
          </p:nvSpPr>
          <p:spPr bwMode="auto">
            <a:xfrm>
              <a:off x="3419" y="3882"/>
              <a:ext cx="405" cy="1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135"/>
            <p:cNvSpPr>
              <a:spLocks noChangeShapeType="1"/>
            </p:cNvSpPr>
            <p:nvPr/>
          </p:nvSpPr>
          <p:spPr bwMode="auto">
            <a:xfrm flipV="1">
              <a:off x="4274" y="3927"/>
              <a:ext cx="450" cy="13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6516216" y="1916832"/>
          <a:ext cx="2016125" cy="700088"/>
        </p:xfrm>
        <a:graphic>
          <a:graphicData uri="http://schemas.openxmlformats.org/presentationml/2006/ole">
            <p:oleObj spid="_x0000_s15362" name="Формула" r:id="rId3" imgW="583920" imgH="203040" progId="Equation.3">
              <p:embed/>
            </p:oleObj>
          </a:graphicData>
        </a:graphic>
      </p:graphicFrame>
      <p:sp>
        <p:nvSpPr>
          <p:cNvPr id="56" name="Стрелка вверх 55"/>
          <p:cNvSpPr/>
          <p:nvPr/>
        </p:nvSpPr>
        <p:spPr>
          <a:xfrm rot="1673860">
            <a:off x="1234661" y="2613291"/>
            <a:ext cx="193959" cy="864823"/>
          </a:xfrm>
          <a:prstGeom prst="upArrow">
            <a:avLst>
              <a:gd name="adj1" fmla="val 612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3540932">
            <a:off x="4245400" y="3219785"/>
            <a:ext cx="209255" cy="2716241"/>
          </a:xfrm>
          <a:prstGeom prst="upArrow">
            <a:avLst>
              <a:gd name="adj1" fmla="val 612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20176450">
            <a:off x="2071476" y="3102108"/>
            <a:ext cx="273358" cy="24509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19474701">
            <a:off x="6102031" y="3621498"/>
            <a:ext cx="273358" cy="18882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люс 60"/>
          <p:cNvSpPr/>
          <p:nvPr/>
        </p:nvSpPr>
        <p:spPr>
          <a:xfrm>
            <a:off x="1115616" y="5373216"/>
            <a:ext cx="360040" cy="4320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люс 61"/>
          <p:cNvSpPr/>
          <p:nvPr/>
        </p:nvSpPr>
        <p:spPr>
          <a:xfrm>
            <a:off x="4067944" y="5301208"/>
            <a:ext cx="720080" cy="50405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2051720" y="5373216"/>
            <a:ext cx="504056" cy="43204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Минус 64"/>
          <p:cNvSpPr/>
          <p:nvPr/>
        </p:nvSpPr>
        <p:spPr>
          <a:xfrm>
            <a:off x="5940152" y="5373216"/>
            <a:ext cx="504056" cy="43204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>
            <a:stCxn id="43" idx="1"/>
          </p:cNvCxnSpPr>
          <p:nvPr/>
        </p:nvCxnSpPr>
        <p:spPr>
          <a:xfrm>
            <a:off x="1610591" y="2628900"/>
            <a:ext cx="9081" cy="31043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915816" y="2636912"/>
            <a:ext cx="9081" cy="31043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580112" y="2636912"/>
            <a:ext cx="9081" cy="31043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99592" y="2636912"/>
            <a:ext cx="9081" cy="31043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876256" y="2636912"/>
            <a:ext cx="9081" cy="31043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915816" y="40770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-2</a:t>
            </a:r>
            <a:endParaRPr lang="ru-RU" sz="1600" dirty="0"/>
          </a:p>
        </p:txBody>
      </p:sp>
      <p:sp>
        <p:nvSpPr>
          <p:cNvPr id="63" name="Нижний колонтитул 62"/>
          <p:cNvSpPr>
            <a:spLocks noGrp="1"/>
          </p:cNvSpPr>
          <p:nvPr>
            <p:ph type="ftr" sz="quarter" idx="11"/>
          </p:nvPr>
        </p:nvSpPr>
        <p:spPr>
          <a:xfrm>
            <a:off x="4355976" y="0"/>
            <a:ext cx="4788024" cy="28761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85786" y="214290"/>
            <a:ext cx="26885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№3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8136904" cy="6048672"/>
          </a:xfr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hlinkClick r:id="" action="ppaction://hlinkshowjump?jump=nextslide"/>
              </a:rPr>
              <a:t>  </a:t>
            </a: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hlinkClick r:id="" action="ppaction://hlinkshowjump?jump=nextslide"/>
              </a:rPr>
              <a:t> </a:t>
            </a:r>
          </a:p>
          <a:p>
            <a:pPr>
              <a:buNone/>
            </a:pPr>
            <a:r>
              <a:rPr lang="ru-RU" sz="54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" action="ppaction://hlinkshowjump?jump=nextslide"/>
              </a:rPr>
              <a:t>Решите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" action="ppaction://hlinkshowjump?jump=nextslide"/>
              </a:rPr>
              <a:t> самостоятельно        следующие  задания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hlinkClick r:id="" action="ppaction://hlinkshowjump?jump=nextslide"/>
            </a:endParaRPr>
          </a:p>
        </p:txBody>
      </p:sp>
      <p:pic>
        <p:nvPicPr>
          <p:cNvPr id="4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0042"/>
            <a:ext cx="2479865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7864" y="6305550"/>
            <a:ext cx="526273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20688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№1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060848"/>
            <a:ext cx="8136904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92080" y="6305550"/>
            <a:ext cx="331852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836712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№2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7848872" cy="236988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  Прямая  </a:t>
            </a:r>
            <a:r>
              <a:rPr lang="ru-RU" sz="2800" dirty="0" err="1" smtClean="0"/>
              <a:t>у=</a:t>
            </a:r>
            <a:r>
              <a:rPr lang="ru-RU" sz="2800" dirty="0" smtClean="0"/>
              <a:t> 2х </a:t>
            </a:r>
            <a:r>
              <a:rPr lang="ru-RU" sz="2400" dirty="0" smtClean="0"/>
              <a:t>является касательной к графику функции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Найдите абсциссу точки касания. </a:t>
            </a:r>
          </a:p>
          <a:p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47664" y="2996952"/>
          <a:ext cx="2940327" cy="576064"/>
        </p:xfrm>
        <a:graphic>
          <a:graphicData uri="http://schemas.openxmlformats.org/presentationml/2006/ole">
            <p:oleObj spid="_x0000_s57346" name="Формула" r:id="rId3" imgW="1333440" imgH="228600" progId="Equation.3">
              <p:embed/>
            </p:oleObj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64088" y="6305550"/>
            <a:ext cx="3246512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484784"/>
            <a:ext cx="795982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№3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36096" y="4077072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932040" y="2780928"/>
          <a:ext cx="1081088" cy="287338"/>
        </p:xfrm>
        <a:graphic>
          <a:graphicData uri="http://schemas.openxmlformats.org/presentationml/2006/ole">
            <p:oleObj spid="_x0000_s56322" name="Формула" r:id="rId4" imgW="609480" imgH="203040" progId="Equation.3">
              <p:embed/>
            </p:oleObj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484784"/>
            <a:ext cx="8208912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№4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88318" y="3968266"/>
            <a:ext cx="208823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5576" y="4005064"/>
            <a:ext cx="34563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71600" y="3284984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flipH="1">
            <a:off x="3851919" y="4581128"/>
            <a:ext cx="7200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347864" y="2996952"/>
          <a:ext cx="865733" cy="288142"/>
        </p:xfrm>
        <a:graphic>
          <a:graphicData uri="http://schemas.openxmlformats.org/presentationml/2006/ole">
            <p:oleObj spid="_x0000_s55297" name="Формула" r:id="rId4" imgW="609480" imgH="203040" progId="Equation.3">
              <p:embed/>
            </p:oleObj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220072" y="6305550"/>
            <a:ext cx="339052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412776"/>
            <a:ext cx="7992887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№5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5220072" y="2780928"/>
          <a:ext cx="1081088" cy="287338"/>
        </p:xfrm>
        <a:graphic>
          <a:graphicData uri="http://schemas.openxmlformats.org/presentationml/2006/ole">
            <p:oleObj spid="_x0000_s54273" name="Формула" r:id="rId4" imgW="609480" imgH="203040" progId="Equation.3">
              <p:embed/>
            </p:oleObj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305550"/>
            <a:ext cx="338437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>
            <a:off x="1979712" y="980728"/>
            <a:ext cx="3643338" cy="1785950"/>
          </a:xfrm>
          <a:prstGeom prst="rt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620688"/>
            <a:ext cx="48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276872"/>
            <a:ext cx="39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20486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980728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1772816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340768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26369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2051720" y="3284984"/>
            <a:ext cx="3000396" cy="185738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306896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472514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4797152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572140"/>
            <a:ext cx="522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 градусную меру 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619672" y="3861048"/>
          <a:ext cx="400052" cy="500066"/>
        </p:xfrm>
        <a:graphic>
          <a:graphicData uri="http://schemas.openxmlformats.org/presentationml/2006/ole">
            <p:oleObj spid="_x0000_s71682" name="Формула" r:id="rId3" imgW="22860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31840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6072206"/>
            <a:ext cx="522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 градусную меру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195736" y="188640"/>
            <a:ext cx="364333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Устная работа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3212976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l-GR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endParaRPr lang="en-US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135°, 120°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4716016" y="5805264"/>
            <a:ext cx="144016" cy="14401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5949280"/>
            <a:ext cx="14401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644008" y="6309320"/>
            <a:ext cx="144016" cy="14401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4008" y="6453336"/>
            <a:ext cx="14401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>
          <a:xfrm>
            <a:off x="5652120" y="6305550"/>
            <a:ext cx="324036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5" grpId="0"/>
      <p:bldP spid="16" grpId="0"/>
      <p:bldP spid="18" grpId="0"/>
      <p:bldP spid="19" grpId="0"/>
      <p:bldP spid="22" grpId="0"/>
      <p:bldP spid="23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56792"/>
            <a:ext cx="770485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№6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8136904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№7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12776"/>
            <a:ext cx="806489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№8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627784" y="3789040"/>
            <a:ext cx="216024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83568" y="3933056"/>
            <a:ext cx="424847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556792"/>
            <a:ext cx="7992888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2736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№9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935596" y="3825044"/>
            <a:ext cx="237626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5576" y="3861048"/>
            <a:ext cx="374441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8280920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30963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№10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8280919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30243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№11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8280920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30963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№12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1135393" y="3865211"/>
            <a:ext cx="2016224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27584" y="3933056"/>
            <a:ext cx="244827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42726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Проверьте себя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571472" y="1285860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71472" y="2214554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3143248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71472" y="4071942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71472" y="5000636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857752" y="5000636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857752" y="4071942"/>
            <a:ext cx="72236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857752" y="3143248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857752" y="2214554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4857752" y="1285860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00166" y="2285992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66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0166" y="3214686"/>
          <a:ext cx="2976560" cy="776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76294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+mn-lt"/>
                          <a:cs typeface="+mn-cs"/>
                        </a:rPr>
                        <a:t>7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00166" y="4143380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+mn-lt"/>
                          <a:cs typeface="+mn-cs"/>
                        </a:rPr>
                        <a:t>7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00166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+mn-lt"/>
                          <a:cs typeface="+mn-cs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715008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5008" y="228599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3214686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715008" y="4143380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715008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4" name="Багетная рамка 23"/>
          <p:cNvSpPr/>
          <p:nvPr/>
        </p:nvSpPr>
        <p:spPr>
          <a:xfrm>
            <a:off x="611560" y="5877272"/>
            <a:ext cx="714380" cy="78581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475656" y="5949280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+mn-lt"/>
                          <a:cs typeface="+mn-cs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Багетная рамка 25"/>
          <p:cNvSpPr/>
          <p:nvPr/>
        </p:nvSpPr>
        <p:spPr>
          <a:xfrm>
            <a:off x="4860032" y="5877272"/>
            <a:ext cx="7200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724128" y="587727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8" name="Стрелка вправо 27">
            <a:hlinkClick r:id="rId2" action="ppaction://hlinksldjump"/>
          </p:cNvPr>
          <p:cNvSpPr/>
          <p:nvPr/>
        </p:nvSpPr>
        <p:spPr>
          <a:xfrm>
            <a:off x="7812360" y="188640"/>
            <a:ext cx="133164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>
          <a:xfrm>
            <a:off x="1907704" y="6597352"/>
            <a:ext cx="5982816" cy="260648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8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8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868" y="1000108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3500430" y="3429000"/>
            <a:ext cx="528641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643306" y="3429000"/>
            <a:ext cx="48577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607851" y="2750339"/>
            <a:ext cx="4071966" cy="2143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3821901" y="2678901"/>
            <a:ext cx="4071966" cy="2143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893471" y="2678901"/>
            <a:ext cx="4071966" cy="21431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 rot="10800000">
            <a:off x="4000496" y="2143116"/>
            <a:ext cx="4258745" cy="2607303"/>
          </a:xfrm>
          <a:custGeom>
            <a:avLst/>
            <a:gdLst>
              <a:gd name="connsiteX0" fmla="*/ 0 w 3902927"/>
              <a:gd name="connsiteY0" fmla="*/ 2297151 h 2553629"/>
              <a:gd name="connsiteX1" fmla="*/ 959005 w 3902927"/>
              <a:gd name="connsiteY1" fmla="*/ 434897 h 2553629"/>
              <a:gd name="connsiteX2" fmla="*/ 1405054 w 3902927"/>
              <a:gd name="connsiteY2" fmla="*/ 2152185 h 2553629"/>
              <a:gd name="connsiteX3" fmla="*/ 2977376 w 3902927"/>
              <a:gd name="connsiteY3" fmla="*/ 66907 h 2553629"/>
              <a:gd name="connsiteX4" fmla="*/ 3902927 w 3902927"/>
              <a:gd name="connsiteY4" fmla="*/ 2553629 h 2553629"/>
              <a:gd name="connsiteX5" fmla="*/ 3902927 w 3902927"/>
              <a:gd name="connsiteY5" fmla="*/ 2553629 h 255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927" h="2553629">
                <a:moveTo>
                  <a:pt x="0" y="2297151"/>
                </a:moveTo>
                <a:cubicBezTo>
                  <a:pt x="362414" y="1378104"/>
                  <a:pt x="724829" y="459058"/>
                  <a:pt x="959005" y="434897"/>
                </a:cubicBezTo>
                <a:cubicBezTo>
                  <a:pt x="1193181" y="410736"/>
                  <a:pt x="1068659" y="2213517"/>
                  <a:pt x="1405054" y="2152185"/>
                </a:cubicBezTo>
                <a:cubicBezTo>
                  <a:pt x="1741449" y="2090853"/>
                  <a:pt x="2561064" y="0"/>
                  <a:pt x="2977376" y="66907"/>
                </a:cubicBezTo>
                <a:cubicBezTo>
                  <a:pt x="3393688" y="133814"/>
                  <a:pt x="3902927" y="2553629"/>
                  <a:pt x="3902927" y="2553629"/>
                </a:cubicBezTo>
                <a:lnTo>
                  <a:pt x="3902927" y="2553629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3" action="ppaction://hlinksldjump"/>
          </p:cNvPr>
          <p:cNvSpPr/>
          <p:nvPr/>
        </p:nvSpPr>
        <p:spPr>
          <a:xfrm>
            <a:off x="251520" y="6143620"/>
            <a:ext cx="114300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Дуга 47"/>
          <p:cNvSpPr/>
          <p:nvPr/>
        </p:nvSpPr>
        <p:spPr>
          <a:xfrm>
            <a:off x="592932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>
            <a:off x="700089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>
            <a:off x="771527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323528" y="836712"/>
          <a:ext cx="3000396" cy="928694"/>
        </p:xfrm>
        <a:graphic>
          <a:graphicData uri="http://schemas.openxmlformats.org/presentationml/2006/ole">
            <p:oleObj spid="_x0000_s16386" name="Формула" r:id="rId4" imgW="965160" imgH="228600" progId="Equation.3">
              <p:embed/>
            </p:oleObj>
          </a:graphicData>
        </a:graphic>
      </p:graphicFrame>
      <p:sp>
        <p:nvSpPr>
          <p:cNvPr id="44" name="Стрелка вниз 43"/>
          <p:cNvSpPr/>
          <p:nvPr/>
        </p:nvSpPr>
        <p:spPr>
          <a:xfrm>
            <a:off x="7786710" y="857232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6072198" y="0"/>
          <a:ext cx="2825750" cy="869950"/>
        </p:xfrm>
        <a:graphic>
          <a:graphicData uri="http://schemas.openxmlformats.org/presentationml/2006/ole">
            <p:oleObj spid="_x0000_s16387" name="Формула" r:id="rId6" imgW="647640" imgH="203040" progId="Equation.3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857752" y="5857892"/>
          <a:ext cx="2881312" cy="869950"/>
        </p:xfrm>
        <a:graphic>
          <a:graphicData uri="http://schemas.openxmlformats.org/presentationml/2006/ole">
            <p:oleObj spid="_x0000_s16388" name="Формула" r:id="rId7" imgW="660240" imgH="203040" progId="Equation.3">
              <p:embed/>
            </p:oleObj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571868" y="1071546"/>
          <a:ext cx="2016125" cy="700087"/>
        </p:xfrm>
        <a:graphic>
          <a:graphicData uri="http://schemas.openxmlformats.org/presentationml/2006/ole">
            <p:oleObj spid="_x0000_s16389" name="Формула" r:id="rId8" imgW="583920" imgH="20304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23528" y="116632"/>
            <a:ext cx="41764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Угловые коэффициенты параллельных прямых равны</a:t>
            </a:r>
            <a:endParaRPr lang="ru-RU" sz="2400" dirty="0"/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>
          <a:xfrm>
            <a:off x="1907704" y="6305550"/>
            <a:ext cx="670289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49" grpId="0" animBg="1"/>
      <p:bldP spid="50" grpId="0" animBg="1"/>
      <p:bldP spid="44" grpId="0" animBg="1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290" y="571480"/>
            <a:ext cx="7500990" cy="55092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вычисления углового коэффициента касательной достаточно найти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отрезок касательной с концами в вершинах  клеток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и, считая его гипотенузой прямоугольного треугольника, найти отношение катетов.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2" y="6305550"/>
            <a:ext cx="591080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3214678" y="714356"/>
          <a:ext cx="3744912" cy="785818"/>
        </p:xfrm>
        <a:graphic>
          <a:graphicData uri="http://schemas.openxmlformats.org/presentationml/2006/ole">
            <p:oleObj spid="_x0000_s69633" name="Формула" r:id="rId3" imgW="1041120" imgH="228600" progId="Equation.3">
              <p:embed/>
            </p:oleObj>
          </a:graphicData>
        </a:graphic>
      </p:graphicFrame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643834" y="5286388"/>
            <a:ext cx="1008112" cy="648072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071538" y="3929066"/>
            <a:ext cx="5072098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357158" y="2786058"/>
            <a:ext cx="428628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357290" y="1785926"/>
            <a:ext cx="3714776" cy="2193920"/>
          </a:xfrm>
          <a:custGeom>
            <a:avLst/>
            <a:gdLst>
              <a:gd name="connsiteX0" fmla="*/ 0 w 2962275"/>
              <a:gd name="connsiteY0" fmla="*/ 962025 h 2836862"/>
              <a:gd name="connsiteX1" fmla="*/ 752475 w 2962275"/>
              <a:gd name="connsiteY1" fmla="*/ 2676525 h 2836862"/>
              <a:gd name="connsiteX2" fmla="*/ 2962275 w 2962275"/>
              <a:gd name="connsiteY2" fmla="*/ 0 h 283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2275" h="2836862">
                <a:moveTo>
                  <a:pt x="0" y="962025"/>
                </a:moveTo>
                <a:cubicBezTo>
                  <a:pt x="129381" y="1899443"/>
                  <a:pt x="258763" y="2836862"/>
                  <a:pt x="752475" y="2676525"/>
                </a:cubicBezTo>
                <a:cubicBezTo>
                  <a:pt x="1246187" y="2516188"/>
                  <a:pt x="2104231" y="1258094"/>
                  <a:pt x="29622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071670" y="2071678"/>
            <a:ext cx="2857520" cy="228601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357554" y="3143248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00298" y="3286124"/>
            <a:ext cx="928694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4"/>
          </p:cNvCxnSpPr>
          <p:nvPr/>
        </p:nvCxnSpPr>
        <p:spPr>
          <a:xfrm rot="5400000">
            <a:off x="3117983" y="3597133"/>
            <a:ext cx="622018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2643174" y="3643314"/>
            <a:ext cx="571504" cy="642942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57884" y="40719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6429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298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339271">
            <a:off x="3584630" y="2537595"/>
            <a:ext cx="191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касательная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214678" y="3929066"/>
          <a:ext cx="428628" cy="500066"/>
        </p:xfrm>
        <a:graphic>
          <a:graphicData uri="http://schemas.openxmlformats.org/presentationml/2006/ole">
            <p:oleObj spid="_x0000_s3074" name="Формула" r:id="rId3" imgW="164880" imgH="2286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71802" y="335756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107154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угловой коэффициент прямой (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касательной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608" y="4797152"/>
            <a:ext cx="7785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производной: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производной функции 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с абсциссой         равно  угловому  коэффициенту  касательной к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графику функции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= f(x)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    ;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f(     ) )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т.е.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148064" y="5805264"/>
          <a:ext cx="3744416" cy="792088"/>
        </p:xfrm>
        <a:graphic>
          <a:graphicData uri="http://schemas.openxmlformats.org/presentationml/2006/ole">
            <p:oleObj spid="_x0000_s3075" name="Формула" r:id="rId4" imgW="1041120" imgH="228600" progId="Equation.3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3528" y="60932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Поскольку                          , то верно равенство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1475656" y="5949280"/>
          <a:ext cx="1428750" cy="584200"/>
        </p:xfrm>
        <a:graphic>
          <a:graphicData uri="http://schemas.openxmlformats.org/presentationml/2006/ole">
            <p:oleObj spid="_x0000_s3077" name="Формула" r:id="rId5" imgW="507960" imgH="203040" progId="Equation.3">
              <p:embed/>
            </p:oleObj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6372200" y="5373216"/>
          <a:ext cx="1224136" cy="360039"/>
        </p:xfrm>
        <a:graphic>
          <a:graphicData uri="http://schemas.openxmlformats.org/presentationml/2006/ole">
            <p:oleObj spid="_x0000_s3078" name="Формула" r:id="rId6" imgW="660240" imgH="228600" progId="Equation.3">
              <p:embed/>
            </p:oleObj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2500298" y="1500174"/>
          <a:ext cx="2071687" cy="712788"/>
        </p:xfrm>
        <a:graphic>
          <a:graphicData uri="http://schemas.openxmlformats.org/presentationml/2006/ole">
            <p:oleObj spid="_x0000_s3079" name="Формула" r:id="rId7" imgW="583947" imgH="203112" progId="Equation.3">
              <p:embed/>
            </p:oleObj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4714876" y="2786058"/>
          <a:ext cx="2019300" cy="600075"/>
        </p:xfrm>
        <a:graphic>
          <a:graphicData uri="http://schemas.openxmlformats.org/presentationml/2006/ole">
            <p:oleObj spid="_x0000_s3080" name="Формула" r:id="rId8" imgW="672840" imgH="203040" progId="Equation.3">
              <p:embed/>
            </p:oleObj>
          </a:graphicData>
        </a:graphic>
      </p:graphicFrame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3275856" y="5013176"/>
          <a:ext cx="288925" cy="482600"/>
        </p:xfrm>
        <a:graphic>
          <a:graphicData uri="http://schemas.openxmlformats.org/presentationml/2006/ole">
            <p:oleObj spid="_x0000_s3082" name="Формула" r:id="rId9" imgW="164880" imgH="22860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716016" y="5301208"/>
          <a:ext cx="288925" cy="482600"/>
        </p:xfrm>
        <a:graphic>
          <a:graphicData uri="http://schemas.openxmlformats.org/presentationml/2006/ole">
            <p:oleObj spid="_x0000_s3083" name="Формула" r:id="rId10" imgW="164880" imgH="228600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5292080" y="5301208"/>
          <a:ext cx="288925" cy="481807"/>
        </p:xfrm>
        <a:graphic>
          <a:graphicData uri="http://schemas.openxmlformats.org/presentationml/2006/ole">
            <p:oleObj spid="_x0000_s3084" name="Формула" r:id="rId11" imgW="164880" imgH="228600" progId="Equation.3">
              <p:embed/>
            </p:oleObj>
          </a:graphicData>
        </a:graphic>
      </p:graphicFrame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5328592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/>
      <p:bldP spid="29" grpId="0"/>
      <p:bldP spid="29" grpId="1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60648"/>
            <a:ext cx="749808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776864" cy="6264696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Так как касательная параллельна прямой </a:t>
            </a:r>
            <a:r>
              <a:rPr lang="en-US" sz="2800" i="1" dirty="0" smtClean="0">
                <a:solidFill>
                  <a:srgbClr val="002060"/>
                </a:solidFill>
              </a:rPr>
              <a:t>y=8x+11</a:t>
            </a:r>
            <a:r>
              <a:rPr lang="ru-RU" sz="2800" i="1" dirty="0" smtClean="0">
                <a:solidFill>
                  <a:srgbClr val="002060"/>
                </a:solidFill>
              </a:rPr>
              <a:t>, то их угловые коэффициенты совпадают, т.е. угловой коэффициент касательной равен восьми 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k = 8</a:t>
            </a:r>
            <a:r>
              <a:rPr lang="ru-RU" sz="4000" b="1" i="1" dirty="0" smtClean="0">
                <a:solidFill>
                  <a:srgbClr val="C00000"/>
                </a:solidFill>
              </a:rPr>
              <a:t>.</a:t>
            </a:r>
            <a:endParaRPr lang="en-US" sz="4000" b="1" i="1" dirty="0" smtClean="0">
              <a:solidFill>
                <a:srgbClr val="C00000"/>
              </a:solidFill>
            </a:endParaRPr>
          </a:p>
          <a:p>
            <a:endParaRPr lang="en-US" sz="2800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  x</a:t>
            </a:r>
            <a:r>
              <a:rPr lang="en-US" dirty="0" smtClean="0">
                <a:solidFill>
                  <a:srgbClr val="C00000"/>
                </a:solidFill>
              </a:rPr>
              <a:t>o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абсцисса искомой  точки  касания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2123728" y="2996952"/>
          <a:ext cx="4541838" cy="979488"/>
        </p:xfrm>
        <a:graphic>
          <a:graphicData uri="http://schemas.openxmlformats.org/presentationml/2006/ole">
            <p:oleObj spid="_x0000_s17410" name="Формула" r:id="rId3" imgW="1041120" imgH="228600" progId="Equation.3">
              <p:embed/>
            </p:oleObj>
          </a:graphicData>
        </a:graphic>
      </p:graphicFrame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596336" y="5517232"/>
            <a:ext cx="1008112" cy="648072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7744" y="6525344"/>
            <a:ext cx="6342856" cy="256456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0648"/>
            <a:ext cx="8178132" cy="6336704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В результате решения будут найдены абсциссы двух  точек касания, которые принадлежат графику данной функции. 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Но только одна из этих  точек  принадлежит  касательной    у = -4х-11, чтобы определить какая, нужно найденные  абсциссы  подставить в оба из данных уравнений. Должны получиться верные равенства.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519772" y="4833156"/>
            <a:ext cx="295232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763688" y="4149080"/>
            <a:ext cx="36004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3429000"/>
            <a:ext cx="2376264" cy="2160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3645024"/>
            <a:ext cx="2880320" cy="266429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07904" y="32849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6165304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 = -4х-11</a:t>
            </a:r>
            <a:endParaRPr lang="ru-RU" b="1" dirty="0"/>
          </a:p>
        </p:txBody>
      </p:sp>
      <p:sp>
        <p:nvSpPr>
          <p:cNvPr id="22" name="Дуга 21"/>
          <p:cNvSpPr/>
          <p:nvPr/>
        </p:nvSpPr>
        <p:spPr>
          <a:xfrm rot="737951">
            <a:off x="2751746" y="3978974"/>
            <a:ext cx="676765" cy="240899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979539">
            <a:off x="1430972" y="3970948"/>
            <a:ext cx="810856" cy="201622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130357" y="3518171"/>
            <a:ext cx="1926077" cy="2182238"/>
          </a:xfrm>
          <a:custGeom>
            <a:avLst/>
            <a:gdLst>
              <a:gd name="connsiteX0" fmla="*/ 0 w 1926077"/>
              <a:gd name="connsiteY0" fmla="*/ 1394297 h 2182238"/>
              <a:gd name="connsiteX1" fmla="*/ 398834 w 1926077"/>
              <a:gd name="connsiteY1" fmla="*/ 119974 h 2182238"/>
              <a:gd name="connsiteX2" fmla="*/ 943583 w 1926077"/>
              <a:gd name="connsiteY2" fmla="*/ 674450 h 2182238"/>
              <a:gd name="connsiteX3" fmla="*/ 1157592 w 1926077"/>
              <a:gd name="connsiteY3" fmla="*/ 1637489 h 2182238"/>
              <a:gd name="connsiteX4" fmla="*/ 1692613 w 1926077"/>
              <a:gd name="connsiteY4" fmla="*/ 2065506 h 2182238"/>
              <a:gd name="connsiteX5" fmla="*/ 1926077 w 1926077"/>
              <a:gd name="connsiteY5" fmla="*/ 937097 h 2182238"/>
              <a:gd name="connsiteX6" fmla="*/ 1926077 w 1926077"/>
              <a:gd name="connsiteY6" fmla="*/ 937097 h 2182238"/>
              <a:gd name="connsiteX7" fmla="*/ 1926077 w 1926077"/>
              <a:gd name="connsiteY7" fmla="*/ 888459 h 218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077" h="2182238">
                <a:moveTo>
                  <a:pt x="0" y="1394297"/>
                </a:moveTo>
                <a:cubicBezTo>
                  <a:pt x="120785" y="817122"/>
                  <a:pt x="241570" y="239948"/>
                  <a:pt x="398834" y="119974"/>
                </a:cubicBezTo>
                <a:cubicBezTo>
                  <a:pt x="556098" y="0"/>
                  <a:pt x="817123" y="421531"/>
                  <a:pt x="943583" y="674450"/>
                </a:cubicBezTo>
                <a:cubicBezTo>
                  <a:pt x="1070043" y="927369"/>
                  <a:pt x="1032754" y="1405646"/>
                  <a:pt x="1157592" y="1637489"/>
                </a:cubicBezTo>
                <a:cubicBezTo>
                  <a:pt x="1282430" y="1869332"/>
                  <a:pt x="1564532" y="2182238"/>
                  <a:pt x="1692613" y="2065506"/>
                </a:cubicBezTo>
                <a:cubicBezTo>
                  <a:pt x="1820694" y="1948774"/>
                  <a:pt x="1926077" y="937097"/>
                  <a:pt x="1926077" y="937097"/>
                </a:cubicBezTo>
                <a:lnTo>
                  <a:pt x="1926077" y="937097"/>
                </a:lnTo>
                <a:lnTo>
                  <a:pt x="1926077" y="888459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V="1">
            <a:off x="3419872" y="53732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V="1">
            <a:off x="269979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rId3" action="ppaction://hlinksldjump" highlightClick="1"/>
          </p:cNvPr>
          <p:cNvSpPr/>
          <p:nvPr/>
        </p:nvSpPr>
        <p:spPr>
          <a:xfrm>
            <a:off x="7380312" y="5733256"/>
            <a:ext cx="1296144" cy="72008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319442" y="6500834"/>
            <a:ext cx="5824558" cy="357166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62150" cy="714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Поставьте себе оценку </a:t>
            </a:r>
            <a:b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за самостоятельные работы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200" dirty="0" smtClean="0">
                <a:solidFill>
                  <a:srgbClr val="002060"/>
                </a:solidFill>
              </a:rPr>
              <a:t>Верно выполненное задание – 1 балл. Каждая консультация учителя во время самостоятельной работы  снимает                  0,5  балла </a:t>
            </a:r>
            <a:endParaRPr lang="ru-RU" sz="62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00364" y="6305550"/>
            <a:ext cx="561023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071546"/>
          <a:ext cx="7215238" cy="40719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07619"/>
                <a:gridCol w="3607619"/>
              </a:tblGrid>
              <a:tr h="407196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                 </a:t>
                      </a:r>
                      <a:r>
                        <a:rPr lang="ru-RU" sz="2800" u="sng" dirty="0" smtClean="0">
                          <a:solidFill>
                            <a:srgbClr val="002060"/>
                          </a:solidFill>
                        </a:rPr>
                        <a:t>Балл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                    </a:t>
                      </a:r>
                      <a:r>
                        <a:rPr lang="ru-RU" sz="2800" dirty="0" smtClean="0"/>
                        <a:t>19-20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                  15-18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                  10-14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                    0-9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               </a:t>
                      </a:r>
                      <a:r>
                        <a:rPr lang="ru-RU" sz="2800" u="sng" baseline="0" dirty="0" smtClean="0">
                          <a:solidFill>
                            <a:srgbClr val="002060"/>
                          </a:solidFill>
                        </a:rPr>
                        <a:t>Оценка</a:t>
                      </a:r>
                    </a:p>
                    <a:p>
                      <a:endParaRPr lang="ru-RU" sz="2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                     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endParaRPr lang="ru-RU" sz="2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                     4</a:t>
                      </a:r>
                    </a:p>
                    <a:p>
                      <a:endParaRPr lang="ru-RU" sz="2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                     3</a:t>
                      </a:r>
                    </a:p>
                    <a:p>
                      <a:endParaRPr lang="ru-RU" sz="2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                     2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5000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42918"/>
            <a:ext cx="8001056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найти угловой коэффициент касательной к графику функции в заданной точке или значение производной функции   в точке, надо найти тангенс угла наклона касательной к положительному направлению оси Ох. Для этого достаточно найти отрезок касательной с концами в вершинах  клеток  и, считая его гипотенузой прямоугольного треугольника,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 отношение противолежащего катета к прилежащему.</a:t>
            </a:r>
          </a:p>
          <a:p>
            <a:pPr algn="just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 на рисунке нет касательной, но известны точки, через которые она проходит, сначала надо провести касательную, а потом  рассмотреть прямоугольный треугольник, в котором найти отношение катетов.</a:t>
            </a:r>
          </a:p>
          <a:p>
            <a:pPr algn="just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наклона касательной к положительному направлению оси Ох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острый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угловой коэффициент касательной  и значение производной функции  в точке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наклона касательной к положительному направлению оси Ох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тупой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угловой коэффициент касательной  и значение производной функции  в точке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отрицательны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00694" y="6305550"/>
            <a:ext cx="335758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 С.Н.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660" y="142852"/>
            <a:ext cx="8219340" cy="642942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 связь функции и её производной поможет рисунок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Точки экстремума( максимума и минимума) следует искать среди критических точек (производная равна нулю или не существует).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производная меняет свой знак с плюса на минус при переходе через точку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Хо,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 </a:t>
            </a:r>
            <a:r>
              <a:rPr lang="ru-RU" sz="2000" dirty="0" smtClean="0">
                <a:solidFill>
                  <a:srgbClr val="C00000"/>
                </a:solidFill>
              </a:rPr>
              <a:t>Хо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точка максимума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производная меняет свой знак с минуса на плюс при переходе через точку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Хо,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 </a:t>
            </a:r>
            <a:r>
              <a:rPr lang="ru-RU" sz="2000" dirty="0" smtClean="0">
                <a:solidFill>
                  <a:srgbClr val="C00000"/>
                </a:solidFill>
              </a:rPr>
              <a:t>Хо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точка  минимума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функция на отрезке возрастает, то своё наименьшее значение она принимает на левом конце отрезка, а наибольшее - на правом.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функция на отрезке убывает, то своё наименьшее значение она принимает на правом конце отрезка, а наибольшее - на левом .</a:t>
            </a: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71802" y="6305550"/>
            <a:ext cx="553879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grpSp>
        <p:nvGrpSpPr>
          <p:cNvPr id="12" name="Group 129"/>
          <p:cNvGrpSpPr>
            <a:grpSpLocks/>
          </p:cNvGrpSpPr>
          <p:nvPr/>
        </p:nvGrpSpPr>
        <p:grpSpPr bwMode="auto">
          <a:xfrm>
            <a:off x="2214546" y="857232"/>
            <a:ext cx="5428501" cy="1102368"/>
            <a:chOff x="2744" y="3612"/>
            <a:chExt cx="3448" cy="434"/>
          </a:xfrm>
        </p:grpSpPr>
        <p:sp>
          <p:nvSpPr>
            <p:cNvPr id="13" name="Text Box 133"/>
            <p:cNvSpPr txBox="1">
              <a:spLocks noChangeArrowheads="1"/>
            </p:cNvSpPr>
            <p:nvPr/>
          </p:nvSpPr>
          <p:spPr bwMode="auto">
            <a:xfrm>
              <a:off x="2744" y="3846"/>
              <a:ext cx="3448" cy="2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 </a:t>
              </a:r>
              <a:r>
                <a:rPr lang="en-US" b="1" dirty="0"/>
                <a:t>f(x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r>
                <a:rPr lang="en-US" b="1" dirty="0">
                  <a:solidFill>
                    <a:srgbClr val="FF0000"/>
                  </a:solidFill>
                </a:rPr>
                <a:t>           </a:t>
              </a:r>
              <a:r>
                <a:rPr lang="ru-RU" b="1" dirty="0">
                  <a:solidFill>
                    <a:srgbClr val="FF0000"/>
                  </a:solidFill>
                </a:rPr>
                <a:t>  </a:t>
              </a:r>
              <a:r>
                <a:rPr lang="ru-RU" b="1" dirty="0" smtClean="0">
                  <a:solidFill>
                    <a:srgbClr val="FF0000"/>
                  </a:solidFill>
                </a:rPr>
                <a:t>             - </a:t>
              </a:r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2744" y="3612"/>
              <a:ext cx="3448" cy="2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  f</a:t>
              </a:r>
              <a:r>
                <a:rPr lang="en-US" b="1" baseline="30000" dirty="0" smtClean="0"/>
                <a:t>/</a:t>
              </a:r>
              <a:r>
                <a:rPr lang="en-US" b="1" dirty="0" smtClean="0"/>
                <a:t>(</a:t>
              </a:r>
              <a:r>
                <a:rPr lang="en-US" b="1" dirty="0"/>
                <a:t>x)      </a:t>
              </a:r>
              <a:r>
                <a:rPr lang="en-US" b="1" dirty="0" smtClean="0"/>
                <a:t> </a:t>
              </a:r>
              <a:r>
                <a:rPr lang="ru-RU" b="1" dirty="0" smtClean="0"/>
                <a:t>     </a:t>
              </a:r>
              <a:r>
                <a:rPr lang="ru-RU" sz="2000" b="1" dirty="0" smtClean="0"/>
                <a:t>- 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                +                       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31"/>
            <p:cNvSpPr>
              <a:spLocks noChangeShapeType="1"/>
            </p:cNvSpPr>
            <p:nvPr/>
          </p:nvSpPr>
          <p:spPr bwMode="auto">
            <a:xfrm>
              <a:off x="2744" y="3844"/>
              <a:ext cx="3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132"/>
            <p:cNvSpPr>
              <a:spLocks noChangeArrowheads="1"/>
            </p:cNvSpPr>
            <p:nvPr/>
          </p:nvSpPr>
          <p:spPr bwMode="auto">
            <a:xfrm>
              <a:off x="4014" y="3793"/>
              <a:ext cx="46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34"/>
            <p:cNvSpPr>
              <a:spLocks noChangeShapeType="1"/>
            </p:cNvSpPr>
            <p:nvPr/>
          </p:nvSpPr>
          <p:spPr bwMode="auto">
            <a:xfrm>
              <a:off x="3152" y="3893"/>
              <a:ext cx="725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35"/>
            <p:cNvSpPr>
              <a:spLocks noChangeShapeType="1"/>
            </p:cNvSpPr>
            <p:nvPr/>
          </p:nvSpPr>
          <p:spPr bwMode="auto">
            <a:xfrm flipV="1">
              <a:off x="4332" y="3893"/>
              <a:ext cx="635" cy="1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Овал 18"/>
          <p:cNvSpPr/>
          <p:nvPr/>
        </p:nvSpPr>
        <p:spPr>
          <a:xfrm>
            <a:off x="5929322" y="1357298"/>
            <a:ext cx="45719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786446" y="1428736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Line 134"/>
          <p:cNvSpPr>
            <a:spLocks noChangeShapeType="1"/>
          </p:cNvSpPr>
          <p:nvPr/>
        </p:nvSpPr>
        <p:spPr bwMode="auto">
          <a:xfrm>
            <a:off x="6215074" y="1571612"/>
            <a:ext cx="1071570" cy="285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00496" y="1643050"/>
            <a:ext cx="57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3570" y="1643050"/>
            <a:ext cx="6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28992" y="1071546"/>
            <a:ext cx="21431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29388" y="1071546"/>
            <a:ext cx="21431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86314" y="1071546"/>
            <a:ext cx="2857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786510" y="1071351"/>
            <a:ext cx="285753" cy="3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643446"/>
            <a:ext cx="1885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00570"/>
            <a:ext cx="170022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AutoShape 35"/>
          <p:cNvSpPr>
            <a:spLocks noChangeArrowheads="1"/>
          </p:cNvSpPr>
          <p:nvPr/>
        </p:nvSpPr>
        <p:spPr bwMode="auto">
          <a:xfrm rot="1049460">
            <a:off x="4853009" y="2865819"/>
            <a:ext cx="4202040" cy="1970531"/>
          </a:xfrm>
          <a:prstGeom prst="cloudCallout">
            <a:avLst>
              <a:gd name="adj1" fmla="val -34640"/>
              <a:gd name="adj2" fmla="val 1308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Ну кто придумал эту математику !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1049460">
            <a:off x="3422357" y="345829"/>
            <a:ext cx="3960735" cy="1515894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У меня всё получилось!!!</a:t>
            </a:r>
            <a:endParaRPr lang="ru-RU" sz="28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endParaRPr lang="ru-RU" sz="2800" b="1" i="1" dirty="0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20124042">
            <a:off x="989824" y="2398475"/>
            <a:ext cx="4316839" cy="1578285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Надо решить ещё пару примеров.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429256" y="6305550"/>
            <a:ext cx="335758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285728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374989">
            <a:off x="0" y="3717032"/>
            <a:ext cx="9358378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Спасибо за работу!</a:t>
            </a:r>
            <a:endParaRPr lang="ru-RU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36655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5786454"/>
            <a:ext cx="3498752" cy="7386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Автор:      </a:t>
            </a:r>
            <a:r>
              <a:rPr lang="ru-RU" sz="1400" dirty="0" smtClean="0">
                <a:solidFill>
                  <a:srgbClr val="002060"/>
                </a:solidFill>
              </a:rPr>
              <a:t>  учитель высшей категории                                 МОУ «Бельская СОШ»    Тверской области     </a:t>
            </a:r>
            <a:r>
              <a:rPr lang="ru-RU" sz="1400" dirty="0" err="1" smtClean="0">
                <a:solidFill>
                  <a:srgbClr val="002060"/>
                </a:solidFill>
              </a:rPr>
              <a:t>Сильченкова</a:t>
            </a:r>
            <a:r>
              <a:rPr lang="ru-RU" sz="1400" dirty="0" smtClean="0">
                <a:solidFill>
                  <a:srgbClr val="002060"/>
                </a:solidFill>
              </a:rPr>
              <a:t>     Светлана    Николаевна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0152" y="0"/>
            <a:ext cx="320384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С.Н..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14480" y="928670"/>
            <a:ext cx="5116512" cy="486568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785918" y="3357562"/>
            <a:ext cx="485778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2143108" y="1714488"/>
            <a:ext cx="3743325" cy="2897188"/>
          </a:xfrm>
          <a:custGeom>
            <a:avLst/>
            <a:gdLst>
              <a:gd name="connsiteX0" fmla="*/ 0 w 3743325"/>
              <a:gd name="connsiteY0" fmla="*/ 2006600 h 2897188"/>
              <a:gd name="connsiteX1" fmla="*/ 828675 w 3743325"/>
              <a:gd name="connsiteY1" fmla="*/ 139700 h 2897188"/>
              <a:gd name="connsiteX2" fmla="*/ 2095500 w 3743325"/>
              <a:gd name="connsiteY2" fmla="*/ 2844800 h 2897188"/>
              <a:gd name="connsiteX3" fmla="*/ 3409950 w 3743325"/>
              <a:gd name="connsiteY3" fmla="*/ 454025 h 2897188"/>
              <a:gd name="connsiteX4" fmla="*/ 3743325 w 3743325"/>
              <a:gd name="connsiteY4" fmla="*/ 282575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325" h="2897188">
                <a:moveTo>
                  <a:pt x="0" y="2006600"/>
                </a:moveTo>
                <a:cubicBezTo>
                  <a:pt x="239712" y="1003300"/>
                  <a:pt x="479425" y="0"/>
                  <a:pt x="828675" y="139700"/>
                </a:cubicBezTo>
                <a:cubicBezTo>
                  <a:pt x="1177925" y="279400"/>
                  <a:pt x="1665288" y="2792413"/>
                  <a:pt x="2095500" y="2844800"/>
                </a:cubicBezTo>
                <a:cubicBezTo>
                  <a:pt x="2525713" y="2897188"/>
                  <a:pt x="3135313" y="881063"/>
                  <a:pt x="3409950" y="454025"/>
                </a:cubicBezTo>
                <a:cubicBezTo>
                  <a:pt x="3684588" y="26988"/>
                  <a:pt x="3713956" y="154781"/>
                  <a:pt x="3743325" y="282575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28728" y="1785926"/>
            <a:ext cx="371477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321835" y="2607463"/>
            <a:ext cx="3500462" cy="171451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1750199" y="2750339"/>
            <a:ext cx="3929090" cy="142876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786050" y="1714488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14876" y="3786190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428992" y="3000372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492919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314324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572000" y="2714620"/>
          <a:ext cx="428628" cy="644528"/>
        </p:xfrm>
        <a:graphic>
          <a:graphicData uri="http://schemas.openxmlformats.org/presentationml/2006/ole">
            <p:oleObj spid="_x0000_s4098" name="Формула" r:id="rId3" imgW="152280" imgH="215640" progId="Equation.3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3203848" y="3212976"/>
          <a:ext cx="571504" cy="642942"/>
        </p:xfrm>
        <a:graphic>
          <a:graphicData uri="http://schemas.openxmlformats.org/presentationml/2006/ole">
            <p:oleObj spid="_x0000_s4099" name="Формула" r:id="rId4" imgW="164880" imgH="215640" progId="Equation.3">
              <p:embed/>
            </p:oleObj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2627784" y="3212976"/>
          <a:ext cx="500066" cy="642942"/>
        </p:xfrm>
        <a:graphic>
          <a:graphicData uri="http://schemas.openxmlformats.org/presentationml/2006/ole">
            <p:oleObj spid="_x0000_s4100" name="Формула" r:id="rId5" imgW="164880" imgH="228600" progId="Equation.3">
              <p:embed/>
            </p:oleObj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2214545" y="2643183"/>
            <a:ext cx="1428763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4536280" y="3536157"/>
            <a:ext cx="500069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428992" y="3286124"/>
            <a:ext cx="142876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4282" y="214290"/>
            <a:ext cx="42012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 90°, то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 0.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4876" y="214290"/>
            <a:ext cx="420121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90°, то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 0.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5110" y="6000768"/>
            <a:ext cx="905889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0°, то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0.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Касательная параллельна оси ОХ.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4810" y="33575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286512" y="1071546"/>
          <a:ext cx="2016125" cy="700088"/>
        </p:xfrm>
        <a:graphic>
          <a:graphicData uri="http://schemas.openxmlformats.org/presentationml/2006/ole">
            <p:oleObj spid="_x0000_s4101" name="Формула" r:id="rId6" imgW="583920" imgH="203040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707904" y="2852936"/>
          <a:ext cx="422275" cy="282575"/>
        </p:xfrm>
        <a:graphic>
          <a:graphicData uri="http://schemas.openxmlformats.org/presentationml/2006/ole">
            <p:oleObj spid="_x0000_s4103" name="Формула" r:id="rId7" imgW="152280" imgH="13968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508104" y="2852936"/>
          <a:ext cx="422275" cy="282575"/>
        </p:xfrm>
        <a:graphic>
          <a:graphicData uri="http://schemas.openxmlformats.org/presentationml/2006/ole">
            <p:oleObj spid="_x0000_s4104" name="Формула" r:id="rId8" imgW="152280" imgH="13968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286512" y="4857760"/>
          <a:ext cx="2019300" cy="600075"/>
        </p:xfrm>
        <a:graphic>
          <a:graphicData uri="http://schemas.openxmlformats.org/presentationml/2006/ole">
            <p:oleObj spid="_x0000_s4105" name="Формула" r:id="rId9" imgW="672840" imgH="203040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580112" y="40770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724EC"/>
                </a:solidFill>
              </a:rPr>
              <a:t>Уравнение касательной</a:t>
            </a:r>
            <a:endParaRPr lang="ru-RU" sz="2400" b="1" dirty="0">
              <a:solidFill>
                <a:srgbClr val="6724EC"/>
              </a:solidFill>
            </a:endParaRPr>
          </a:p>
        </p:txBody>
      </p:sp>
      <p:sp>
        <p:nvSpPr>
          <p:cNvPr id="58" name="Нижний колонтитул 57"/>
          <p:cNvSpPr>
            <a:spLocks noGrp="1"/>
          </p:cNvSpPr>
          <p:nvPr>
            <p:ph type="ftr" sz="quarter" idx="11"/>
          </p:nvPr>
        </p:nvSpPr>
        <p:spPr>
          <a:xfrm>
            <a:off x="2267744" y="6305550"/>
            <a:ext cx="6342856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9" grpId="0" animBg="1"/>
      <p:bldP spid="60" grpId="0" animBg="1"/>
      <p:bldP spid="61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6632"/>
            <a:ext cx="80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Острый или тупой угол образует касательная к графику функции в точке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положительной полуосью Ох?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4725144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равен тангенс угла наклона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касательной к графику функции 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= x² + 2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точке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₀ = -1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395536" y="1844824"/>
          <a:ext cx="3932238" cy="1033462"/>
        </p:xfrm>
        <a:graphic>
          <a:graphicData uri="http://schemas.openxmlformats.org/presentationml/2006/ole">
            <p:oleObj spid="_x0000_s5122" name="Формула" r:id="rId3" imgW="901440" imgH="241200" progId="Equation.3">
              <p:embed/>
            </p:oleObj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2267744" y="2780928"/>
          <a:ext cx="5040312" cy="1033463"/>
        </p:xfrm>
        <a:graphic>
          <a:graphicData uri="http://schemas.openxmlformats.org/presentationml/2006/ole">
            <p:oleObj spid="_x0000_s5123" name="Формула" r:id="rId4" imgW="1155600" imgH="241200" progId="Equation.3">
              <p:embed/>
            </p:oleObj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3707904" y="3717032"/>
          <a:ext cx="5205412" cy="1033463"/>
        </p:xfrm>
        <a:graphic>
          <a:graphicData uri="http://schemas.openxmlformats.org/presentationml/2006/ole">
            <p:oleObj spid="_x0000_s5124" name="Формула" r:id="rId5" imgW="1193760" imgH="241200" progId="Equation.3">
              <p:embed/>
            </p:oleObj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8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19672" y="908720"/>
            <a:ext cx="5116512" cy="486568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70" y="20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821637" y="3393281"/>
            <a:ext cx="4786346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14810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214810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30003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 rot="11628146">
            <a:off x="3588238" y="460069"/>
            <a:ext cx="4298821" cy="3651894"/>
          </a:xfrm>
          <a:prstGeom prst="arc">
            <a:avLst>
              <a:gd name="adj1" fmla="val 16200000"/>
              <a:gd name="adj2" fmla="val 28213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857356" y="2000240"/>
            <a:ext cx="3857652" cy="200026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643306" y="2857496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43372" y="3714752"/>
            <a:ext cx="142876" cy="11715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75856" y="2060848"/>
            <a:ext cx="72008" cy="14401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44" idx="1"/>
          </p:cNvCxnSpPr>
          <p:nvPr/>
        </p:nvCxnSpPr>
        <p:spPr>
          <a:xfrm rot="16200000" flipH="1" flipV="1">
            <a:off x="2450354" y="2917084"/>
            <a:ext cx="1671193" cy="9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275856" y="3789040"/>
            <a:ext cx="86751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57488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3059832" y="2204864"/>
            <a:ext cx="204054" cy="1573916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Левая фигурная скобка 53"/>
          <p:cNvSpPr/>
          <p:nvPr/>
        </p:nvSpPr>
        <p:spPr>
          <a:xfrm rot="16200000">
            <a:off x="3638461" y="3570451"/>
            <a:ext cx="210894" cy="792088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643306" y="41433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Дуга 58"/>
          <p:cNvSpPr/>
          <p:nvPr/>
        </p:nvSpPr>
        <p:spPr>
          <a:xfrm rot="14748305">
            <a:off x="3998623" y="3505417"/>
            <a:ext cx="428628" cy="500066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5616311">
            <a:off x="3679986" y="3154878"/>
            <a:ext cx="437831" cy="31250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3428992" y="3071810"/>
          <a:ext cx="422928" cy="282576"/>
        </p:xfrm>
        <a:graphic>
          <a:graphicData uri="http://schemas.openxmlformats.org/presentationml/2006/ole">
            <p:oleObj spid="_x0000_s6146" name="Формула" r:id="rId3" imgW="152280" imgH="1396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643306" y="3500438"/>
          <a:ext cx="357188" cy="282575"/>
        </p:xfrm>
        <a:graphic>
          <a:graphicData uri="http://schemas.openxmlformats.org/presentationml/2006/ole">
            <p:oleObj spid="_x0000_s6147" name="Формула" r:id="rId4" imgW="152280" imgH="139680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043608" y="188640"/>
            <a:ext cx="27142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№1.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52120" y="-99392"/>
            <a:ext cx="349188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касательная  к этому графику, проведённая в точке с абсциссой -1. Найдите значение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= -1.</a:t>
            </a:r>
          </a:p>
          <a:p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процесс 64">
            <a:hlinkClick r:id="rId5" action="ppaction://hlinksldjump"/>
          </p:cNvPr>
          <p:cNvSpPr/>
          <p:nvPr/>
        </p:nvSpPr>
        <p:spPr>
          <a:xfrm>
            <a:off x="7092280" y="5357826"/>
            <a:ext cx="1837438" cy="42862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6724EC"/>
                </a:solidFill>
                <a:hlinkClick r:id="rId5" action="ppaction://hlinksldjump"/>
              </a:rPr>
              <a:t>подсказка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6724EC"/>
              </a:solidFill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87363" y="5857875"/>
          <a:ext cx="2454275" cy="693738"/>
        </p:xfrm>
        <a:graphic>
          <a:graphicData uri="http://schemas.openxmlformats.org/presentationml/2006/ole">
            <p:oleObj spid="_x0000_s6148" name="Формула" r:id="rId6" imgW="812520" imgH="22860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786182" y="5643578"/>
          <a:ext cx="1609725" cy="1071546"/>
        </p:xfrm>
        <a:graphic>
          <a:graphicData uri="http://schemas.openxmlformats.org/presentationml/2006/ole">
            <p:oleObj spid="_x0000_s6149" name="Формула" r:id="rId7" imgW="533160" imgH="3934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072198" y="5857892"/>
          <a:ext cx="2222500" cy="693738"/>
        </p:xfrm>
        <a:graphic>
          <a:graphicData uri="http://schemas.openxmlformats.org/presentationml/2006/ole">
            <p:oleObj spid="_x0000_s6150" name="Формула" r:id="rId8" imgW="736560" imgH="228600" progId="Equation.3">
              <p:embed/>
            </p:oleObj>
          </a:graphicData>
        </a:graphic>
      </p:graphicFrame>
      <p:sp>
        <p:nvSpPr>
          <p:cNvPr id="64" name="Овал 63"/>
          <p:cNvSpPr/>
          <p:nvPr/>
        </p:nvSpPr>
        <p:spPr>
          <a:xfrm>
            <a:off x="2771800" y="126876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429124" y="442913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1331640" y="2996952"/>
            <a:ext cx="316835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28926" y="4536290"/>
            <a:ext cx="1643074" cy="3571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Дуга 74"/>
          <p:cNvSpPr/>
          <p:nvPr/>
        </p:nvSpPr>
        <p:spPr>
          <a:xfrm rot="14748305">
            <a:off x="4336111" y="4223555"/>
            <a:ext cx="495015" cy="512711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фигурная скобка 62"/>
          <p:cNvSpPr/>
          <p:nvPr/>
        </p:nvSpPr>
        <p:spPr>
          <a:xfrm>
            <a:off x="2500298" y="1428736"/>
            <a:ext cx="298323" cy="3143272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фигурная скобка 66"/>
          <p:cNvSpPr/>
          <p:nvPr/>
        </p:nvSpPr>
        <p:spPr>
          <a:xfrm rot="16200000">
            <a:off x="3565029" y="4075931"/>
            <a:ext cx="285753" cy="1584177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643306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00232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429256" y="3714752"/>
          <a:ext cx="3603626" cy="615950"/>
        </p:xfrm>
        <a:graphic>
          <a:graphicData uri="http://schemas.openxmlformats.org/presentationml/2006/ole">
            <p:oleObj spid="_x0000_s6151" name="Формула" r:id="rId9" imgW="1193760" imgH="203040" progId="Equation.3">
              <p:embed/>
            </p:oleObj>
          </a:graphicData>
        </a:graphic>
      </p:graphicFrame>
      <p:sp>
        <p:nvSpPr>
          <p:cNvPr id="71" name="Нижний колонтитул 70"/>
          <p:cNvSpPr>
            <a:spLocks noGrp="1"/>
          </p:cNvSpPr>
          <p:nvPr>
            <p:ph type="ftr" sz="quarter" idx="11"/>
          </p:nvPr>
        </p:nvSpPr>
        <p:spPr>
          <a:xfrm>
            <a:off x="251520" y="6381750"/>
            <a:ext cx="6198840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2" grpId="0"/>
      <p:bldP spid="53" grpId="0" animBg="1"/>
      <p:bldP spid="54" grpId="0" animBg="1"/>
      <p:bldP spid="55" grpId="0"/>
      <p:bldP spid="59" grpId="0" animBg="1"/>
      <p:bldP spid="60" grpId="0" animBg="1"/>
      <p:bldP spid="62" grpId="0" animBg="1"/>
      <p:bldP spid="64" grpId="0" animBg="1"/>
      <p:bldP spid="66" grpId="0" animBg="1"/>
      <p:bldP spid="75" grpId="0" animBg="1"/>
      <p:bldP spid="63" grpId="0" animBg="1"/>
      <p:bldP spid="67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4388"/>
          <a:stretch>
            <a:fillRect/>
          </a:stretch>
        </p:blipFill>
        <p:spPr bwMode="auto">
          <a:xfrm>
            <a:off x="642910" y="785794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59632" y="116632"/>
            <a:ext cx="26885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85852" y="1714488"/>
            <a:ext cx="4071966" cy="31432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43372" y="257174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4"/>
          </p:cNvCxnSpPr>
          <p:nvPr/>
        </p:nvCxnSpPr>
        <p:spPr>
          <a:xfrm rot="5400000">
            <a:off x="3250397" y="3679033"/>
            <a:ext cx="192882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71604" y="4643446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83768" y="5661248"/>
          <a:ext cx="6453192" cy="7109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71093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552" y="5661248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86248" y="2643182"/>
            <a:ext cx="357190" cy="2000264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750331" y="3679033"/>
            <a:ext cx="357190" cy="2571768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2872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779912" y="6305550"/>
            <a:ext cx="4830688" cy="476250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Сильченкова</a:t>
            </a:r>
            <a:r>
              <a:rPr lang="ru-RU" dirty="0" smtClean="0"/>
              <a:t> С.Н., г.Белый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1" grpId="0" animBg="1"/>
      <p:bldP spid="13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1211</TotalTime>
  <Words>2173</Words>
  <Application>Microsoft Office PowerPoint</Application>
  <PresentationFormat>Экран (4:3)</PresentationFormat>
  <Paragraphs>511</Paragraphs>
  <Slides>56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Солнцестояние</vt:lpstr>
      <vt:lpstr>Формула</vt:lpstr>
      <vt:lpstr>ЕГЭ          Производная в заданиях уровня В.</vt:lpstr>
      <vt:lpstr>                  Цели урока</vt:lpstr>
      <vt:lpstr>                Тема 1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Тема  2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 </vt:lpstr>
      <vt:lpstr>Слайд 51</vt:lpstr>
      <vt:lpstr>                 Поставьте себе оценку               за самостоятельные работы</vt:lpstr>
      <vt:lpstr>                          Памятка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         Производная в заданиях уровня В.</dc:title>
  <dc:creator>Loner-XP</dc:creator>
  <cp:lastModifiedBy>1</cp:lastModifiedBy>
  <cp:revision>131</cp:revision>
  <dcterms:created xsi:type="dcterms:W3CDTF">2011-04-01T22:08:45Z</dcterms:created>
  <dcterms:modified xsi:type="dcterms:W3CDTF">2012-01-30T23:47:43Z</dcterms:modified>
</cp:coreProperties>
</file>