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9" r:id="rId5"/>
    <p:sldId id="271" r:id="rId6"/>
    <p:sldId id="259" r:id="rId7"/>
    <p:sldId id="267" r:id="rId8"/>
    <p:sldId id="268" r:id="rId9"/>
    <p:sldId id="270" r:id="rId10"/>
    <p:sldId id="261" r:id="rId11"/>
    <p:sldId id="258" r:id="rId12"/>
    <p:sldId id="262" r:id="rId13"/>
    <p:sldId id="264" r:id="rId14"/>
    <p:sldId id="263" r:id="rId15"/>
    <p:sldId id="260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3214688" y="0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EACA-EC3F-479D-8FCB-24311082DE35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82D3F-EE6C-4D60-A4A9-79937F8A0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4CF8-FDD9-4ED8-9D35-BC3B7EDE5E6D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46F5-D0A2-4FFB-AFAE-50386BD0A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04504-B321-44D8-8E16-C30EEE9B2499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31A01-9654-482A-A690-A0C6A4A6B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BF7F2-5872-4BDD-AE4F-2926A0BE9009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5438-6134-48C2-A190-E8B25AA2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902E-1147-45A5-980E-412E56C8EE80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D628-F64A-4107-ADB7-E84A7B66E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A157-3717-4CF9-8D50-B3AB5C1CBDF5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11D60-D46B-442B-A30F-DBFC3058E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5A198-5774-492A-B4C1-53CB0FFCBD7C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4CA2-5EE9-4097-903D-49598D85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33A32-539F-4EA4-82CB-DDFB6435CE6C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6295D-B516-46CE-BDC4-4F77739EC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C6CE-5BDF-4617-808C-046840BC3B60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74FD0-A120-4C83-92E4-220E17D2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F48E-D212-421D-82FE-55BD2872BFC0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18C50-4ADB-444D-BE79-BBD0DDA7E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DD141-D03A-485F-B94D-B64805EB11DE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F659B-A9A2-415F-A5A7-6656125A1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273C59-6FB1-4B79-822C-3E69BC2ACC20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8036C5-8D3F-4352-969C-81A90C29D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shky.ru/index/0-6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15950" y="987425"/>
            <a:ext cx="7851775" cy="1944688"/>
          </a:xfr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7859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0" dirty="0" smtClean="0">
                <a:ln w="317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Работу выполнила: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0" dirty="0" smtClean="0">
                <a:ln w="317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Васильева В.М., учитель математики,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0" dirty="0" smtClean="0">
                <a:ln w="317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МАОУСОШ №1, г.Старая Русса  Новгородской области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0" dirty="0" smtClean="0">
                <a:ln w="317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2011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5" name="Picture 2" descr="C:\Users\admin\Desktop\s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786063"/>
            <a:ext cx="1714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4286250" y="2428875"/>
            <a:ext cx="1143000" cy="1143000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1   см³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63" y="2643188"/>
            <a:ext cx="928687" cy="857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1 см²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28750" y="1285875"/>
            <a:ext cx="928688" cy="15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43063" y="1428750"/>
            <a:ext cx="893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1 c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м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113" y="390525"/>
            <a:ext cx="7126287" cy="773113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5400000" flipH="1" flipV="1">
            <a:off x="5143500" y="3286125"/>
            <a:ext cx="285750" cy="285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4286250" y="3571875"/>
            <a:ext cx="8572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4714875" y="3143250"/>
            <a:ext cx="85883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Куб 10"/>
          <p:cNvSpPr/>
          <p:nvPr/>
        </p:nvSpPr>
        <p:spPr>
          <a:xfrm>
            <a:off x="2714625" y="4643438"/>
            <a:ext cx="1143000" cy="1143000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1   см³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2538" name="Прямоугольник 12"/>
          <p:cNvSpPr>
            <a:spLocks noChangeArrowheads="1"/>
          </p:cNvSpPr>
          <p:nvPr/>
        </p:nvSpPr>
        <p:spPr bwMode="auto">
          <a:xfrm>
            <a:off x="5278438" y="4441825"/>
            <a:ext cx="25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3571875" y="4643438"/>
            <a:ext cx="1143000" cy="1143000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1   см³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4429125" y="4643438"/>
            <a:ext cx="1143000" cy="1143000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1   см³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3571875" y="3786188"/>
            <a:ext cx="1143000" cy="1143000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1   см³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7" grpId="0" animBg="1"/>
      <p:bldP spid="16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Куб 88"/>
          <p:cNvSpPr/>
          <p:nvPr/>
        </p:nvSpPr>
        <p:spPr>
          <a:xfrm>
            <a:off x="5572125" y="514350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Куб 89"/>
          <p:cNvSpPr/>
          <p:nvPr/>
        </p:nvSpPr>
        <p:spPr>
          <a:xfrm>
            <a:off x="5429250" y="528637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Куб 90"/>
          <p:cNvSpPr/>
          <p:nvPr/>
        </p:nvSpPr>
        <p:spPr>
          <a:xfrm>
            <a:off x="5286375" y="542925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уб 25"/>
          <p:cNvSpPr/>
          <p:nvPr/>
        </p:nvSpPr>
        <p:spPr>
          <a:xfrm>
            <a:off x="5357813" y="185737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Куб 50"/>
          <p:cNvSpPr/>
          <p:nvPr/>
        </p:nvSpPr>
        <p:spPr>
          <a:xfrm>
            <a:off x="5786438" y="185737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Куб 22"/>
          <p:cNvSpPr/>
          <p:nvPr/>
        </p:nvSpPr>
        <p:spPr>
          <a:xfrm>
            <a:off x="5214938" y="200025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Куб 23"/>
          <p:cNvSpPr/>
          <p:nvPr/>
        </p:nvSpPr>
        <p:spPr>
          <a:xfrm>
            <a:off x="5643563" y="200025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5357813" y="142875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5786438" y="142875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6215063" y="185737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6215063" y="142875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-152400"/>
            <a:ext cx="8242300" cy="865188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38" y="857250"/>
            <a:ext cx="3852862" cy="52689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1 см³  </a:t>
            </a:r>
            <a:r>
              <a:rPr lang="ru-RU" smtClean="0"/>
              <a:t>    </a:t>
            </a:r>
          </a:p>
        </p:txBody>
      </p:sp>
      <p:sp>
        <p:nvSpPr>
          <p:cNvPr id="23566" name="Content Placeholder 3"/>
          <p:cNvSpPr>
            <a:spLocks noGrp="1"/>
          </p:cNvSpPr>
          <p:nvPr>
            <p:ph sz="half" idx="2"/>
          </p:nvPr>
        </p:nvSpPr>
        <p:spPr>
          <a:xfrm>
            <a:off x="4429125" y="857250"/>
            <a:ext cx="3852863" cy="5268913"/>
          </a:xfrm>
        </p:spPr>
        <p:txBody>
          <a:bodyPr/>
          <a:lstStyle/>
          <a:p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4     </a:t>
            </a:r>
          </a:p>
          <a:p>
            <a:pPr>
              <a:buFont typeface="Arial" charset="0"/>
              <a:buNone/>
            </a:pPr>
            <a:r>
              <a:rPr lang="ru-RU" smtClean="0"/>
              <a:t>                                   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  </a:t>
            </a:r>
            <a:r>
              <a:rPr lang="ru-RU" b="1" smtClean="0"/>
              <a:t>3</a:t>
            </a:r>
          </a:p>
          <a:p>
            <a:pPr>
              <a:buFont typeface="Arial" charset="0"/>
              <a:buNone/>
            </a:pPr>
            <a:r>
              <a:rPr lang="ru-RU" smtClean="0"/>
              <a:t>                        </a:t>
            </a:r>
            <a:r>
              <a:rPr lang="ru-RU" sz="2400" b="1" smtClean="0"/>
              <a:t>3</a:t>
            </a:r>
          </a:p>
          <a:p>
            <a:pPr>
              <a:buFont typeface="Arial" charset="0"/>
              <a:buNone/>
            </a:pPr>
            <a:r>
              <a:rPr lang="ru-RU" smtClean="0"/>
              <a:t>              </a:t>
            </a:r>
            <a:r>
              <a:rPr lang="ru-RU" sz="2400" b="1" smtClean="0"/>
              <a:t>3</a:t>
            </a:r>
          </a:p>
        </p:txBody>
      </p:sp>
      <p:sp>
        <p:nvSpPr>
          <p:cNvPr id="11" name="Куб 10"/>
          <p:cNvSpPr/>
          <p:nvPr/>
        </p:nvSpPr>
        <p:spPr>
          <a:xfrm>
            <a:off x="5072063" y="214312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Куб 14"/>
          <p:cNvSpPr/>
          <p:nvPr/>
        </p:nvSpPr>
        <p:spPr>
          <a:xfrm>
            <a:off x="5214938" y="157162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Куб 24"/>
          <p:cNvSpPr/>
          <p:nvPr/>
        </p:nvSpPr>
        <p:spPr>
          <a:xfrm>
            <a:off x="6072188" y="200025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Куб 15"/>
          <p:cNvSpPr/>
          <p:nvPr/>
        </p:nvSpPr>
        <p:spPr>
          <a:xfrm>
            <a:off x="5643563" y="157162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Куб 17"/>
          <p:cNvSpPr/>
          <p:nvPr/>
        </p:nvSpPr>
        <p:spPr>
          <a:xfrm>
            <a:off x="6072188" y="157162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Куб 21"/>
          <p:cNvSpPr/>
          <p:nvPr/>
        </p:nvSpPr>
        <p:spPr>
          <a:xfrm>
            <a:off x="5500688" y="214312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5929313" y="214312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4929188" y="228600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5357813" y="228600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Куб 55"/>
          <p:cNvSpPr/>
          <p:nvPr/>
        </p:nvSpPr>
        <p:spPr>
          <a:xfrm>
            <a:off x="5072063" y="171450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Куб 51"/>
          <p:cNvSpPr/>
          <p:nvPr/>
        </p:nvSpPr>
        <p:spPr>
          <a:xfrm>
            <a:off x="5786438" y="228600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Куб 52"/>
          <p:cNvSpPr/>
          <p:nvPr/>
        </p:nvSpPr>
        <p:spPr>
          <a:xfrm>
            <a:off x="5500688" y="171450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Куб 53"/>
          <p:cNvSpPr/>
          <p:nvPr/>
        </p:nvSpPr>
        <p:spPr>
          <a:xfrm>
            <a:off x="5929313" y="171450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Куб 56"/>
          <p:cNvSpPr/>
          <p:nvPr/>
        </p:nvSpPr>
        <p:spPr>
          <a:xfrm>
            <a:off x="4929188" y="185737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Куб 57"/>
          <p:cNvSpPr/>
          <p:nvPr/>
        </p:nvSpPr>
        <p:spPr>
          <a:xfrm>
            <a:off x="5357813" y="185737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Куб 58"/>
          <p:cNvSpPr/>
          <p:nvPr/>
        </p:nvSpPr>
        <p:spPr>
          <a:xfrm>
            <a:off x="5786438" y="185737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Куб 79"/>
          <p:cNvSpPr/>
          <p:nvPr/>
        </p:nvSpPr>
        <p:spPr>
          <a:xfrm>
            <a:off x="5143500" y="557212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Куб 80"/>
          <p:cNvSpPr/>
          <p:nvPr/>
        </p:nvSpPr>
        <p:spPr>
          <a:xfrm>
            <a:off x="6000750" y="514350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Куб 81"/>
          <p:cNvSpPr/>
          <p:nvPr/>
        </p:nvSpPr>
        <p:spPr>
          <a:xfrm>
            <a:off x="5857875" y="528637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Куб 82"/>
          <p:cNvSpPr/>
          <p:nvPr/>
        </p:nvSpPr>
        <p:spPr>
          <a:xfrm>
            <a:off x="5715000" y="542925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Куб 83"/>
          <p:cNvSpPr/>
          <p:nvPr/>
        </p:nvSpPr>
        <p:spPr>
          <a:xfrm>
            <a:off x="6429375" y="514350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Куб 84"/>
          <p:cNvSpPr/>
          <p:nvPr/>
        </p:nvSpPr>
        <p:spPr>
          <a:xfrm>
            <a:off x="6286500" y="528637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Куб 85"/>
          <p:cNvSpPr/>
          <p:nvPr/>
        </p:nvSpPr>
        <p:spPr>
          <a:xfrm>
            <a:off x="6143625" y="5429250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Куб 87"/>
          <p:cNvSpPr/>
          <p:nvPr/>
        </p:nvSpPr>
        <p:spPr>
          <a:xfrm>
            <a:off x="5572125" y="557212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Куб 86"/>
          <p:cNvSpPr/>
          <p:nvPr/>
        </p:nvSpPr>
        <p:spPr>
          <a:xfrm>
            <a:off x="6000750" y="5572125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Куб 99"/>
          <p:cNvSpPr/>
          <p:nvPr/>
        </p:nvSpPr>
        <p:spPr>
          <a:xfrm>
            <a:off x="5786438" y="3786188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Куб 100"/>
          <p:cNvSpPr/>
          <p:nvPr/>
        </p:nvSpPr>
        <p:spPr>
          <a:xfrm>
            <a:off x="5643563" y="3929063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Куб 101"/>
          <p:cNvSpPr/>
          <p:nvPr/>
        </p:nvSpPr>
        <p:spPr>
          <a:xfrm>
            <a:off x="5500688" y="4071938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Куб 102"/>
          <p:cNvSpPr/>
          <p:nvPr/>
        </p:nvSpPr>
        <p:spPr>
          <a:xfrm>
            <a:off x="5357813" y="4214813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9" name="Куб 98"/>
          <p:cNvSpPr/>
          <p:nvPr/>
        </p:nvSpPr>
        <p:spPr>
          <a:xfrm>
            <a:off x="6215063" y="3786188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Куб 97"/>
          <p:cNvSpPr/>
          <p:nvPr/>
        </p:nvSpPr>
        <p:spPr>
          <a:xfrm>
            <a:off x="6072188" y="3929063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Куб 96"/>
          <p:cNvSpPr/>
          <p:nvPr/>
        </p:nvSpPr>
        <p:spPr>
          <a:xfrm>
            <a:off x="6643688" y="3786188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Куб 95"/>
          <p:cNvSpPr/>
          <p:nvPr/>
        </p:nvSpPr>
        <p:spPr>
          <a:xfrm>
            <a:off x="5929313" y="4071938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Куб 94"/>
          <p:cNvSpPr/>
          <p:nvPr/>
        </p:nvSpPr>
        <p:spPr>
          <a:xfrm>
            <a:off x="5786438" y="4214813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Куб 93"/>
          <p:cNvSpPr/>
          <p:nvPr/>
        </p:nvSpPr>
        <p:spPr>
          <a:xfrm>
            <a:off x="6500813" y="3929063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Куб 92"/>
          <p:cNvSpPr/>
          <p:nvPr/>
        </p:nvSpPr>
        <p:spPr>
          <a:xfrm>
            <a:off x="6357938" y="4071938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Куб 91"/>
          <p:cNvSpPr/>
          <p:nvPr/>
        </p:nvSpPr>
        <p:spPr>
          <a:xfrm>
            <a:off x="6215063" y="4214813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Куб 103"/>
          <p:cNvSpPr/>
          <p:nvPr/>
        </p:nvSpPr>
        <p:spPr>
          <a:xfrm>
            <a:off x="1285875" y="5072063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Куб 104"/>
          <p:cNvSpPr/>
          <p:nvPr/>
        </p:nvSpPr>
        <p:spPr>
          <a:xfrm>
            <a:off x="1143000" y="5214938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Куб 105"/>
          <p:cNvSpPr/>
          <p:nvPr/>
        </p:nvSpPr>
        <p:spPr>
          <a:xfrm>
            <a:off x="1000125" y="5357813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Куб 106"/>
          <p:cNvSpPr/>
          <p:nvPr/>
        </p:nvSpPr>
        <p:spPr>
          <a:xfrm>
            <a:off x="857250" y="5500688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Куб 107"/>
          <p:cNvSpPr/>
          <p:nvPr/>
        </p:nvSpPr>
        <p:spPr>
          <a:xfrm>
            <a:off x="2428875" y="5072063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Куб 108"/>
          <p:cNvSpPr/>
          <p:nvPr/>
        </p:nvSpPr>
        <p:spPr>
          <a:xfrm>
            <a:off x="2286000" y="5214938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Куб 109"/>
          <p:cNvSpPr/>
          <p:nvPr/>
        </p:nvSpPr>
        <p:spPr>
          <a:xfrm>
            <a:off x="2143125" y="5357813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Куб 110"/>
          <p:cNvSpPr/>
          <p:nvPr/>
        </p:nvSpPr>
        <p:spPr>
          <a:xfrm>
            <a:off x="2000250" y="5500688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Куб 111"/>
          <p:cNvSpPr/>
          <p:nvPr/>
        </p:nvSpPr>
        <p:spPr>
          <a:xfrm>
            <a:off x="3500438" y="5072063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Куб 112"/>
          <p:cNvSpPr/>
          <p:nvPr/>
        </p:nvSpPr>
        <p:spPr>
          <a:xfrm>
            <a:off x="3357563" y="5214938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Куб 113"/>
          <p:cNvSpPr/>
          <p:nvPr/>
        </p:nvSpPr>
        <p:spPr>
          <a:xfrm>
            <a:off x="3214688" y="5357813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Куб 114"/>
          <p:cNvSpPr/>
          <p:nvPr/>
        </p:nvSpPr>
        <p:spPr>
          <a:xfrm>
            <a:off x="3071813" y="5500688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Куб 115"/>
          <p:cNvSpPr/>
          <p:nvPr/>
        </p:nvSpPr>
        <p:spPr>
          <a:xfrm>
            <a:off x="3857625" y="3929063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Куб 116"/>
          <p:cNvSpPr/>
          <p:nvPr/>
        </p:nvSpPr>
        <p:spPr>
          <a:xfrm>
            <a:off x="2857500" y="3929063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Куб 117"/>
          <p:cNvSpPr/>
          <p:nvPr/>
        </p:nvSpPr>
        <p:spPr>
          <a:xfrm>
            <a:off x="1857375" y="3929063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Куб 118"/>
          <p:cNvSpPr/>
          <p:nvPr/>
        </p:nvSpPr>
        <p:spPr>
          <a:xfrm>
            <a:off x="928688" y="3929063"/>
            <a:ext cx="571500" cy="5715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620" name="TextBox 121"/>
          <p:cNvSpPr txBox="1">
            <a:spLocks noChangeArrowheads="1"/>
          </p:cNvSpPr>
          <p:nvPr/>
        </p:nvSpPr>
        <p:spPr bwMode="auto">
          <a:xfrm>
            <a:off x="4572000" y="2357438"/>
            <a:ext cx="33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2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143750" y="4429125"/>
            <a:ext cx="157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4×3=12</a:t>
            </a:r>
            <a:r>
              <a:rPr lang="en-US" sz="2400" b="1">
                <a:solidFill>
                  <a:srgbClr val="002060"/>
                </a:solidFill>
                <a:latin typeface="Calibri" pitchFamily="34" charset="0"/>
              </a:rPr>
              <a:t>c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м³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571625" y="200025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(4×3)×2=24см³</a:t>
            </a:r>
          </a:p>
        </p:txBody>
      </p:sp>
      <p:sp>
        <p:nvSpPr>
          <p:cNvPr id="23623" name="TextBox 72"/>
          <p:cNvSpPr txBox="1">
            <a:spLocks noChangeArrowheads="1"/>
          </p:cNvSpPr>
          <p:nvPr/>
        </p:nvSpPr>
        <p:spPr bwMode="auto">
          <a:xfrm>
            <a:off x="5214938" y="385762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уб 2"/>
          <p:cNvSpPr/>
          <p:nvPr/>
        </p:nvSpPr>
        <p:spPr>
          <a:xfrm>
            <a:off x="1143000" y="1000125"/>
            <a:ext cx="2359025" cy="3000375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/>
                </a:solidFill>
                <a:prstDash val="sysDash"/>
              </a:ln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143000" y="3429000"/>
            <a:ext cx="642938" cy="5715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85938" y="3429000"/>
            <a:ext cx="17145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535781" y="2178844"/>
            <a:ext cx="2428875" cy="7143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5813" y="2571750"/>
            <a:ext cx="214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28813" y="4071938"/>
            <a:ext cx="336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57563" y="3571875"/>
            <a:ext cx="214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с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43000" y="4500563"/>
            <a:ext cx="1905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libri" pitchFamily="34" charset="0"/>
              </a:rPr>
              <a:t>V=abc</a:t>
            </a:r>
            <a:endParaRPr lang="ru-RU" sz="4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5357813" y="1643063"/>
            <a:ext cx="2001837" cy="2073275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5357813" y="3214688"/>
            <a:ext cx="500062" cy="50006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857875" y="3214688"/>
            <a:ext cx="1500188" cy="158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072856" y="2428082"/>
            <a:ext cx="1571625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000625" y="2857500"/>
            <a:ext cx="33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000750" y="3786188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286625" y="3571875"/>
            <a:ext cx="33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929313" y="4500563"/>
            <a:ext cx="1571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libri" pitchFamily="34" charset="0"/>
              </a:rPr>
              <a:t>V=a³</a:t>
            </a:r>
            <a:endParaRPr lang="ru-RU" sz="4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42938" y="5429250"/>
            <a:ext cx="778668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Внимание!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При вычислениях все измерения должны быть  выражены в одинаковых единицах.</a:t>
            </a:r>
          </a:p>
        </p:txBody>
      </p:sp>
      <p:pic>
        <p:nvPicPr>
          <p:cNvPr id="23" name="Прямоугольник 2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-103188"/>
            <a:ext cx="8509000" cy="1189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5" grpId="0"/>
      <p:bldP spid="17" grpId="0" animBg="1"/>
      <p:bldP spid="33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3786188" y="2428875"/>
            <a:ext cx="4000500" cy="3643313"/>
          </a:xfrm>
          <a:prstGeom prst="cube">
            <a:avLst>
              <a:gd name="adj" fmla="val 342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Picture 3" descr="C:\Users\admin\Desktop\7123403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3357563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C:\Users\admin\Desktop\mi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4572000"/>
            <a:ext cx="6619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785813"/>
            <a:ext cx="7215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В противоположных вершинах куба сидят паук и муха. Каким кратчайшим путём паук сможет доползти до мухи? </a:t>
            </a:r>
          </a:p>
        </p:txBody>
      </p: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-133350"/>
            <a:ext cx="8796338" cy="865188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 rot="5400000">
            <a:off x="3785393" y="3644107"/>
            <a:ext cx="2430463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3857625" y="4857750"/>
            <a:ext cx="1143000" cy="1143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000625" y="4857750"/>
            <a:ext cx="271462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786188" y="3714750"/>
            <a:ext cx="2786062" cy="235743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6536531" y="4893469"/>
            <a:ext cx="1214438" cy="1143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786188" y="2428875"/>
            <a:ext cx="4000500" cy="1214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1028" idx="1"/>
          </p:cNvCxnSpPr>
          <p:nvPr/>
        </p:nvCxnSpPr>
        <p:spPr>
          <a:xfrm rot="5400000">
            <a:off x="6550025" y="3665538"/>
            <a:ext cx="2474913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786188" y="3643313"/>
            <a:ext cx="2714625" cy="15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1028" idx="1"/>
          </p:cNvCxnSpPr>
          <p:nvPr/>
        </p:nvCxnSpPr>
        <p:spPr>
          <a:xfrm>
            <a:off x="6500813" y="3643313"/>
            <a:ext cx="1285875" cy="12604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3786188" y="2428875"/>
            <a:ext cx="1214438" cy="12144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000625" y="2428875"/>
            <a:ext cx="2714625" cy="2428875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2606675" y="4894263"/>
            <a:ext cx="2357437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3786188" y="4857750"/>
            <a:ext cx="3929062" cy="1214438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786188" y="3714750"/>
            <a:ext cx="1214437" cy="1143000"/>
          </a:xfrm>
          <a:prstGeom prst="line">
            <a:avLst/>
          </a:prstGeom>
          <a:ln w="38100">
            <a:solidFill>
              <a:srgbClr val="FF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000625" y="4857750"/>
            <a:ext cx="2714625" cy="1588"/>
          </a:xfrm>
          <a:prstGeom prst="line">
            <a:avLst/>
          </a:prstGeom>
          <a:ln w="38100">
            <a:solidFill>
              <a:srgbClr val="FF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4" descr="ANTN0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643188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785813" y="2000250"/>
            <a:ext cx="2643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Сколько таких путей? 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43125" y="2357438"/>
            <a:ext cx="500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15 C 0.06876 0.03287 0.1283 0.00162 0.21685 0.0007 C 0.21858 0.00023 0.22032 -0.00069 0.22223 -0.00115 C 0.22501 -0.00185 0.22761 -0.00208 0.23021 -0.00301 C 0.23299 -0.00393 0.2382 -0.00625 0.2382 -0.00625 C 0.25816 0.00209 0.27917 0.00278 0.29983 0.00417 C 0.30209 0.01297 0.304 0.01922 0.3106 0.02199 C 0.31337 0.02431 0.31685 0.02547 0.31858 0.02917 C 0.32257 0.03727 0.32639 0.04422 0.33334 0.04699 C 0.33889 0.05209 0.34271 0.05741 0.34931 0.05949 C 0.35695 0.06644 0.36181 0.07616 0.36806 0.08449 C 0.37205 0.08959 0.37691 0.09329 0.38143 0.09699 C 0.3856 0.10023 0.38959 0.10417 0.39358 0.10764 C 0.39497 0.1088 0.39636 0.11019 0.39757 0.11135 C 0.39896 0.1125 0.40174 0.11482 0.40174 0.11505 C 0.40435 0.12523 0.40938 0.13403 0.41511 0.14167 C 0.41702 0.14954 0.42327 0.15486 0.4283 0.15949 C 0.43021 0.16621 0.42882 0.16343 0.43247 0.16852 " pathEditMode="relative" rAng="0" ptsTypes="fffffffffffffffffA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714500" y="4786313"/>
            <a:ext cx="1143000" cy="5715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857500" y="4714875"/>
            <a:ext cx="1214438" cy="6429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143375" y="4786313"/>
            <a:ext cx="1143000" cy="64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1072356" y="4144169"/>
            <a:ext cx="12842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2179637" y="4106863"/>
            <a:ext cx="1357313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3108325" y="4749800"/>
            <a:ext cx="64293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1965325" y="4749800"/>
            <a:ext cx="64293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3428206" y="4072732"/>
            <a:ext cx="1285875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4394200" y="4749800"/>
            <a:ext cx="64293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4609306" y="4107657"/>
            <a:ext cx="1355725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14500" y="4143375"/>
            <a:ext cx="571500" cy="28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2286000" y="3786188"/>
            <a:ext cx="1143000" cy="64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714500" y="3143250"/>
            <a:ext cx="571500" cy="3571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286000" y="3143250"/>
            <a:ext cx="571500" cy="2857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2286000" y="4786313"/>
            <a:ext cx="571500" cy="28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857500" y="4786313"/>
            <a:ext cx="1285875" cy="64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857500" y="4143375"/>
            <a:ext cx="571500" cy="28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2857500" y="2786063"/>
            <a:ext cx="1143000" cy="64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3429000" y="3786188"/>
            <a:ext cx="1214438" cy="64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1714500" y="3786188"/>
            <a:ext cx="571500" cy="3571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286000" y="3786188"/>
            <a:ext cx="571500" cy="3571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2286000" y="2786063"/>
            <a:ext cx="571500" cy="3571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3429000" y="3786188"/>
            <a:ext cx="1285875" cy="64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643438" y="3786188"/>
            <a:ext cx="642937" cy="3571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4714875" y="4143375"/>
            <a:ext cx="571500" cy="28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071938" y="4714875"/>
            <a:ext cx="642937" cy="3571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500438" y="3143250"/>
            <a:ext cx="571500" cy="28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4071938" y="3143250"/>
            <a:ext cx="571500" cy="28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857500" y="2786063"/>
            <a:ext cx="642938" cy="3571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4000500" y="2786063"/>
            <a:ext cx="1285875" cy="64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2857500" y="1785938"/>
            <a:ext cx="571500" cy="3571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3429000" y="1785938"/>
            <a:ext cx="571500" cy="28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2857500" y="2143125"/>
            <a:ext cx="571500" cy="28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3429000" y="2071688"/>
            <a:ext cx="571500" cy="3571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rot="5400000" flipH="1" flipV="1">
            <a:off x="1962944" y="3464719"/>
            <a:ext cx="644525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rot="5400000" flipH="1" flipV="1">
            <a:off x="2750343" y="3107532"/>
            <a:ext cx="13573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rot="5400000">
            <a:off x="2536825" y="2463800"/>
            <a:ext cx="64293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5400000">
            <a:off x="4321969" y="3464719"/>
            <a:ext cx="644525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rot="5400000">
            <a:off x="3643312" y="2428876"/>
            <a:ext cx="71437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>
            <a:spLocks noChangeArrowheads="1"/>
          </p:cNvSpPr>
          <p:nvPr/>
        </p:nvSpPr>
        <p:spPr bwMode="auto">
          <a:xfrm>
            <a:off x="857250" y="1143000"/>
            <a:ext cx="5780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Сколько кубиков вы видите?</a:t>
            </a:r>
          </a:p>
        </p:txBody>
      </p:sp>
      <p:pic>
        <p:nvPicPr>
          <p:cNvPr id="253" name="Прямоугольник 25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075" y="115888"/>
            <a:ext cx="7296150" cy="755650"/>
          </a:xfrm>
          <a:prstGeom prst="rect">
            <a:avLst/>
          </a:prstGeom>
          <a:noFill/>
        </p:spPr>
      </p:pic>
      <p:pic>
        <p:nvPicPr>
          <p:cNvPr id="254" name="Picture 4" descr="ANTN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000250"/>
            <a:ext cx="2857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14375"/>
            <a:ext cx="6786563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РЕФЛЕКСИЯ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1357313"/>
            <a:ext cx="4286250" cy="485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НА УРОКЕ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70C0"/>
              </a:solidFill>
            </a:endParaRPr>
          </a:p>
          <a:p>
            <a:pPr algn="l" fontAlgn="auto">
              <a:spcAft>
                <a:spcPts val="0"/>
              </a:spcAft>
              <a:buFontTx/>
              <a:buChar char="•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 Я узнал…</a:t>
            </a:r>
          </a:p>
          <a:p>
            <a:pPr algn="l" fontAlgn="auto">
              <a:spcAft>
                <a:spcPts val="0"/>
              </a:spcAft>
              <a:buFontTx/>
              <a:buChar char="•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 Я научился…</a:t>
            </a:r>
          </a:p>
          <a:p>
            <a:pPr algn="l" fontAlgn="auto">
              <a:spcAft>
                <a:spcPts val="0"/>
              </a:spcAft>
              <a:buFontTx/>
              <a:buChar char="•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 Мне понравилось…</a:t>
            </a:r>
          </a:p>
          <a:p>
            <a:pPr algn="l" fontAlgn="auto">
              <a:spcAft>
                <a:spcPts val="0"/>
              </a:spcAft>
              <a:buFontTx/>
              <a:buChar char="•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 Я затруднялся…</a:t>
            </a:r>
          </a:p>
          <a:p>
            <a:pPr algn="l" fontAlgn="auto">
              <a:spcAft>
                <a:spcPts val="0"/>
              </a:spcAft>
              <a:buFontTx/>
              <a:buChar char="•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 Моё настроение…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4" name="Picture 5" descr="f1_07_hurr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357313"/>
            <a:ext cx="3471863" cy="4786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6438" y="822325"/>
            <a:ext cx="7731125" cy="5329238"/>
          </a:xfrm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669925"/>
            <a:ext cx="6900863" cy="774700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2938" y="2071688"/>
            <a:ext cx="7500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1) Стр.129, №840, 841, 842;</a:t>
            </a:r>
          </a:p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2) Стр125-126, п. 21 ( учить формулы);</a:t>
            </a:r>
          </a:p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3) Карточки на повторение (по желанию).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390525"/>
            <a:ext cx="8242300" cy="1189038"/>
          </a:xfrm>
        </p:spPr>
      </p:pic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785813" y="1285875"/>
            <a:ext cx="7715250" cy="531177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642938" y="3143250"/>
            <a:ext cx="7786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642938" y="3500438"/>
            <a:ext cx="6215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1428750"/>
            <a:ext cx="7858125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 1. </a:t>
            </a:r>
            <a:r>
              <a:rPr lang="ru-RU" sz="2400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Виленкин</a:t>
            </a:r>
            <a:r>
              <a:rPr lang="ru-RU" sz="24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Н.Я.  и </a:t>
            </a:r>
            <a:r>
              <a:rPr lang="ru-RU" sz="2400">
                <a:solidFill>
                  <a:srgbClr val="0070C0"/>
                </a:solidFill>
                <a:latin typeface="+mn-lt"/>
                <a:cs typeface="Times New Roman" pitchFamily="18" charset="0"/>
              </a:rPr>
              <a:t>др.,Математика</a:t>
            </a:r>
            <a:r>
              <a:rPr lang="ru-RU" sz="24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. 5 класс: учебник для общеобразовательных  учреждений / М.: Мнемозина, 2009.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 2. Поурочные разработки по математике к учебному комплекту Н. Я. </a:t>
            </a:r>
            <a:r>
              <a:rPr lang="ru-RU" sz="2400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Виленкина</a:t>
            </a:r>
            <a:r>
              <a:rPr lang="ru-RU" sz="24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, автор Л.П. Попова, Москва «</a:t>
            </a:r>
            <a:r>
              <a:rPr lang="ru-RU" sz="2400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Вако</a:t>
            </a:r>
            <a:r>
              <a:rPr lang="ru-RU" sz="24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» 2008.</a:t>
            </a:r>
            <a:endParaRPr lang="en-US" sz="24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+mn-lt"/>
              </a:rPr>
              <a:t>  3.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http://www.zjammie.nl/plaatjes-school2.htm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+mn-lt"/>
              </a:rPr>
              <a:t>  4. </a:t>
            </a:r>
            <a:r>
              <a:rPr lang="en-US" sz="2400" dirty="0">
                <a:solidFill>
                  <a:srgbClr val="0070C0"/>
                </a:solidFill>
                <a:latin typeface="+mn-lt"/>
                <a:hlinkClick r:id="rId3"/>
              </a:rPr>
              <a:t>http://animashky.ru/index/0-6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+mn-lt"/>
              </a:rPr>
              <a:t>  5.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http://office.microsoft.com/ru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10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4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4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8" descr="C:\Documents and Settings\Admin\Рабочий стол\Рисунок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3429000"/>
            <a:ext cx="3571875" cy="2857500"/>
          </a:xfr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38" y="642938"/>
            <a:ext cx="47863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Ну-ка проверь дружок</a:t>
            </a:r>
            <a:b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Ты готов начать урок?</a:t>
            </a:r>
            <a:b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Всё ль на месте, всё ль в порядке,</a:t>
            </a:r>
            <a:b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Ручка, книжка и тетрадка?</a:t>
            </a:r>
            <a:b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Все ли правильно сидят?</a:t>
            </a:r>
            <a:b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Все ль внимательно глядят?</a:t>
            </a:r>
            <a:b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Каждый хочет получать</a:t>
            </a:r>
            <a:b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Только лишь оценку «5».</a:t>
            </a:r>
            <a:b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Тут затеи и задачи, </a:t>
            </a:r>
            <a:b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Игры, шутки, всё для вас!</a:t>
            </a:r>
            <a:b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Пожелаем же удачи –</a:t>
            </a:r>
            <a:b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 работу, в добрый час!</a:t>
            </a:r>
            <a:endParaRPr lang="ru-RU" sz="2400">
              <a:solidFill>
                <a:srgbClr val="0070C0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-103188"/>
            <a:ext cx="8242300" cy="773113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1071563"/>
            <a:ext cx="16430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а)  4×16</a:t>
            </a:r>
          </a:p>
          <a:p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      +11</a:t>
            </a:r>
          </a:p>
          <a:p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       :15</a:t>
            </a:r>
          </a:p>
          <a:p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       ×12</a:t>
            </a:r>
          </a:p>
          <a:p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       :20        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142207" y="2070894"/>
            <a:ext cx="200025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25" y="3071813"/>
            <a:ext cx="142875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8625" y="4357688"/>
            <a:ext cx="500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Б)</a:t>
            </a:r>
          </a:p>
        </p:txBody>
      </p:sp>
      <p:sp>
        <p:nvSpPr>
          <p:cNvPr id="16" name="Овал 15"/>
          <p:cNvSpPr/>
          <p:nvPr/>
        </p:nvSpPr>
        <p:spPr>
          <a:xfrm>
            <a:off x="5929313" y="4357688"/>
            <a:ext cx="857250" cy="785812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8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572375" y="4357688"/>
            <a:ext cx="857250" cy="785812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96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286250" y="4357688"/>
            <a:ext cx="857250" cy="785812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23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571750" y="4357688"/>
            <a:ext cx="857250" cy="785812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69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00125" y="4357688"/>
            <a:ext cx="857250" cy="785812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60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857375" y="4786313"/>
            <a:ext cx="714375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9" idx="6"/>
            <a:endCxn id="18" idx="2"/>
          </p:cNvCxnSpPr>
          <p:nvPr/>
        </p:nvCxnSpPr>
        <p:spPr>
          <a:xfrm>
            <a:off x="3429000" y="4751388"/>
            <a:ext cx="85725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8" idx="6"/>
            <a:endCxn id="16" idx="2"/>
          </p:cNvCxnSpPr>
          <p:nvPr/>
        </p:nvCxnSpPr>
        <p:spPr>
          <a:xfrm>
            <a:off x="5143500" y="4751388"/>
            <a:ext cx="785813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6" idx="6"/>
            <a:endCxn id="17" idx="2"/>
          </p:cNvCxnSpPr>
          <p:nvPr/>
        </p:nvCxnSpPr>
        <p:spPr>
          <a:xfrm>
            <a:off x="6786563" y="4751388"/>
            <a:ext cx="785812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786563" y="4357688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×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857375" y="42862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flipH="1">
            <a:off x="5072063" y="4286250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­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500438" y="4286250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500313" y="10715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64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500313" y="1428750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75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571750" y="1785938"/>
            <a:ext cx="33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428875" y="2143125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60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71750" y="2500313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3643313" y="421481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5286375" y="421481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2286000" y="4214813"/>
            <a:ext cx="214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6929438" y="421481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38" grpId="0"/>
      <p:bldP spid="39" grpId="0"/>
      <p:bldP spid="44" grpId="0"/>
      <p:bldP spid="46" grpId="0"/>
      <p:bldP spid="24" grpId="0"/>
      <p:bldP spid="25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-152400"/>
            <a:ext cx="8242300" cy="865188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571500"/>
            <a:ext cx="8143875" cy="600075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solidFill>
                  <a:srgbClr val="0070C0"/>
                </a:solidFill>
              </a:rPr>
              <a:t>1) Любой прямоугольный параллелепипед  состоит из граней. Их у него: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solidFill>
                  <a:srgbClr val="0070C0"/>
                </a:solidFill>
              </a:rPr>
              <a:t>   а)12                           б)8                     в)6                            г)10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solidFill>
                  <a:srgbClr val="0070C0"/>
                </a:solidFill>
              </a:rPr>
              <a:t>2) У каждого параллелепипеда есть рёбра. Это: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solidFill>
                  <a:srgbClr val="0070C0"/>
                </a:solidFill>
              </a:rPr>
              <a:t>      а)Прямоугольники              б)Прямые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solidFill>
                  <a:srgbClr val="0070C0"/>
                </a:solidFill>
              </a:rPr>
              <a:t>      в)Треугольник                       г)Отрезки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solidFill>
                  <a:srgbClr val="0070C0"/>
                </a:solidFill>
              </a:rPr>
              <a:t>3)  У куба все рёбра: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solidFill>
                  <a:srgbClr val="0070C0"/>
                </a:solidFill>
              </a:rPr>
              <a:t>      а)Попарно равны          б)Разные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solidFill>
                  <a:srgbClr val="0070C0"/>
                </a:solidFill>
              </a:rPr>
              <a:t>      в)Равны                             г)Другой ответ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solidFill>
                  <a:srgbClr val="0070C0"/>
                </a:solidFill>
              </a:rPr>
              <a:t>4) У параллелепипеда противоположные грани: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solidFill>
                  <a:srgbClr val="0070C0"/>
                </a:solidFill>
              </a:rPr>
              <a:t>       а)Равны                  б)Квадраты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solidFill>
                  <a:srgbClr val="0070C0"/>
                </a:solidFill>
              </a:rPr>
              <a:t>       в)Разные                 г)Другой ответ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solidFill>
                  <a:srgbClr val="0070C0"/>
                </a:solidFill>
              </a:rPr>
              <a:t>5) Площадь поверхности параллелепипеда можно вычислить по формуле: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solidFill>
                  <a:srgbClr val="0070C0"/>
                </a:solidFill>
              </a:rPr>
              <a:t>       а)S=4×(</a:t>
            </a:r>
            <a:r>
              <a:rPr lang="ru-RU" sz="5100" dirty="0" err="1" smtClean="0">
                <a:solidFill>
                  <a:srgbClr val="0070C0"/>
                </a:solidFill>
              </a:rPr>
              <a:t>a+b+c</a:t>
            </a:r>
            <a:r>
              <a:rPr lang="ru-RU" sz="5100" dirty="0" smtClean="0">
                <a:solidFill>
                  <a:srgbClr val="0070C0"/>
                </a:solidFill>
              </a:rPr>
              <a:t>)             б)S=2×(</a:t>
            </a:r>
            <a:r>
              <a:rPr lang="ru-RU" sz="5100" dirty="0" err="1" smtClean="0">
                <a:solidFill>
                  <a:srgbClr val="0070C0"/>
                </a:solidFill>
              </a:rPr>
              <a:t>a×b+b×c+a×c</a:t>
            </a:r>
            <a:r>
              <a:rPr lang="ru-RU" sz="5100" dirty="0" smtClean="0">
                <a:solidFill>
                  <a:srgbClr val="0070C0"/>
                </a:solidFill>
              </a:rPr>
              <a:t>)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solidFill>
                  <a:srgbClr val="0070C0"/>
                </a:solidFill>
              </a:rPr>
              <a:t>       в)</a:t>
            </a:r>
            <a:r>
              <a:rPr lang="ru-RU" sz="5100" dirty="0" err="1" smtClean="0">
                <a:solidFill>
                  <a:srgbClr val="0070C0"/>
                </a:solidFill>
              </a:rPr>
              <a:t>S=abc</a:t>
            </a:r>
            <a:r>
              <a:rPr lang="ru-RU" sz="5100" dirty="0" smtClean="0">
                <a:solidFill>
                  <a:srgbClr val="0070C0"/>
                </a:solidFill>
              </a:rPr>
              <a:t>                         г)S=6abc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-139700"/>
            <a:ext cx="8242300" cy="846138"/>
          </a:xfr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1071563"/>
          <a:ext cx="6610350" cy="857250"/>
        </p:xfrm>
        <a:graphic>
          <a:graphicData uri="http://schemas.openxmlformats.org/drawingml/2006/table">
            <a:tbl>
              <a:tblPr/>
              <a:tblGrid>
                <a:gridCol w="1379152"/>
                <a:gridCol w="1307714"/>
                <a:gridCol w="1307714"/>
                <a:gridCol w="1307714"/>
                <a:gridCol w="1308398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3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ea typeface="Calibri" pitchFamily="34" charset="0"/>
                <a:cs typeface="Times New Roman" pitchFamily="18" charset="0"/>
              </a:rPr>
              <a:t/>
            </a:r>
            <a:br>
              <a:rPr lang="ru-RU" sz="1200" b="1">
                <a:ea typeface="Calibri" pitchFamily="34" charset="0"/>
                <a:cs typeface="Times New Roman" pitchFamily="18" charset="0"/>
              </a:rPr>
            </a:br>
            <a:r>
              <a:rPr lang="ru-RU" sz="1200" b="1">
                <a:ea typeface="Calibri" pitchFamily="34" charset="0"/>
                <a:cs typeface="Times New Roman" pitchFamily="18" charset="0"/>
              </a:rPr>
              <a:t/>
            </a:r>
            <a:br>
              <a:rPr lang="ru-RU" sz="1200" b="1"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82625" y="390525"/>
            <a:ext cx="7785100" cy="828675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1285875"/>
            <a:ext cx="7786687" cy="4857750"/>
          </a:xfrm>
        </p:spPr>
        <p:txBody>
          <a:bodyPr/>
          <a:lstStyle/>
          <a:p>
            <a:pPr algn="l"/>
            <a:r>
              <a:rPr lang="ru-RU" sz="2400" i="1" smtClean="0">
                <a:solidFill>
                  <a:srgbClr val="0070C0"/>
                </a:solidFill>
              </a:rPr>
              <a:t>Вычислите и расположите трёхзначные ответы в порядке возрастания. Прочитайте, что мы будем учиться вычислять сегодня.</a:t>
            </a:r>
          </a:p>
          <a:p>
            <a:pPr algn="l"/>
            <a:r>
              <a:rPr lang="ru-RU" sz="2400" smtClean="0">
                <a:solidFill>
                  <a:srgbClr val="0070C0"/>
                </a:solidFill>
              </a:rPr>
              <a:t>              17 × 10       </a:t>
            </a:r>
            <a:r>
              <a:rPr lang="ru-RU" sz="2400" smtClean="0">
                <a:solidFill>
                  <a:srgbClr val="FF0000"/>
                </a:solidFill>
              </a:rPr>
              <a:t>ъ</a:t>
            </a:r>
          </a:p>
          <a:p>
            <a:pPr algn="l"/>
            <a:r>
              <a:rPr lang="ru-RU" sz="2400" smtClean="0">
                <a:solidFill>
                  <a:srgbClr val="0070C0"/>
                </a:solidFill>
              </a:rPr>
              <a:t>              16 × 4         </a:t>
            </a:r>
            <a:r>
              <a:rPr lang="ru-RU" sz="2400" smtClean="0">
                <a:solidFill>
                  <a:srgbClr val="FF0000"/>
                </a:solidFill>
              </a:rPr>
              <a:t>у</a:t>
            </a:r>
          </a:p>
          <a:p>
            <a:pPr algn="l"/>
            <a:r>
              <a:rPr lang="ru-RU" sz="2400" smtClean="0">
                <a:solidFill>
                  <a:srgbClr val="0070C0"/>
                </a:solidFill>
              </a:rPr>
              <a:t>              936 : 3        </a:t>
            </a:r>
            <a:r>
              <a:rPr lang="ru-RU" sz="2400" smtClean="0">
                <a:solidFill>
                  <a:srgbClr val="FF0000"/>
                </a:solidFill>
              </a:rPr>
              <a:t>ё</a:t>
            </a:r>
          </a:p>
          <a:p>
            <a:pPr algn="l"/>
            <a:r>
              <a:rPr lang="ru-RU" sz="2400" smtClean="0">
                <a:solidFill>
                  <a:srgbClr val="0070C0"/>
                </a:solidFill>
              </a:rPr>
              <a:t>              171 : 9        </a:t>
            </a:r>
            <a:r>
              <a:rPr lang="ru-RU" sz="2400" smtClean="0">
                <a:solidFill>
                  <a:srgbClr val="FF0000"/>
                </a:solidFill>
              </a:rPr>
              <a:t>ж</a:t>
            </a:r>
          </a:p>
          <a:p>
            <a:pPr algn="l"/>
            <a:r>
              <a:rPr lang="ru-RU" sz="2400" smtClean="0">
                <a:solidFill>
                  <a:srgbClr val="0070C0"/>
                </a:solidFill>
              </a:rPr>
              <a:t>              10²              </a:t>
            </a:r>
            <a:r>
              <a:rPr lang="ru-RU" sz="2400" smtClean="0">
                <a:solidFill>
                  <a:srgbClr val="FF0000"/>
                </a:solidFill>
              </a:rPr>
              <a:t>о</a:t>
            </a:r>
          </a:p>
          <a:p>
            <a:pPr algn="l"/>
            <a:r>
              <a:rPr lang="ru-RU" sz="2400" smtClean="0">
                <a:solidFill>
                  <a:srgbClr val="0070C0"/>
                </a:solidFill>
              </a:rPr>
              <a:t>              218 × 2       </a:t>
            </a:r>
            <a:r>
              <a:rPr lang="ru-RU" sz="2400" smtClean="0">
                <a:solidFill>
                  <a:srgbClr val="FF0000"/>
                </a:solidFill>
              </a:rPr>
              <a:t>м</a:t>
            </a:r>
          </a:p>
          <a:p>
            <a:pPr algn="l"/>
            <a:r>
              <a:rPr lang="ru-RU" sz="2400" smtClean="0">
                <a:solidFill>
                  <a:srgbClr val="0070C0"/>
                </a:solidFill>
              </a:rPr>
              <a:t>              555 : 5        </a:t>
            </a:r>
            <a:r>
              <a:rPr lang="ru-RU" sz="2400" smtClean="0">
                <a:solidFill>
                  <a:srgbClr val="FF0000"/>
                </a:solidFill>
              </a:rPr>
              <a:t>б </a:t>
            </a:r>
            <a:r>
              <a:rPr lang="ru-RU" sz="2400" smtClean="0">
                <a:solidFill>
                  <a:srgbClr val="0070C0"/>
                </a:solidFill>
              </a:rPr>
              <a:t> </a:t>
            </a:r>
            <a:endParaRPr lang="en-US" sz="2400" smtClean="0">
              <a:solidFill>
                <a:srgbClr val="0070C0"/>
              </a:solidFill>
            </a:endParaRPr>
          </a:p>
        </p:txBody>
      </p:sp>
      <p:pic>
        <p:nvPicPr>
          <p:cNvPr id="18435" name="Picture 5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571750"/>
            <a:ext cx="22860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2938" y="714375"/>
            <a:ext cx="4857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i="1">
                <a:solidFill>
                  <a:srgbClr val="0070C0"/>
                </a:solidFill>
                <a:latin typeface="Calibri" pitchFamily="34" charset="0"/>
              </a:rPr>
              <a:t>Важным свойством тела является его</a:t>
            </a:r>
            <a:r>
              <a:rPr lang="ru-RU" sz="2400" i="1">
                <a:solidFill>
                  <a:srgbClr val="FF0000"/>
                </a:solidFill>
                <a:latin typeface="Calibri" pitchFamily="34" charset="0"/>
              </a:rPr>
              <a:t> вместимость.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>
                <a:solidFill>
                  <a:srgbClr val="FF0000"/>
                </a:solidFill>
                <a:latin typeface="Calibri" pitchFamily="34" charset="0"/>
              </a:rPr>
              <a:t>     Вместимость </a:t>
            </a:r>
            <a:r>
              <a:rPr lang="ru-RU" sz="2400" i="1">
                <a:solidFill>
                  <a:srgbClr val="0070C0"/>
                </a:solidFill>
                <a:latin typeface="Calibri" pitchFamily="34" charset="0"/>
              </a:rPr>
              <a:t>фигуры характеризуют объемом.</a:t>
            </a:r>
          </a:p>
          <a:p>
            <a:pPr>
              <a:lnSpc>
                <a:spcPct val="90000"/>
              </a:lnSpc>
            </a:pPr>
            <a:r>
              <a:rPr lang="ru-RU" sz="2400" i="1">
                <a:solidFill>
                  <a:srgbClr val="FF0000"/>
                </a:solidFill>
                <a:latin typeface="Calibri" pitchFamily="34" charset="0"/>
              </a:rPr>
              <a:t>За единицу измерения объема принимают объем  </a:t>
            </a:r>
            <a:r>
              <a:rPr lang="ru-RU" sz="2400" i="1">
                <a:solidFill>
                  <a:srgbClr val="0070C0"/>
                </a:solidFill>
                <a:latin typeface="Calibri" pitchFamily="34" charset="0"/>
              </a:rPr>
              <a:t>единичного куба.</a:t>
            </a:r>
          </a:p>
        </p:txBody>
      </p:sp>
      <p:pic>
        <p:nvPicPr>
          <p:cNvPr id="5" name="Picture 70" descr="учитель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2286000"/>
            <a:ext cx="2617788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равн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786188"/>
            <a:ext cx="5000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9525" y="360363"/>
            <a:ext cx="7261225" cy="938212"/>
          </a:xfrm>
          <a:prstGeom prst="rect">
            <a:avLst/>
          </a:prstGeom>
          <a:noFill/>
        </p:spPr>
      </p:pic>
      <p:pic>
        <p:nvPicPr>
          <p:cNvPr id="9" name="Picture 70" descr="учитель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2286000"/>
            <a:ext cx="2617788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Archive_Miscellaneous_Technical_vessels_024824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1285875"/>
            <a:ext cx="51435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-152400"/>
            <a:ext cx="8242300" cy="865188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714375"/>
            <a:ext cx="7715250" cy="53832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smtClean="0">
                <a:solidFill>
                  <a:schemeClr val="tx2"/>
                </a:solidFill>
              </a:rPr>
              <a:t>кубический миллиметр    (1 мм3)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smtClean="0">
                <a:solidFill>
                  <a:schemeClr val="tx2"/>
                </a:solidFill>
              </a:rPr>
              <a:t>кубический сантиметр    (1 см3)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smtClean="0">
                <a:solidFill>
                  <a:schemeClr val="tx2"/>
                </a:solidFill>
              </a:rPr>
              <a:t>кубический дециметр       (1 дм3)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smtClean="0">
                <a:solidFill>
                  <a:schemeClr val="tx2"/>
                </a:solidFill>
              </a:rPr>
              <a:t>кубический метр                (1 м3)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smtClean="0">
                <a:solidFill>
                  <a:schemeClr val="tx2"/>
                </a:solidFill>
              </a:rPr>
              <a:t>кубический километр      (1 км3)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smtClean="0">
                <a:solidFill>
                  <a:schemeClr val="tx2"/>
                </a:solidFill>
              </a:rPr>
              <a:t>1 дм³=1 л (литр)</a:t>
            </a: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1508" name="Picture 70" descr="учитель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786063"/>
            <a:ext cx="2643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0063" y="1357313"/>
            <a:ext cx="5500687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Объемы единичных кубов получают названия в зависимости от выбранной единицы длины ребра: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1124</TotalTime>
  <Words>373</Words>
  <Application>Microsoft Office PowerPoint</Application>
  <PresentationFormat>Экран (4:3)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Arial</vt:lpstr>
      <vt:lpstr>Times New Roman</vt:lpstr>
      <vt:lpstr>Wingdings</vt:lpstr>
      <vt:lpstr>TS101908703</vt:lpstr>
      <vt:lpstr>TS101908703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РЕФЛЕКСИЯ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ОБЪЁМЫ. ОБЪЁМ ПАРАЛЛЕЛЕПИПЕДА.</dc:title>
  <dc:creator>admin</dc:creator>
  <cp:lastModifiedBy>nadezhda.pronskaya</cp:lastModifiedBy>
  <cp:revision>114</cp:revision>
  <dcterms:created xsi:type="dcterms:W3CDTF">2011-11-28T18:19:24Z</dcterms:created>
  <dcterms:modified xsi:type="dcterms:W3CDTF">2012-05-30T11:38:27Z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