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69" r:id="rId3"/>
    <p:sldId id="268" r:id="rId4"/>
    <p:sldId id="270" r:id="rId5"/>
    <p:sldId id="271" r:id="rId6"/>
    <p:sldId id="277" r:id="rId7"/>
    <p:sldId id="257" r:id="rId8"/>
    <p:sldId id="267" r:id="rId9"/>
    <p:sldId id="272" r:id="rId10"/>
    <p:sldId id="273" r:id="rId11"/>
    <p:sldId id="274" r:id="rId12"/>
    <p:sldId id="275" r:id="rId13"/>
    <p:sldId id="278" r:id="rId14"/>
    <p:sldId id="262" r:id="rId15"/>
    <p:sldId id="279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B0C"/>
    <a:srgbClr val="ECFD0B"/>
    <a:srgbClr val="FF9B09"/>
    <a:srgbClr val="C20EFA"/>
    <a:srgbClr val="80C5CA"/>
    <a:srgbClr val="FE0A0A"/>
    <a:srgbClr val="F842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2" autoAdjust="0"/>
    <p:restoredTop sz="94711" autoAdjust="0"/>
  </p:normalViewPr>
  <p:slideViewPr>
    <p:cSldViewPr>
      <p:cViewPr varScale="1">
        <p:scale>
          <a:sx n="53" d="100"/>
          <a:sy n="53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81C4-296B-4F0B-973C-687FABD4B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A866-D35D-4A5E-A6A9-47BE8209C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3F7E-9329-49C0-B930-F7C4ACB8E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1385-9E31-43DD-9658-E92AC6B1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16B1-DFEC-4EA3-A700-A3366368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A086-EEF2-419C-9D37-D8F69E55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0C424-AB85-4EB9-8A3F-F6C4C597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A4E6-ED94-43C7-B535-4F615CEB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6312-2B19-4ED7-A9FD-AA1957FB4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3C70-4B04-4347-9638-EECA530E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CB12-2419-48ED-A4DB-B7FAF69E2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ADF4-F8D8-4AC0-9CE7-1A53C782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51BE-610C-4582-951D-45FA583A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C23E40-EDDE-43A0-B1C5-93598DD59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d/d6/Exhaus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frame.html?&amp;imgurl=http%3A%2F%2Fimages.autoline.com.ua%2Fnews%2Fc%2F0%2F1215456592-1-med.jpg&amp;pageurl=http%3A%2F%2Fautoline.com.ua%2Fnews.php%3Fcode%3D1215456592&amp;id=23943938&amp;iid=3&amp;imgwidth=380&amp;imgheight=270&amp;imgsize=45849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229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E0A0A"/>
              </a:solidFill>
              <a:latin typeface="Arial"/>
              <a:cs typeface="Arial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448175" y="1752600"/>
            <a:ext cx="184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/>
              <a:t/>
            </a:r>
            <a:br>
              <a:rPr lang="ru-RU" sz="4400"/>
            </a:br>
            <a:endParaRPr lang="ru-RU" sz="4400"/>
          </a:p>
          <a:p>
            <a:pPr algn="ctr"/>
            <a:endParaRPr lang="ru-RU" sz="4400"/>
          </a:p>
          <a:p>
            <a:pPr algn="ctr"/>
            <a:endParaRPr lang="ru-RU" sz="44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33513"/>
            <a:ext cx="8305800" cy="1981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Избирательная платформа партии «Зеленых»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«Безоблачное небо»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/>
              <a:t>Влияние загрязнителей атмосферы на организм человека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/>
              <a:t>  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071563"/>
            <a:ext cx="4500562" cy="50546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Оксид серы (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IV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buFontTx/>
              <a:buNone/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(один из активных компонентов смога)</a:t>
            </a:r>
          </a:p>
          <a:p>
            <a:pPr marL="457200" indent="-457200">
              <a:buFontTx/>
              <a:buNone/>
              <a:defRPr/>
            </a:pPr>
            <a:endParaRPr lang="ru-RU" sz="2000" i="1" dirty="0" smtClean="0">
              <a:latin typeface="Times New Roman" pitchFamily="18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усугубляет симптомы хронических респираторных и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сердечно-сосудистых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заболеваний, обостряет или вызывает катары, бронхиты,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энфизему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(тяжелую одышку), астму; нарушает углеводный и белковый обмен, способствует снижению иммунитета.</a:t>
            </a:r>
          </a:p>
        </p:txBody>
      </p:sp>
      <p:pic>
        <p:nvPicPr>
          <p:cNvPr id="11269" name="Picture 9" descr="Смог над город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00125"/>
            <a:ext cx="39290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323850" y="0"/>
            <a:ext cx="835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/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85750"/>
            <a:ext cx="4572000" cy="657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Сероводород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4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(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Основными источниками выброса являются предприятия по изготовлению искусственного волокна, </a:t>
            </a:r>
            <a:r>
              <a:rPr lang="ru-RU" sz="1800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сахара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коксохимические, нефтеперерабатывающие, а также нефтепромыслы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   блокирует дыхательные ферменты, раздражающе действует на слизистую оболочку органов дыхания и глаз. У человека появляются судороги, может остановиться дыхание и наступить паралич сердца. При хроническом воздействии сероводорода на организм в малых концентрациях ухудшается состояние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сердечно-сосудистой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и нервной систем.</a:t>
            </a:r>
          </a:p>
          <a:p>
            <a:pPr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12292" name="Picture 10" descr="2635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2843213" cy="19891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293" name="Picture 12" descr="16639_388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571750"/>
            <a:ext cx="424973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800" smtClean="0"/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0"/>
            <a:ext cx="4427537" cy="6286500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3. Угарный газ СО 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(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попадает в атмосферный воздух при любых видах горения. В городах в основном в составе выхлопных газов из двигателей внутреннего сгорания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) 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снижает обеспеченность тканей кислородом, нарушает углеводный обмен, повышает уровень сахара в крови, моче и спинномозговой жидкости, нарушает водно-солевой обмен.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3316" name="Picture 10" descr="Файл:Exhau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71813"/>
            <a:ext cx="450056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garbagepolig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00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orces_of_nature_green_lightning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0" y="2725738"/>
            <a:ext cx="4038600" cy="152400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ECFD0B"/>
                </a:solidFill>
              </a:rPr>
              <a:t>Разрушают памятники архитектуры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81000" y="343535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ECFD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Вызывают коррозию металлов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33400" y="19050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ECFD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Ослабление и гибель водной экосистемы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429000" y="1404938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ECFD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Ослабление и гибель деревьев и растений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971800" y="42164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ECFD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Возникновение и обострение болезней дыхательной системы человека</a:t>
            </a:r>
          </a:p>
        </p:txBody>
      </p:sp>
      <p:sp>
        <p:nvSpPr>
          <p:cNvPr id="14344" name="WordArt 17"/>
          <p:cNvSpPr>
            <a:spLocks noChangeArrowheads="1" noChangeShapeType="1" noTextEdit="1"/>
          </p:cNvSpPr>
          <p:nvPr/>
        </p:nvSpPr>
        <p:spPr bwMode="auto">
          <a:xfrm>
            <a:off x="1104900" y="36513"/>
            <a:ext cx="69342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Кислотные дожди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5885 0.1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6667 0.566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.33333 " pathEditMode="relative" ptsTypes="AA">
                                      <p:cBhvr>
                                        <p:cTn id="30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7083 0.5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build="p"/>
      <p:bldP spid="23564" grpId="1" build="p"/>
      <p:bldP spid="23566" grpId="0"/>
      <p:bldP spid="23566" grpId="1"/>
      <p:bldP spid="23567" grpId="0"/>
      <p:bldP spid="23567" grpId="1"/>
      <p:bldP spid="23568" grpId="0"/>
      <p:bldP spid="235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971800"/>
            <a:ext cx="8229600" cy="18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ECFD0B"/>
                </a:solidFill>
              </a:rPr>
              <a:t>Утоньшение озонового слоя приводит к увеличению воздействия ультрафиолетового излучения Солнца на живые организмы.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3152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CFD0B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р о б л е м ы    о з о н о в о г о   с л о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92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/>
              <a:t>Меры борьбы с загрязнением атмосферы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3348038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Наиболее перспективное решение проблемы сохранения природной среды – это создание экологически безвредных и безотходных технологий.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Строительство очистных сооружений.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Замена ископаемого топлива на альтернативные источники энергии.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Совершенствование технологии производства и модернизация автотранспорта.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Улучшение планировки городов, сел, расширение площадей зеленых насаждений.</a:t>
            </a:r>
          </a:p>
        </p:txBody>
      </p:sp>
      <p:pic>
        <p:nvPicPr>
          <p:cNvPr id="13322" name="Picture 10" descr="nb17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836613"/>
            <a:ext cx="1871662" cy="2232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324" name="Picture 12" descr="16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836613"/>
            <a:ext cx="1727200" cy="129698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326" name="Picture 14" descr="uso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836613"/>
            <a:ext cx="1905000" cy="12763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328" name="Picture 16" descr="384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2133600"/>
            <a:ext cx="2381250" cy="1666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0" name="Picture 18" descr="i?id=23943938&amp;tov=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2133600"/>
            <a:ext cx="21955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ozelenenie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0" y="-228600"/>
            <a:ext cx="9829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003924106570283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0" y="-228600"/>
            <a:ext cx="9829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ECFD0B"/>
                </a:solidFill>
              </a:rPr>
              <a:t>Всякое загрязнение вызывает у природы защитную реакцию, направленную на её нейтрализацию. Эта способность природы долгое время эксплуатировалась человеком бездумно и хищнически. Отходы производства выбрасывались в воздух в расчете на то, что будут обезврежены и переработаны самой природой. Однако способность атмосферы к самоочищению имеет определенные границы.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ECFD0B"/>
                </a:solidFill>
              </a:rPr>
              <a:t>Уже через несколько лет мы все рискуем оказаться в незнакомом и пугающем мире.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rgbClr val="ECFD0B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0A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История открытия воздуха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5" descr="ломонос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500"/>
            <a:ext cx="2462213" cy="29527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7" name="Picture 7" descr="Карл Вильгельм Шеел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2000250"/>
            <a:ext cx="2376487" cy="30241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8" name="Picture 9" descr="AIR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642938"/>
            <a:ext cx="2528887" cy="32416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9" name="Picture 11" descr="H100-004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5275" y="2000250"/>
            <a:ext cx="2498725" cy="30241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3643313"/>
            <a:ext cx="1960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1750 г. –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М. В. Ломоносов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715125" y="50720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1775 г. –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А. Л. Лавуазье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714875" y="3929063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1774 г. –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Дж. Пристли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071688" y="5072063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1771 г. –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К. В.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Шееле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304800"/>
            <a:ext cx="4194175" cy="5794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Воздух — естественная смесь газов, главным образом азота и кислорода, составляющая земную атмосферу. В воздухе содержится кислород, необходимый для нормального существования подавляющего числа живых организмов. Воздух необходим для жизнедеятельности большинства живых организмов. Развитие промышленности, транспорта приводит к загрязнению воздуха, т. е. к повышению содержания в нем углекислого и других вредных газов.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194175" cy="5794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 системе мероприятий по охране окружающей среды важное значение имеют санитарный контроль за состоянием воздуха, тщательная очистка и обезвреживание промышленных газов перед выбросом их в атмосферу, вынос промышленных предприятий за пределы жилых районов и др.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mg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778000"/>
            <a:ext cx="5859463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воздуха:</a:t>
            </a:r>
          </a:p>
        </p:txBody>
      </p:sp>
      <p:sp>
        <p:nvSpPr>
          <p:cNvPr id="2052" name="Овальная выноска 9"/>
          <p:cNvSpPr>
            <a:spLocks noChangeArrowheads="1"/>
          </p:cNvSpPr>
          <p:nvPr/>
        </p:nvSpPr>
        <p:spPr bwMode="auto">
          <a:xfrm>
            <a:off x="5334000" y="4648200"/>
            <a:ext cx="3429000" cy="1314450"/>
          </a:xfrm>
          <a:prstGeom prst="wedgeEllipseCallout">
            <a:avLst>
              <a:gd name="adj1" fmla="val -56944"/>
              <a:gd name="adj2" fmla="val -83454"/>
            </a:avLst>
          </a:prstGeom>
          <a:solidFill>
            <a:srgbClr val="CCFFFF"/>
          </a:solidFill>
          <a:ln w="254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углекислый газ  1%</a:t>
            </a:r>
          </a:p>
        </p:txBody>
      </p:sp>
      <p:sp>
        <p:nvSpPr>
          <p:cNvPr id="2053" name="Овальная выноска 12"/>
          <p:cNvSpPr>
            <a:spLocks noChangeArrowheads="1"/>
          </p:cNvSpPr>
          <p:nvPr/>
        </p:nvSpPr>
        <p:spPr bwMode="auto">
          <a:xfrm>
            <a:off x="533400" y="4724400"/>
            <a:ext cx="3657600" cy="1162050"/>
          </a:xfrm>
          <a:prstGeom prst="wedgeEllipseCallout">
            <a:avLst>
              <a:gd name="adj1" fmla="val 39366"/>
              <a:gd name="adj2" fmla="val -101778"/>
            </a:avLst>
          </a:prstGeom>
          <a:solidFill>
            <a:srgbClr val="CCFFFF"/>
          </a:solidFill>
          <a:ln w="254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кислород 21%</a:t>
            </a:r>
          </a:p>
        </p:txBody>
      </p:sp>
      <p:sp>
        <p:nvSpPr>
          <p:cNvPr id="2054" name="Овальная выноска 13"/>
          <p:cNvSpPr>
            <a:spLocks noChangeArrowheads="1"/>
          </p:cNvSpPr>
          <p:nvPr/>
        </p:nvSpPr>
        <p:spPr bwMode="auto">
          <a:xfrm>
            <a:off x="1371600" y="1447800"/>
            <a:ext cx="3429000" cy="1143000"/>
          </a:xfrm>
          <a:prstGeom prst="wedgeEllipseCallout">
            <a:avLst>
              <a:gd name="adj1" fmla="val 66389"/>
              <a:gd name="adj2" fmla="val 118472"/>
            </a:avLst>
          </a:prstGeom>
          <a:solidFill>
            <a:srgbClr val="CCFF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азот  78%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Круговорот кислорода в природе</a:t>
            </a:r>
          </a:p>
        </p:txBody>
      </p:sp>
      <p:pic>
        <p:nvPicPr>
          <p:cNvPr id="6147" name="Content Placeholder 6" descr="C:\Documents and Settings\ROOT\Рабочий стол\cycle_ox_mov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1000125"/>
            <a:ext cx="6715125" cy="515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0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LOUDS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LOUDS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BACKLTC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LOUD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LOUD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7924800" cy="194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0A0A"/>
                </a:solidFill>
                <a:latin typeface="Arial"/>
                <a:cs typeface="Arial"/>
              </a:rPr>
              <a:t>Экологические проблемы атмосферы</a:t>
            </a:r>
          </a:p>
        </p:txBody>
      </p:sp>
      <p:sp>
        <p:nvSpPr>
          <p:cNvPr id="11277" name="Rectangle 1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1138" y="914400"/>
            <a:ext cx="4191000" cy="1563688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9B09"/>
                </a:solidFill>
              </a:rPr>
              <a:t>Локальный экологический кризис</a:t>
            </a:r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00600" y="1127125"/>
            <a:ext cx="4191000" cy="1563688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9B09"/>
                </a:solidFill>
              </a:rPr>
              <a:t>Глобальный экологический кризис</a:t>
            </a:r>
          </a:p>
          <a:p>
            <a:pPr>
              <a:defRPr/>
            </a:pPr>
            <a:endParaRPr lang="ru-RU" dirty="0">
              <a:solidFill>
                <a:srgbClr val="FF9B09"/>
              </a:solidFill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343400" y="4894263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CEB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Кислотные дожди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306638" y="365125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FCEB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Парниковый эффект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34000" y="37338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FCEB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Озоновые дыры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324100" y="6096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ECFD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ECFD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 -0.33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185E-6 L 0.10833 0.455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1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 0.29966 " pathEditMode="relative" ptsTypes="AA">
                                      <p:cBhvr>
                                        <p:cTn id="5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0.44393 " pathEditMode="relative" ptsTypes="AA">
                                      <p:cBhvr>
                                        <p:cTn id="6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7" grpId="0" build="p"/>
      <p:bldP spid="11278" grpId="0" build="p"/>
      <p:bldP spid="11280" grpId="0"/>
      <p:bldP spid="11280" grpId="1"/>
      <p:bldP spid="11282" grpId="0"/>
      <p:bldP spid="11282" grpId="1"/>
      <p:bldP spid="11283" grpId="0"/>
      <p:bldP spid="11283" grpId="1"/>
      <p:bldP spid="11284" grpId="0"/>
      <p:bldP spid="112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3525"/>
            <a:ext cx="8510588" cy="12366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E0A0A"/>
                </a:solidFill>
              </a:rPr>
              <a:t>Наибольшее влияние на загрязнение атмосферы оказывают :</a:t>
            </a:r>
            <a:br>
              <a:rPr lang="ru-RU" sz="3200" b="1" smtClean="0">
                <a:solidFill>
                  <a:srgbClr val="FE0A0A"/>
                </a:solidFill>
              </a:rPr>
            </a:br>
            <a:endParaRPr lang="ru-RU" sz="3200" b="1" smtClean="0">
              <a:solidFill>
                <a:srgbClr val="FE0A0A"/>
              </a:solidFill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1371600"/>
          <a:ext cx="8674100" cy="5278438"/>
        </p:xfrm>
        <a:graphic>
          <a:graphicData uri="http://schemas.openxmlformats.org/presentationml/2006/ole">
            <p:oleObj spid="_x0000_s8195" name="Диаграмма" r:id="rId4" imgW="4038582" imgH="245755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OleChart spid="6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8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304800" y="3124200"/>
            <a:ext cx="2286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А. Вечная мерзлота </a:t>
            </a:r>
          </a:p>
          <a:p>
            <a:pPr algn="ctr"/>
            <a:r>
              <a:rPr lang="ru-RU" sz="1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удерживает около </a:t>
            </a:r>
          </a:p>
          <a:p>
            <a:pPr algn="ctr"/>
            <a:r>
              <a:rPr lang="ru-RU" sz="1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14 % углерода, </a:t>
            </a:r>
          </a:p>
          <a:p>
            <a:pPr algn="ctr"/>
            <a:r>
              <a:rPr lang="ru-RU" sz="1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находящегося в почве.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581400" y="4267200"/>
            <a:ext cx="205740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B. Северная Атлантика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потребляет свыше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500 млн. тонн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углерода в год.</a:t>
            </a:r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6477000" y="3733800"/>
            <a:ext cx="2257425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FE0A0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С. В почвах северных </a:t>
            </a:r>
          </a:p>
          <a:p>
            <a:pPr algn="ctr"/>
            <a:r>
              <a:rPr lang="ru-RU" sz="1400" kern="10">
                <a:ln w="9525">
                  <a:solidFill>
                    <a:srgbClr val="FE0A0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лесов накапливается </a:t>
            </a:r>
          </a:p>
          <a:p>
            <a:pPr algn="ctr"/>
            <a:r>
              <a:rPr lang="ru-RU" sz="1400" kern="10">
                <a:ln w="9525">
                  <a:solidFill>
                    <a:srgbClr val="FE0A0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больше всего </a:t>
            </a:r>
          </a:p>
          <a:p>
            <a:pPr algn="ctr"/>
            <a:r>
              <a:rPr lang="ru-RU" sz="1400" kern="10">
                <a:ln w="9525">
                  <a:solidFill>
                    <a:srgbClr val="FE0A0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органического углерода.</a:t>
            </a:r>
          </a:p>
        </p:txBody>
      </p:sp>
      <p:sp>
        <p:nvSpPr>
          <p:cNvPr id="9222" name="WordArt 8"/>
          <p:cNvSpPr>
            <a:spLocks noChangeArrowheads="1" noChangeShapeType="1" noTextEdit="1"/>
          </p:cNvSpPr>
          <p:nvPr/>
        </p:nvSpPr>
        <p:spPr bwMode="auto">
          <a:xfrm>
            <a:off x="6400800" y="381000"/>
            <a:ext cx="2362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D. Тропические леса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перерабатывают около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35 % CO2, участвующего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 круговороте.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Охрана атмосферного воздуха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sz="2000" b="1" i="1" smtClean="0"/>
              <a:t>Основные источники 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sz="2000" b="1" i="1" smtClean="0"/>
              <a:t>техногенного загрязнения атмосферы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ru-RU" sz="2000" b="1" i="1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i="1" smtClean="0"/>
              <a:t>транспорт;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ru-RU" sz="2000" b="1" i="1" smtClean="0"/>
              <a:t>предприятия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ru-RU" sz="2000" b="1" i="1" smtClean="0"/>
              <a:t>ТЭС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2000" b="1" i="1" smtClean="0"/>
          </a:p>
        </p:txBody>
      </p:sp>
      <p:pic>
        <p:nvPicPr>
          <p:cNvPr id="26631" name="Picture 7" descr="i[63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43250"/>
            <a:ext cx="46450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i[5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143250"/>
            <a:ext cx="40671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2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13" y="1285875"/>
            <a:ext cx="2376487" cy="1771650"/>
          </a:xfrm>
          <a:prstGeom prst="rect">
            <a:avLst/>
          </a:prstGeom>
          <a:noFill/>
          <a:ln w="28575">
            <a:solidFill>
              <a:srgbClr val="4D4D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672</TotalTime>
  <Words>609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Wingdings</vt:lpstr>
      <vt:lpstr>Calibri</vt:lpstr>
      <vt:lpstr>Verdana</vt:lpstr>
      <vt:lpstr>Times New Roman</vt:lpstr>
      <vt:lpstr>Облака</vt:lpstr>
      <vt:lpstr>Диаграмма Microsoft Graph</vt:lpstr>
      <vt:lpstr>Слайд 1</vt:lpstr>
      <vt:lpstr>История открытия воздуха</vt:lpstr>
      <vt:lpstr>Слайд 3</vt:lpstr>
      <vt:lpstr>Состав воздуха:</vt:lpstr>
      <vt:lpstr>Круговорот кислорода в природе</vt:lpstr>
      <vt:lpstr>Слайд 6</vt:lpstr>
      <vt:lpstr>Наибольшее влияние на загрязнение атмосферы оказывают : </vt:lpstr>
      <vt:lpstr>Слайд 8</vt:lpstr>
      <vt:lpstr>Охрана атмосферного воздуха</vt:lpstr>
      <vt:lpstr>Влияние загрязнителей атмосферы на организм человека</vt:lpstr>
      <vt:lpstr>Слайд 11</vt:lpstr>
      <vt:lpstr>Слайд 12</vt:lpstr>
      <vt:lpstr>Слайд 13</vt:lpstr>
      <vt:lpstr>Слайд 14</vt:lpstr>
      <vt:lpstr>Меры борьбы с загрязнением атмосферы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дом</dc:creator>
  <cp:lastModifiedBy>revaz</cp:lastModifiedBy>
  <cp:revision>42</cp:revision>
  <cp:lastPrinted>1601-01-01T00:00:00Z</cp:lastPrinted>
  <dcterms:created xsi:type="dcterms:W3CDTF">1601-01-01T00:00:00Z</dcterms:created>
  <dcterms:modified xsi:type="dcterms:W3CDTF">2012-05-30T21:41:47Z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