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1" r:id="rId9"/>
    <p:sldId id="263" r:id="rId10"/>
    <p:sldId id="262" r:id="rId11"/>
    <p:sldId id="264" r:id="rId12"/>
    <p:sldId id="265" r:id="rId13"/>
  </p:sldIdLst>
  <p:sldSz cx="9144000" cy="6858000" type="screen4x3"/>
  <p:notesSz cx="6858000" cy="994568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99CCFF"/>
    <a:srgbClr val="FF99FF"/>
    <a:srgbClr val="CCECFF"/>
    <a:srgbClr val="FF9900"/>
    <a:srgbClr val="66FF33"/>
    <a:srgbClr val="2D9F7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>
        <p:scale>
          <a:sx n="75" d="100"/>
          <a:sy n="75" d="100"/>
        </p:scale>
        <p:origin x="-5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BF8D8E8-2D45-47D2-828F-CEDEC94E1159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F1CDFCF-5FDD-41B2-8BE0-B8364F8C23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560C372-7292-40A5-BA03-7EA369BCF792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В</a:t>
            </a:r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C767721-B6BF-4E3B-8754-B8AC3FB9A8A9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9C457-3AF5-4BEF-AAAC-28A3E9713F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7E160-83F1-4ADB-804E-2BC3B7B14B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CE6EF-C73C-4380-9977-8B8F1E1023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409A1C-6DE0-4EE4-B24A-FC926A3153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A905E-C36F-42EB-B90B-813336759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607CF-9425-44DD-B8ED-D9FDC99311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536F5-0EBE-479F-96ED-B23F41E4D5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BC0C63-81EA-465A-B2FE-EFA9B258EB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C68E9E-350F-4A01-BC37-64AB35125F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5697A-94EC-4002-AE31-11E940BCDC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09342-B59C-41F9-A7B2-AC95884901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36B15C9-C078-4474-9A9E-8C3D218703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042988" y="404813"/>
            <a:ext cx="75612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r>
              <a:rPr lang="ru-RU" sz="4000" b="1" i="1">
                <a:solidFill>
                  <a:schemeClr val="accent2"/>
                </a:solidFill>
              </a:rPr>
              <a:t>Закрепление изученного </a:t>
            </a:r>
            <a:r>
              <a:rPr lang="en-US" sz="4000" b="1" i="1">
                <a:solidFill>
                  <a:schemeClr val="accent2"/>
                </a:solidFill>
                <a:cs typeface="Times New Roman" pitchFamily="18" charset="0"/>
              </a:rPr>
              <a:t>±</a:t>
            </a:r>
            <a:r>
              <a:rPr lang="ru-RU" sz="4000" b="1" i="1">
                <a:solidFill>
                  <a:schemeClr val="accent2"/>
                </a:solidFill>
                <a:cs typeface="Times New Roman" pitchFamily="18" charset="0"/>
              </a:rPr>
              <a:t>1, </a:t>
            </a:r>
            <a:r>
              <a:rPr lang="en-US" sz="4000" b="1" i="1">
                <a:solidFill>
                  <a:schemeClr val="accent2"/>
                </a:solidFill>
              </a:rPr>
              <a:t>±</a:t>
            </a:r>
            <a:r>
              <a:rPr lang="ru-RU" sz="4000" b="1" i="1">
                <a:solidFill>
                  <a:schemeClr val="accent2"/>
                </a:solidFill>
              </a:rPr>
              <a:t>2. Проверка знаний.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987550" y="3829050"/>
            <a:ext cx="5256213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r>
              <a:rPr lang="ru-RU" sz="4000" b="1" i="1">
                <a:solidFill>
                  <a:schemeClr val="accent2"/>
                </a:solidFill>
              </a:rPr>
              <a:t>Урок  математики  в первом классе</a:t>
            </a:r>
          </a:p>
        </p:txBody>
      </p:sp>
      <p:pic>
        <p:nvPicPr>
          <p:cNvPr id="4102" name="Picture 6" descr="55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8400" y="1844675"/>
            <a:ext cx="3527425" cy="197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3517900" y="5629275"/>
            <a:ext cx="480060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 i="1">
                <a:solidFill>
                  <a:srgbClr val="0070C0"/>
                </a:solidFill>
              </a:rPr>
              <a:t>Автор: Булатова Ранохон Олимбековна </a:t>
            </a:r>
          </a:p>
          <a:p>
            <a:r>
              <a:rPr lang="ru-RU" sz="2000" b="1" i="1">
                <a:solidFill>
                  <a:srgbClr val="0070C0"/>
                </a:solidFill>
              </a:rPr>
              <a:t>Учитель начальных классов.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tmFilter="0,0; .5, 1; 1, 1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03213" y="333375"/>
            <a:ext cx="4375150" cy="25542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Белочка, расскажи,</a:t>
            </a:r>
          </a:p>
          <a:p>
            <a:r>
              <a:rPr lang="ru-RU" sz="3200"/>
              <a:t>Белочка, покажи. </a:t>
            </a:r>
          </a:p>
          <a:p>
            <a:r>
              <a:rPr lang="ru-RU" sz="3200"/>
              <a:t>Как найти дорожку </a:t>
            </a:r>
          </a:p>
          <a:p>
            <a:r>
              <a:rPr lang="ru-RU" sz="3200"/>
              <a:t>К дедушке в сторожку? </a:t>
            </a:r>
          </a:p>
          <a:p>
            <a:r>
              <a:rPr lang="ru-RU" sz="3200"/>
              <a:t> </a:t>
            </a:r>
          </a:p>
        </p:txBody>
      </p:sp>
      <p:pic>
        <p:nvPicPr>
          <p:cNvPr id="15366" name="Picture 6" descr="белка обыкновенна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2636838"/>
            <a:ext cx="3168650" cy="31670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4100513" y="2349500"/>
            <a:ext cx="4302125" cy="10779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Чтобы найти дорожку,  </a:t>
            </a:r>
          </a:p>
          <a:p>
            <a:r>
              <a:rPr lang="ru-RU" sz="3200"/>
              <a:t>ты мне помоги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4572000" y="3716338"/>
            <a:ext cx="1130300" cy="431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3200" b="1"/>
              <a:t>5 -</a:t>
            </a:r>
            <a:r>
              <a:rPr lang="en-US" sz="3200" b="1"/>
              <a:t>3</a:t>
            </a:r>
            <a:endParaRPr lang="ru-RU" sz="3200" b="1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067175" y="4724400"/>
            <a:ext cx="914400" cy="431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3200" b="1"/>
              <a:t>3+2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4787900" y="5661025"/>
            <a:ext cx="914400" cy="431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/>
              <a:t>5 +1</a:t>
            </a:r>
            <a:endParaRPr lang="ru-RU" sz="3200" b="1"/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5795963" y="4724400"/>
            <a:ext cx="914400" cy="431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3200" b="1"/>
              <a:t>2+4</a:t>
            </a:r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6659563" y="3716338"/>
            <a:ext cx="914400" cy="431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/>
              <a:t>6</a:t>
            </a:r>
            <a:r>
              <a:rPr lang="ru-RU" sz="3200" b="1"/>
              <a:t>+2</a:t>
            </a: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6588125" y="5589588"/>
            <a:ext cx="1079500" cy="50323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3200" b="1"/>
              <a:t>6+</a:t>
            </a:r>
            <a:r>
              <a:rPr lang="en-US" sz="3200" b="1"/>
              <a:t>1</a:t>
            </a:r>
            <a:r>
              <a:rPr lang="ru-RU" sz="3200" b="1"/>
              <a:t>+1</a:t>
            </a: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7451725" y="4724400"/>
            <a:ext cx="914400" cy="431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3200" b="1"/>
              <a:t>8</a:t>
            </a:r>
          </a:p>
        </p:txBody>
      </p:sp>
      <p:sp>
        <p:nvSpPr>
          <p:cNvPr id="11276" name="Line 16"/>
          <p:cNvSpPr>
            <a:spLocks noChangeShapeType="1"/>
          </p:cNvSpPr>
          <p:nvPr/>
        </p:nvSpPr>
        <p:spPr bwMode="auto">
          <a:xfrm flipV="1">
            <a:off x="4113213" y="4149725"/>
            <a:ext cx="719137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7" name="Line 18"/>
          <p:cNvSpPr>
            <a:spLocks noChangeShapeType="1"/>
          </p:cNvSpPr>
          <p:nvPr/>
        </p:nvSpPr>
        <p:spPr bwMode="auto">
          <a:xfrm>
            <a:off x="5580063" y="4221163"/>
            <a:ext cx="433387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 flipV="1">
            <a:off x="6227763" y="4149725"/>
            <a:ext cx="720725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>
            <a:off x="7596188" y="4005263"/>
            <a:ext cx="64770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80" name="Line 21"/>
          <p:cNvSpPr>
            <a:spLocks noChangeShapeType="1"/>
          </p:cNvSpPr>
          <p:nvPr/>
        </p:nvSpPr>
        <p:spPr bwMode="auto">
          <a:xfrm>
            <a:off x="4284663" y="5157788"/>
            <a:ext cx="43180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81" name="Line 22"/>
          <p:cNvSpPr>
            <a:spLocks noChangeShapeType="1"/>
          </p:cNvSpPr>
          <p:nvPr/>
        </p:nvSpPr>
        <p:spPr bwMode="auto">
          <a:xfrm>
            <a:off x="5724525" y="5876925"/>
            <a:ext cx="776288" cy="52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85" name="Line 25"/>
          <p:cNvSpPr>
            <a:spLocks noChangeShapeType="1"/>
          </p:cNvSpPr>
          <p:nvPr/>
        </p:nvSpPr>
        <p:spPr bwMode="auto">
          <a:xfrm>
            <a:off x="6300788" y="5157788"/>
            <a:ext cx="287337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86" name="Line 26"/>
          <p:cNvSpPr>
            <a:spLocks noChangeShapeType="1"/>
          </p:cNvSpPr>
          <p:nvPr/>
        </p:nvSpPr>
        <p:spPr bwMode="auto">
          <a:xfrm flipV="1">
            <a:off x="7667625" y="5173663"/>
            <a:ext cx="576263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1284" name="Picture 27" descr="86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1863" y="692150"/>
            <a:ext cx="1439862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7" grpId="0"/>
      <p:bldP spid="15368" grpId="0" animBg="1"/>
      <p:bldP spid="15369" grpId="0" animBg="1"/>
      <p:bldP spid="15370" grpId="0" animBg="1"/>
      <p:bldP spid="15371" grpId="0" animBg="1"/>
      <p:bldP spid="15372" grpId="0" animBg="1"/>
      <p:bldP spid="15373" grpId="0" animBg="1"/>
      <p:bldP spid="15374" grpId="0" animBg="1"/>
      <p:bldP spid="11276" grpId="0" animBg="1"/>
      <p:bldP spid="11277" grpId="0" animBg="1"/>
      <p:bldP spid="15379" grpId="0" animBg="1"/>
      <p:bldP spid="15380" grpId="0" animBg="1"/>
      <p:bldP spid="11280" grpId="0" animBg="1"/>
      <p:bldP spid="11281" grpId="0" animBg="1"/>
      <p:bldP spid="15385" grpId="0" animBg="1"/>
      <p:bldP spid="1538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AutoShape 5"/>
          <p:cNvSpPr>
            <a:spLocks noChangeArrowheads="1"/>
          </p:cNvSpPr>
          <p:nvPr/>
        </p:nvSpPr>
        <p:spPr bwMode="auto">
          <a:xfrm>
            <a:off x="1619250" y="404813"/>
            <a:ext cx="5688013" cy="1439862"/>
          </a:xfrm>
          <a:prstGeom prst="homePlate">
            <a:avLst>
              <a:gd name="adj" fmla="val 98760"/>
            </a:avLst>
          </a:prstGeom>
          <a:gradFill rotWithShape="1">
            <a:gsLst>
              <a:gs pos="0">
                <a:srgbClr val="663012"/>
              </a:gs>
              <a:gs pos="14999">
                <a:srgbClr val="A65528"/>
              </a:gs>
              <a:gs pos="35001">
                <a:srgbClr val="D49E6C"/>
              </a:gs>
              <a:gs pos="50000">
                <a:srgbClr val="D6B19C"/>
              </a:gs>
              <a:gs pos="64999">
                <a:srgbClr val="D49E6C"/>
              </a:gs>
              <a:gs pos="85001">
                <a:srgbClr val="A65528"/>
              </a:gs>
              <a:gs pos="100000">
                <a:srgbClr val="663012"/>
              </a:gs>
            </a:gsLst>
            <a:lin ang="27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6B19C"/>
            </a:extrusionClr>
          </a:sp3d>
        </p:spPr>
        <p:txBody>
          <a:bodyPr wrap="none" anchor="ctr">
            <a:flatTx/>
          </a:bodyPr>
          <a:lstStyle/>
          <a:p>
            <a:r>
              <a:rPr lang="ru-RU" b="1">
                <a:solidFill>
                  <a:schemeClr val="bg1"/>
                </a:solidFill>
              </a:rPr>
              <a:t>Чтоб найти дорожку,</a:t>
            </a:r>
          </a:p>
          <a:p>
            <a:r>
              <a:rPr lang="ru-RU" b="1">
                <a:solidFill>
                  <a:schemeClr val="bg1"/>
                </a:solidFill>
              </a:rPr>
              <a:t> К дедушке в сторожку,</a:t>
            </a:r>
          </a:p>
          <a:p>
            <a:r>
              <a:rPr lang="ru-RU" b="1">
                <a:solidFill>
                  <a:schemeClr val="bg1"/>
                </a:solidFill>
              </a:rPr>
              <a:t>Ты найди ответы </a:t>
            </a:r>
          </a:p>
          <a:p>
            <a:r>
              <a:rPr lang="ru-RU" b="1">
                <a:solidFill>
                  <a:schemeClr val="bg1"/>
                </a:solidFill>
              </a:rPr>
              <a:t>На мои вопросы</a:t>
            </a:r>
          </a:p>
        </p:txBody>
      </p:sp>
      <p:sp>
        <p:nvSpPr>
          <p:cNvPr id="12291" name="Text Box 6"/>
          <p:cNvSpPr txBox="1">
            <a:spLocks noChangeArrowheads="1"/>
          </p:cNvSpPr>
          <p:nvPr/>
        </p:nvSpPr>
        <p:spPr bwMode="auto">
          <a:xfrm>
            <a:off x="3568700" y="3141663"/>
            <a:ext cx="1841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>
            <a:off x="539750" y="2276475"/>
            <a:ext cx="6553200" cy="504825"/>
          </a:xfrm>
          <a:prstGeom prst="flowChartTerminator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800" b="1"/>
              <a:t>Какое число на 1 больше, чем 9?</a:t>
            </a:r>
          </a:p>
        </p:txBody>
      </p:sp>
      <p:sp>
        <p:nvSpPr>
          <p:cNvPr id="18443" name="AutoShape 11"/>
          <p:cNvSpPr>
            <a:spLocks noChangeArrowheads="1"/>
          </p:cNvSpPr>
          <p:nvPr/>
        </p:nvSpPr>
        <p:spPr bwMode="auto">
          <a:xfrm>
            <a:off x="7812088" y="2420938"/>
            <a:ext cx="647700" cy="358775"/>
          </a:xfrm>
          <a:prstGeom prst="flowChartAlternateProcess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3200" b="1"/>
              <a:t>10</a:t>
            </a:r>
          </a:p>
        </p:txBody>
      </p:sp>
      <p:sp>
        <p:nvSpPr>
          <p:cNvPr id="18445" name="AutoShape 13"/>
          <p:cNvSpPr>
            <a:spLocks noChangeArrowheads="1"/>
          </p:cNvSpPr>
          <p:nvPr/>
        </p:nvSpPr>
        <p:spPr bwMode="auto">
          <a:xfrm>
            <a:off x="611188" y="3068638"/>
            <a:ext cx="6553200" cy="504825"/>
          </a:xfrm>
          <a:prstGeom prst="flowChartTerminator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800" b="1"/>
              <a:t>Какое число на 1 меньше, чем 7 ?</a:t>
            </a:r>
          </a:p>
        </p:txBody>
      </p:sp>
      <p:sp>
        <p:nvSpPr>
          <p:cNvPr id="18446" name="AutoShape 14"/>
          <p:cNvSpPr>
            <a:spLocks noChangeArrowheads="1"/>
          </p:cNvSpPr>
          <p:nvPr/>
        </p:nvSpPr>
        <p:spPr bwMode="auto">
          <a:xfrm>
            <a:off x="250825" y="3860800"/>
            <a:ext cx="2916238" cy="503238"/>
          </a:xfrm>
          <a:prstGeom prst="flowChartTerminator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800" b="1"/>
              <a:t>7 плюс 2</a:t>
            </a:r>
          </a:p>
        </p:txBody>
      </p:sp>
      <p:sp>
        <p:nvSpPr>
          <p:cNvPr id="18447" name="AutoShape 15"/>
          <p:cNvSpPr>
            <a:spLocks noChangeArrowheads="1"/>
          </p:cNvSpPr>
          <p:nvPr/>
        </p:nvSpPr>
        <p:spPr bwMode="auto">
          <a:xfrm>
            <a:off x="5148263" y="3860800"/>
            <a:ext cx="2808287" cy="431800"/>
          </a:xfrm>
          <a:prstGeom prst="flowChartTerminator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800" b="1"/>
              <a:t>6 минус 2</a:t>
            </a:r>
          </a:p>
        </p:txBody>
      </p:sp>
      <p:sp>
        <p:nvSpPr>
          <p:cNvPr id="18448" name="AutoShape 16"/>
          <p:cNvSpPr>
            <a:spLocks noChangeArrowheads="1"/>
          </p:cNvSpPr>
          <p:nvPr/>
        </p:nvSpPr>
        <p:spPr bwMode="auto">
          <a:xfrm>
            <a:off x="250825" y="4652963"/>
            <a:ext cx="7488238" cy="863600"/>
          </a:xfrm>
          <a:prstGeom prst="flowChartTerminator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800" b="1"/>
              <a:t>Первое слагаемое 2, второе слагаемое 3,</a:t>
            </a:r>
          </a:p>
          <a:p>
            <a:r>
              <a:rPr lang="ru-RU" sz="2800" b="1"/>
              <a:t>найдите сумму.</a:t>
            </a:r>
          </a:p>
        </p:txBody>
      </p:sp>
      <p:sp>
        <p:nvSpPr>
          <p:cNvPr id="18449" name="AutoShape 17"/>
          <p:cNvSpPr>
            <a:spLocks noChangeArrowheads="1"/>
          </p:cNvSpPr>
          <p:nvPr/>
        </p:nvSpPr>
        <p:spPr bwMode="auto">
          <a:xfrm>
            <a:off x="395288" y="5661025"/>
            <a:ext cx="3708400" cy="431800"/>
          </a:xfrm>
          <a:prstGeom prst="flowChartTerminator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800" b="1"/>
              <a:t>10 уменьшить на 2</a:t>
            </a:r>
          </a:p>
        </p:txBody>
      </p:sp>
      <p:sp>
        <p:nvSpPr>
          <p:cNvPr id="18450" name="AutoShape 18"/>
          <p:cNvSpPr>
            <a:spLocks noChangeArrowheads="1"/>
          </p:cNvSpPr>
          <p:nvPr/>
        </p:nvSpPr>
        <p:spPr bwMode="auto">
          <a:xfrm>
            <a:off x="4787900" y="5805488"/>
            <a:ext cx="3671888" cy="431800"/>
          </a:xfrm>
          <a:prstGeom prst="flowChartTerminator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800" b="1"/>
              <a:t>5 увеличить на2</a:t>
            </a:r>
          </a:p>
        </p:txBody>
      </p:sp>
      <p:sp>
        <p:nvSpPr>
          <p:cNvPr id="18451" name="AutoShape 19"/>
          <p:cNvSpPr>
            <a:spLocks noChangeArrowheads="1"/>
          </p:cNvSpPr>
          <p:nvPr/>
        </p:nvSpPr>
        <p:spPr bwMode="auto">
          <a:xfrm>
            <a:off x="7740650" y="3141663"/>
            <a:ext cx="647700" cy="358775"/>
          </a:xfrm>
          <a:prstGeom prst="flowChartAlternateProcess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3200" b="1"/>
              <a:t>6</a:t>
            </a:r>
          </a:p>
        </p:txBody>
      </p:sp>
      <p:sp>
        <p:nvSpPr>
          <p:cNvPr id="18452" name="AutoShape 20"/>
          <p:cNvSpPr>
            <a:spLocks noChangeArrowheads="1"/>
          </p:cNvSpPr>
          <p:nvPr/>
        </p:nvSpPr>
        <p:spPr bwMode="auto">
          <a:xfrm>
            <a:off x="3563938" y="3933825"/>
            <a:ext cx="647700" cy="358775"/>
          </a:xfrm>
          <a:prstGeom prst="flowChartAlternateProcess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3200" b="1"/>
              <a:t>9</a:t>
            </a:r>
          </a:p>
        </p:txBody>
      </p:sp>
      <p:sp>
        <p:nvSpPr>
          <p:cNvPr id="18453" name="AutoShape 21"/>
          <p:cNvSpPr>
            <a:spLocks noChangeArrowheads="1"/>
          </p:cNvSpPr>
          <p:nvPr/>
        </p:nvSpPr>
        <p:spPr bwMode="auto">
          <a:xfrm>
            <a:off x="8172450" y="3860800"/>
            <a:ext cx="647700" cy="358775"/>
          </a:xfrm>
          <a:prstGeom prst="flowChartAlternateProcess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3200" b="1"/>
              <a:t>4</a:t>
            </a:r>
          </a:p>
        </p:txBody>
      </p:sp>
      <p:sp>
        <p:nvSpPr>
          <p:cNvPr id="18454" name="AutoShape 22"/>
          <p:cNvSpPr>
            <a:spLocks noChangeArrowheads="1"/>
          </p:cNvSpPr>
          <p:nvPr/>
        </p:nvSpPr>
        <p:spPr bwMode="auto">
          <a:xfrm>
            <a:off x="8101013" y="4941888"/>
            <a:ext cx="647700" cy="358775"/>
          </a:xfrm>
          <a:prstGeom prst="flowChartAlternateProcess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3200" b="1"/>
              <a:t>5</a:t>
            </a:r>
          </a:p>
        </p:txBody>
      </p:sp>
      <p:sp>
        <p:nvSpPr>
          <p:cNvPr id="18455" name="AutoShape 23"/>
          <p:cNvSpPr>
            <a:spLocks noChangeArrowheads="1"/>
          </p:cNvSpPr>
          <p:nvPr/>
        </p:nvSpPr>
        <p:spPr bwMode="auto">
          <a:xfrm>
            <a:off x="1835150" y="6308725"/>
            <a:ext cx="647700" cy="358775"/>
          </a:xfrm>
          <a:prstGeom prst="flowChartAlternateProcess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3200" b="1"/>
              <a:t>8</a:t>
            </a:r>
          </a:p>
        </p:txBody>
      </p:sp>
      <p:sp>
        <p:nvSpPr>
          <p:cNvPr id="18456" name="AutoShape 24"/>
          <p:cNvSpPr>
            <a:spLocks noChangeArrowheads="1"/>
          </p:cNvSpPr>
          <p:nvPr/>
        </p:nvSpPr>
        <p:spPr bwMode="auto">
          <a:xfrm>
            <a:off x="6516688" y="6308725"/>
            <a:ext cx="647700" cy="360363"/>
          </a:xfrm>
          <a:prstGeom prst="flowChartAlternateProcess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3200" b="1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animBg="1"/>
      <p:bldP spid="18439" grpId="0" animBg="1"/>
      <p:bldP spid="18443" grpId="0" animBg="1"/>
      <p:bldP spid="18445" grpId="0" animBg="1"/>
      <p:bldP spid="18446" grpId="0" animBg="1"/>
      <p:bldP spid="18447" grpId="0" animBg="1"/>
      <p:bldP spid="18448" grpId="0" animBg="1"/>
      <p:bldP spid="18449" grpId="0" animBg="1"/>
      <p:bldP spid="18450" grpId="0" animBg="1"/>
      <p:bldP spid="18451" grpId="0" animBg="1"/>
      <p:bldP spid="18452" grpId="0" animBg="1"/>
      <p:bldP spid="18453" grpId="0" animBg="1"/>
      <p:bldP spid="18454" grpId="0" animBg="1"/>
      <p:bldP spid="18455" grpId="0" animBg="1"/>
      <p:bldP spid="1845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5600" y="3573463"/>
            <a:ext cx="2520950" cy="189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5" descr="7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2349500"/>
            <a:ext cx="3551237" cy="312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377950" y="620713"/>
            <a:ext cx="7369175" cy="17541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/>
              <a:t>Вот мы и дошли до дедушки.</a:t>
            </a:r>
          </a:p>
          <a:p>
            <a:r>
              <a:rPr lang="ru-RU" sz="3600" b="1"/>
              <a:t>Молодцы, хорошо работали.</a:t>
            </a:r>
          </a:p>
          <a:p>
            <a:r>
              <a:rPr lang="ru-RU" sz="3600" b="1"/>
              <a:t>Пожелаем здоровья  нашему Деду.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WordArt 6"/>
          <p:cNvSpPr>
            <a:spLocks noChangeArrowheads="1" noChangeShapeType="1" noTextEdit="1"/>
          </p:cNvSpPr>
          <p:nvPr/>
        </p:nvSpPr>
        <p:spPr bwMode="auto">
          <a:xfrm>
            <a:off x="1908175" y="836613"/>
            <a:ext cx="5256213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ru-RU" sz="3600" b="1" i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Цели  урока</a:t>
            </a:r>
            <a:r>
              <a:rPr lang="ru-RU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5127" name="WordArt 7"/>
          <p:cNvSpPr>
            <a:spLocks noChangeArrowheads="1" noChangeShapeType="1" noTextEdit="1"/>
          </p:cNvSpPr>
          <p:nvPr/>
        </p:nvSpPr>
        <p:spPr bwMode="auto">
          <a:xfrm>
            <a:off x="1016830" y="1641831"/>
            <a:ext cx="7345363" cy="6492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ru-RU" sz="3600" kern="10" dirty="0">
                <a:solidFill>
                  <a:srgbClr val="C0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Times New Roman" pitchFamily="18" charset="0"/>
              </a:rPr>
              <a:t>Закрепить</a:t>
            </a:r>
            <a:r>
              <a:rPr lang="ru-RU" sz="3600" kern="10" dirty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ru-RU" sz="3600" kern="10" dirty="0">
                <a:solidFill>
                  <a:srgbClr val="C0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Times New Roman" pitchFamily="18" charset="0"/>
              </a:rPr>
              <a:t>изученный материал</a:t>
            </a:r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1671638" y="40259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ru-RU"/>
          </a:p>
        </p:txBody>
      </p:sp>
      <p:sp>
        <p:nvSpPr>
          <p:cNvPr id="5131" name="WordArt 11"/>
          <p:cNvSpPr>
            <a:spLocks noChangeArrowheads="1" noChangeShapeType="1" noTextEdit="1"/>
          </p:cNvSpPr>
          <p:nvPr/>
        </p:nvSpPr>
        <p:spPr bwMode="auto">
          <a:xfrm>
            <a:off x="1131888" y="2814638"/>
            <a:ext cx="6481762" cy="14398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ru-RU" sz="3200" kern="10">
              <a:ln w="9525">
                <a:noFill/>
                <a:round/>
                <a:headEnd/>
                <a:tailEnd/>
              </a:ln>
              <a:solidFill>
                <a:srgbClr val="C0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757238" y="4868863"/>
            <a:ext cx="80645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 algn="l" eaLnBrk="1" hangingPunct="1">
              <a:buFont typeface="Wingdings" pitchFamily="2" charset="2"/>
              <a:buChar char="§"/>
              <a:defRPr/>
            </a:pPr>
            <a:r>
              <a:rPr lang="ru-RU" sz="2800" b="1" dirty="0" smtClean="0">
                <a:solidFill>
                  <a:srgbClr val="FF9900"/>
                </a:solidFill>
              </a:rPr>
              <a:t>     </a:t>
            </a:r>
            <a:r>
              <a:rPr lang="ru-RU" sz="2800" b="1" dirty="0" smtClean="0">
                <a:solidFill>
                  <a:srgbClr val="C00000"/>
                </a:solidFill>
                <a:latin typeface="+mn-lt"/>
              </a:rPr>
              <a:t>Проверить знание приема прибавления</a:t>
            </a:r>
          </a:p>
          <a:p>
            <a:pPr algn="l" eaLnBrk="1" hangingPunct="1">
              <a:defRPr/>
            </a:pPr>
            <a:r>
              <a:rPr lang="ru-RU" sz="2800" b="1" dirty="0" smtClean="0">
                <a:solidFill>
                  <a:srgbClr val="C00000"/>
                </a:solidFill>
                <a:latin typeface="+mn-lt"/>
              </a:rPr>
              <a:t>  и вычитания для  случаев  </a:t>
            </a:r>
            <a:r>
              <a:rPr lang="ru-RU" sz="2800" b="1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⁪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±</a:t>
            </a:r>
            <a:r>
              <a:rPr lang="ru-RU" sz="2800" b="1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1,⁪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±</a:t>
            </a:r>
            <a:r>
              <a:rPr lang="ru-RU" sz="2800" b="1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2</a:t>
            </a:r>
            <a:endParaRPr lang="en-US" sz="2800" b="1" dirty="0" smtClean="0">
              <a:solidFill>
                <a:srgbClr val="C000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3079" name="Прямоугольник 1"/>
          <p:cNvSpPr>
            <a:spLocks noChangeArrowheads="1"/>
          </p:cNvSpPr>
          <p:nvPr/>
        </p:nvSpPr>
        <p:spPr bwMode="auto">
          <a:xfrm>
            <a:off x="755650" y="2455863"/>
            <a:ext cx="7993063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buFont typeface="Wingdings" pitchFamily="2" charset="2"/>
              <a:buChar char="§"/>
            </a:pPr>
            <a:r>
              <a:rPr lang="ru-RU" sz="2800" b="1"/>
              <a:t>   </a:t>
            </a:r>
            <a:r>
              <a:rPr lang="ru-RU" sz="2800" b="1">
                <a:solidFill>
                  <a:srgbClr val="990000"/>
                </a:solidFill>
              </a:rPr>
              <a:t>Совершенствование навыков устного счета в пределах 10, развитие внимания,   памяти, логического мышления; обучение работе в группах, прививать интерес к урокам математики</a:t>
            </a:r>
            <a:r>
              <a:rPr lang="ru-RU" sz="2800" b="1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1" grpId="0" animBg="1"/>
      <p:bldP spid="5132" grpId="0"/>
      <p:bldP spid="307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468313" y="620713"/>
            <a:ext cx="3829050" cy="218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2800">
                <a:solidFill>
                  <a:schemeClr val="accent2"/>
                </a:solidFill>
              </a:rPr>
              <a:t>Киска, киска, расскажи,</a:t>
            </a:r>
          </a:p>
          <a:p>
            <a:pPr algn="l"/>
            <a:r>
              <a:rPr lang="ru-RU" sz="2800">
                <a:solidFill>
                  <a:schemeClr val="accent2"/>
                </a:solidFill>
              </a:rPr>
              <a:t>Киска, киска ,покажи. </a:t>
            </a:r>
          </a:p>
          <a:p>
            <a:pPr algn="l"/>
            <a:r>
              <a:rPr lang="ru-RU" sz="2800">
                <a:solidFill>
                  <a:schemeClr val="accent2"/>
                </a:solidFill>
              </a:rPr>
              <a:t>Как  найти дорожку </a:t>
            </a:r>
          </a:p>
          <a:p>
            <a:pPr algn="l"/>
            <a:r>
              <a:rPr lang="ru-RU" sz="2800">
                <a:solidFill>
                  <a:schemeClr val="accent2"/>
                </a:solidFill>
              </a:rPr>
              <a:t>К дедушке в сторожку?</a:t>
            </a:r>
          </a:p>
          <a:p>
            <a:pPr algn="l"/>
            <a:endParaRPr lang="ru-RU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4284663" y="476250"/>
            <a:ext cx="48593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2800" b="1">
                <a:solidFill>
                  <a:schemeClr val="accent2"/>
                </a:solidFill>
              </a:rPr>
              <a:t>1.Какие числа пропущены: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4683125" y="1220788"/>
            <a:ext cx="33845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/>
              <a:t>1 □ 3 □ 5 □ 7 □ 9</a:t>
            </a:r>
            <a:endParaRPr lang="ar-SA" sz="3200" b="1">
              <a:cs typeface="Times New Roman" pitchFamily="18" charset="0"/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4805363" y="2565400"/>
            <a:ext cx="33115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/>
              <a:t>10  8 </a:t>
            </a:r>
            <a:r>
              <a:rPr lang="ru-RU" sz="3200" b="1">
                <a:cs typeface="Times New Roman" pitchFamily="18" charset="0"/>
              </a:rPr>
              <a:t>□</a:t>
            </a:r>
            <a:r>
              <a:rPr lang="ru-RU" sz="3200" b="1"/>
              <a:t>⁪ 4 □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3995738" y="3284538"/>
            <a:ext cx="48974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2800" b="1">
                <a:solidFill>
                  <a:schemeClr val="accent2"/>
                </a:solidFill>
              </a:rPr>
              <a:t>2. Какой пример следующий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3924300" y="3860800"/>
            <a:ext cx="1008063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2800" b="1">
                <a:solidFill>
                  <a:schemeClr val="tx2"/>
                </a:solidFill>
              </a:rPr>
              <a:t>1 + 2</a:t>
            </a:r>
          </a:p>
          <a:p>
            <a:pPr algn="l"/>
            <a:r>
              <a:rPr lang="ru-RU" sz="2800" b="1">
                <a:solidFill>
                  <a:schemeClr val="tx2"/>
                </a:solidFill>
              </a:rPr>
              <a:t>2 + 2</a:t>
            </a:r>
          </a:p>
          <a:p>
            <a:pPr algn="l"/>
            <a:r>
              <a:rPr lang="ru-RU" sz="2800" b="1">
                <a:solidFill>
                  <a:schemeClr val="tx2"/>
                </a:solidFill>
              </a:rPr>
              <a:t>3 + 2</a:t>
            </a:r>
          </a:p>
          <a:p>
            <a:pPr algn="l"/>
            <a:r>
              <a:rPr lang="ru-RU" sz="2800" b="1">
                <a:solidFill>
                  <a:schemeClr val="tx2"/>
                </a:solidFill>
              </a:rPr>
              <a:t>*+*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5003800" y="3860800"/>
            <a:ext cx="1223963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2800" b="1"/>
              <a:t>10 - 2</a:t>
            </a:r>
          </a:p>
          <a:p>
            <a:pPr algn="l"/>
            <a:r>
              <a:rPr lang="ru-RU" sz="2800" b="1"/>
              <a:t>  9 – 2</a:t>
            </a:r>
          </a:p>
          <a:p>
            <a:pPr algn="l"/>
            <a:r>
              <a:rPr lang="ru-RU" sz="2800" b="1"/>
              <a:t>  8 – 2</a:t>
            </a:r>
          </a:p>
          <a:p>
            <a:pPr algn="l"/>
            <a:r>
              <a:rPr lang="ru-RU" sz="2800" b="1"/>
              <a:t>   *- *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6300788" y="3933825"/>
            <a:ext cx="9366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b="1"/>
              <a:t>3 + 1</a:t>
            </a:r>
          </a:p>
          <a:p>
            <a:pPr algn="l"/>
            <a:r>
              <a:rPr lang="ru-RU" b="1"/>
              <a:t>4 + 1</a:t>
            </a:r>
          </a:p>
          <a:p>
            <a:pPr algn="l"/>
            <a:r>
              <a:rPr lang="ru-RU" b="1"/>
              <a:t>5 + 1</a:t>
            </a:r>
          </a:p>
          <a:p>
            <a:pPr algn="l"/>
            <a:r>
              <a:rPr lang="ru-RU"/>
              <a:t>* + *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7432675" y="3956050"/>
            <a:ext cx="1316038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b="1"/>
              <a:t>8 –  1</a:t>
            </a:r>
          </a:p>
          <a:p>
            <a:pPr algn="l"/>
            <a:r>
              <a:rPr lang="ru-RU" b="1"/>
              <a:t>7 –  1</a:t>
            </a:r>
          </a:p>
          <a:p>
            <a:pPr algn="l"/>
            <a:r>
              <a:rPr lang="ru-RU" b="1"/>
              <a:t> </a:t>
            </a:r>
            <a:r>
              <a:rPr lang="ru-RU"/>
              <a:t>* - *</a:t>
            </a:r>
          </a:p>
          <a:p>
            <a:pPr algn="l"/>
            <a:r>
              <a:rPr lang="ru-RU"/>
              <a:t> *  - *</a:t>
            </a:r>
          </a:p>
          <a:p>
            <a:pPr algn="l">
              <a:buFontTx/>
              <a:buChar char="•"/>
            </a:pPr>
            <a:endParaRPr lang="ru-RU"/>
          </a:p>
          <a:p>
            <a:pPr algn="l"/>
            <a:endParaRPr lang="ru-RU"/>
          </a:p>
        </p:txBody>
      </p:sp>
      <p:pic>
        <p:nvPicPr>
          <p:cNvPr id="15373" name="Picture 13"/>
          <p:cNvPicPr>
            <a:picLocks noChangeAspect="1" noChangeArrowheads="1"/>
          </p:cNvPicPr>
          <p:nvPr/>
        </p:nvPicPr>
        <p:blipFill>
          <a:blip r:embed="rId3" cstate="print"/>
          <a:srcRect l="17084" r="7356"/>
          <a:stretch>
            <a:fillRect/>
          </a:stretch>
        </p:blipFill>
        <p:spPr bwMode="auto">
          <a:xfrm>
            <a:off x="323850" y="2924175"/>
            <a:ext cx="3078163" cy="290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759325" y="1847850"/>
            <a:ext cx="267335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/>
              <a:t>2  □ 4 □ 6 □ 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3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3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2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3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2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5" grpId="0"/>
      <p:bldP spid="7176" grpId="0"/>
      <p:bldP spid="7178" grpId="0"/>
      <p:bldP spid="7179" grpId="0"/>
      <p:bldP spid="7180" grpId="0"/>
      <p:bldP spid="7182" grpId="0"/>
      <p:bldP spid="7183" grpId="0"/>
      <p:bldP spid="7184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231775" y="13652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ru-RU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39750" y="476250"/>
            <a:ext cx="4176713" cy="18097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2800" b="1">
                <a:solidFill>
                  <a:schemeClr val="accent2"/>
                </a:solidFill>
              </a:rPr>
              <a:t>Зайка , зайка, расскажи,</a:t>
            </a:r>
          </a:p>
          <a:p>
            <a:pPr algn="l"/>
            <a:r>
              <a:rPr lang="ru-RU" sz="2800" b="1">
                <a:solidFill>
                  <a:schemeClr val="accent2"/>
                </a:solidFill>
              </a:rPr>
              <a:t>Зайка, зайка ,покажи. </a:t>
            </a:r>
          </a:p>
          <a:p>
            <a:pPr algn="l"/>
            <a:r>
              <a:rPr lang="ru-RU" sz="2800" b="1">
                <a:solidFill>
                  <a:schemeClr val="accent2"/>
                </a:solidFill>
              </a:rPr>
              <a:t>Как  найти дорожку </a:t>
            </a:r>
          </a:p>
          <a:p>
            <a:pPr algn="l"/>
            <a:r>
              <a:rPr lang="ru-RU" sz="2800" b="1">
                <a:solidFill>
                  <a:schemeClr val="accent2"/>
                </a:solidFill>
              </a:rPr>
              <a:t>К дедушке в сторожку?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5003800" y="568325"/>
            <a:ext cx="3883025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/>
              <a:t>Ну-ка ты вначале с нами поиграй-ка в нашу «Угадай-ку»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272088" y="2992438"/>
            <a:ext cx="20701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3200" b="1"/>
              <a:t>10 =      + 2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6208713" y="29987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3200" b="1"/>
              <a:t>8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5335588" y="2287588"/>
            <a:ext cx="19446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600" b="1"/>
              <a:t>9=8 +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6689725" y="2282825"/>
            <a:ext cx="3921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600" b="1"/>
              <a:t>1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5429250" y="4329113"/>
            <a:ext cx="15573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600" b="1"/>
              <a:t>6 = 2 +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6945313" y="4265613"/>
            <a:ext cx="4524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600" b="1"/>
              <a:t>4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5305425" y="3624263"/>
            <a:ext cx="2305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600" b="1"/>
              <a:t>7 =      + 2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6208713" y="3641725"/>
            <a:ext cx="5762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600" b="1"/>
              <a:t>5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5378450" y="4995863"/>
            <a:ext cx="19859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3600" b="1"/>
              <a:t>8  =     - 2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6251575" y="4995863"/>
            <a:ext cx="412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3600" b="1"/>
              <a:t>6</a:t>
            </a:r>
          </a:p>
        </p:txBody>
      </p:sp>
      <p:pic>
        <p:nvPicPr>
          <p:cNvPr id="16399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2286000"/>
            <a:ext cx="2736850" cy="4024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3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3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3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3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3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  <p:bldP spid="8199" grpId="0"/>
      <p:bldP spid="8200" grpId="0"/>
      <p:bldP spid="8201" grpId="0"/>
      <p:bldP spid="8202" grpId="0"/>
      <p:bldP spid="8203" grpId="0"/>
      <p:bldP spid="8204" grpId="0"/>
      <p:bldP spid="8205" grpId="0"/>
      <p:bldP spid="8206" grpId="0"/>
      <p:bldP spid="8207" grpId="0"/>
      <p:bldP spid="8208" grpId="0"/>
      <p:bldP spid="820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1958975" y="539750"/>
            <a:ext cx="184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algn="l"/>
            <a:endParaRPr lang="ru-RU" sz="4400" b="1">
              <a:solidFill>
                <a:schemeClr val="accent2"/>
              </a:solidFill>
            </a:endParaRPr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1085850" y="765175"/>
            <a:ext cx="6192838" cy="1008063"/>
          </a:xfrm>
          <a:prstGeom prst="flowChartAlternateProcess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6148" name="Text Box 10"/>
          <p:cNvSpPr txBox="1">
            <a:spLocks noChangeArrowheads="1"/>
          </p:cNvSpPr>
          <p:nvPr/>
        </p:nvSpPr>
        <p:spPr bwMode="auto">
          <a:xfrm>
            <a:off x="1763713" y="765175"/>
            <a:ext cx="5383212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l"/>
            <a:r>
              <a:rPr lang="ru-RU" sz="4800">
                <a:solidFill>
                  <a:schemeClr val="bg1"/>
                </a:solidFill>
              </a:rPr>
              <a:t>Составь фигуру</a:t>
            </a:r>
          </a:p>
        </p:txBody>
      </p:sp>
      <p:sp>
        <p:nvSpPr>
          <p:cNvPr id="17413" name="AutoShape 11"/>
          <p:cNvSpPr>
            <a:spLocks noChangeArrowheads="1"/>
          </p:cNvSpPr>
          <p:nvPr/>
        </p:nvSpPr>
        <p:spPr bwMode="auto">
          <a:xfrm>
            <a:off x="1258888" y="3789363"/>
            <a:ext cx="1728787" cy="136683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4" name="AutoShape 13"/>
          <p:cNvSpPr>
            <a:spLocks noChangeArrowheads="1"/>
          </p:cNvSpPr>
          <p:nvPr/>
        </p:nvSpPr>
        <p:spPr bwMode="auto">
          <a:xfrm>
            <a:off x="2987675" y="3789363"/>
            <a:ext cx="1728788" cy="136683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5" name="AutoShape 14"/>
          <p:cNvSpPr>
            <a:spLocks noChangeArrowheads="1"/>
          </p:cNvSpPr>
          <p:nvPr/>
        </p:nvSpPr>
        <p:spPr bwMode="auto">
          <a:xfrm>
            <a:off x="4716463" y="3789363"/>
            <a:ext cx="1728787" cy="136683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609600" y="2095500"/>
            <a:ext cx="7124700" cy="1323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/>
              <a:t>Добавьте  2 палочки,  </a:t>
            </a:r>
          </a:p>
          <a:p>
            <a:r>
              <a:rPr lang="ru-RU" sz="4000" b="1"/>
              <a:t>чтобы  было 5 треугольников</a:t>
            </a:r>
            <a:r>
              <a:rPr lang="ru-RU"/>
              <a:t> </a:t>
            </a:r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2124075" y="3789363"/>
            <a:ext cx="17272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ru-RU" b="1" dirty="0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3924300" y="3789363"/>
            <a:ext cx="1584325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2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30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nimBg="1"/>
      <p:bldP spid="17413" grpId="0" animBg="1"/>
      <p:bldP spid="17414" grpId="0" animBg="1"/>
      <p:bldP spid="17415" grpId="0" animBg="1"/>
      <p:bldP spid="133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395288" y="552450"/>
            <a:ext cx="4572000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b="1">
                <a:solidFill>
                  <a:schemeClr val="accent2"/>
                </a:solidFill>
              </a:rPr>
              <a:t>Мишка , мишка, расскажи,</a:t>
            </a:r>
          </a:p>
          <a:p>
            <a:pPr algn="l"/>
            <a:r>
              <a:rPr lang="ru-RU" b="1">
                <a:solidFill>
                  <a:schemeClr val="accent2"/>
                </a:solidFill>
              </a:rPr>
              <a:t>Мишка, мишка ,покажи. </a:t>
            </a:r>
          </a:p>
          <a:p>
            <a:pPr algn="l"/>
            <a:r>
              <a:rPr lang="ru-RU" b="1">
                <a:solidFill>
                  <a:schemeClr val="accent2"/>
                </a:solidFill>
              </a:rPr>
              <a:t>Как  найти дорожку </a:t>
            </a:r>
          </a:p>
          <a:p>
            <a:pPr algn="l"/>
            <a:r>
              <a:rPr lang="ru-RU" b="1">
                <a:solidFill>
                  <a:schemeClr val="accent2"/>
                </a:solidFill>
              </a:rPr>
              <a:t>К дедушке в сторожку?</a:t>
            </a: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9563" y="2817813"/>
            <a:ext cx="3303587" cy="3216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706938" y="736600"/>
            <a:ext cx="42830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Чтобы дорожку отыскать,</a:t>
            </a:r>
          </a:p>
          <a:p>
            <a:r>
              <a:rPr lang="ru-RU" b="1"/>
              <a:t>должны вы загадку  отгадать</a:t>
            </a:r>
          </a:p>
          <a:p>
            <a:r>
              <a:rPr lang="ru-RU" b="1"/>
              <a:t>  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32250" y="1773238"/>
            <a:ext cx="5032375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В комнате 4 угла.</a:t>
            </a:r>
          </a:p>
          <a:p>
            <a:r>
              <a:rPr lang="ru-RU" b="1"/>
              <a:t>В каждом углу сидит кошка .</a:t>
            </a:r>
          </a:p>
          <a:p>
            <a:r>
              <a:rPr lang="ru-RU" b="1"/>
              <a:t>Против  каждой кошки сидит </a:t>
            </a:r>
          </a:p>
          <a:p>
            <a:r>
              <a:rPr lang="ru-RU" b="1"/>
              <a:t>по три кошки.</a:t>
            </a:r>
          </a:p>
          <a:p>
            <a:r>
              <a:rPr lang="ru-RU" b="1"/>
              <a:t>Сколько всего  кошек в комнате?  </a:t>
            </a:r>
          </a:p>
        </p:txBody>
      </p:sp>
      <p:pic>
        <p:nvPicPr>
          <p:cNvPr id="10" name="Picture 14" descr="8m5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8550" y="3967163"/>
            <a:ext cx="1328738" cy="1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4" descr="8m5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67288" y="3937000"/>
            <a:ext cx="1268412" cy="126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4" descr="8m5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35700" y="3865563"/>
            <a:ext cx="1317625" cy="13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 descr="8m5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88263" y="3984625"/>
            <a:ext cx="1198562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563938" y="2565400"/>
            <a:ext cx="4821237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2060"/>
                </a:solidFill>
                <a:cs typeface="Times New Roman" pitchFamily="18" charset="0"/>
              </a:rPr>
              <a:t>На одной ноге постой-ка,</a:t>
            </a:r>
          </a:p>
          <a:p>
            <a:r>
              <a:rPr lang="ru-RU" sz="2800" b="1">
                <a:solidFill>
                  <a:srgbClr val="002060"/>
                </a:solidFill>
                <a:cs typeface="Times New Roman" pitchFamily="18" charset="0"/>
              </a:rPr>
              <a:t>Будто ты  солдатик стойкий.</a:t>
            </a:r>
          </a:p>
          <a:p>
            <a:r>
              <a:rPr lang="ru-RU" sz="2800" b="1">
                <a:solidFill>
                  <a:srgbClr val="002060"/>
                </a:solidFill>
                <a:cs typeface="Times New Roman" pitchFamily="18" charset="0"/>
              </a:rPr>
              <a:t>Ногу левую – к груди ,</a:t>
            </a:r>
          </a:p>
          <a:p>
            <a:r>
              <a:rPr lang="ru-RU" sz="2800" b="1">
                <a:solidFill>
                  <a:srgbClr val="002060"/>
                </a:solidFill>
                <a:cs typeface="Times New Roman" pitchFamily="18" charset="0"/>
              </a:rPr>
              <a:t>А смотри не упади.</a:t>
            </a:r>
          </a:p>
          <a:p>
            <a:r>
              <a:rPr lang="ru-RU" sz="2800" b="1">
                <a:solidFill>
                  <a:srgbClr val="002060"/>
                </a:solidFill>
                <a:cs typeface="Times New Roman" pitchFamily="18" charset="0"/>
              </a:rPr>
              <a:t>А теперь постой на левой, </a:t>
            </a:r>
          </a:p>
          <a:p>
            <a:r>
              <a:rPr lang="ru-RU" sz="2800" b="1">
                <a:solidFill>
                  <a:srgbClr val="002060"/>
                </a:solidFill>
                <a:cs typeface="Times New Roman" pitchFamily="18" charset="0"/>
              </a:rPr>
              <a:t>Если ты солдатик  смелый.</a:t>
            </a: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684213" y="995363"/>
            <a:ext cx="45720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b="1">
                <a:solidFill>
                  <a:schemeClr val="accent2"/>
                </a:solidFill>
              </a:rPr>
              <a:t>Солдатик , солдатик, расскажи,</a:t>
            </a:r>
          </a:p>
          <a:p>
            <a:pPr algn="l"/>
            <a:r>
              <a:rPr lang="ru-RU" b="1">
                <a:solidFill>
                  <a:schemeClr val="accent2"/>
                </a:solidFill>
              </a:rPr>
              <a:t>солдатик, солдатик ,покажи. </a:t>
            </a:r>
          </a:p>
          <a:p>
            <a:pPr algn="l"/>
            <a:r>
              <a:rPr lang="ru-RU" b="1">
                <a:solidFill>
                  <a:schemeClr val="accent2"/>
                </a:solidFill>
              </a:rPr>
              <a:t>Как  найти дорожку </a:t>
            </a:r>
          </a:p>
          <a:p>
            <a:pPr algn="l"/>
            <a:r>
              <a:rPr lang="ru-RU" b="1">
                <a:solidFill>
                  <a:schemeClr val="accent2"/>
                </a:solidFill>
              </a:rPr>
              <a:t>К дедушке в сторожку?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235575" y="1365250"/>
            <a:ext cx="35972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Вы со мной отдохните  и</a:t>
            </a:r>
          </a:p>
          <a:p>
            <a:r>
              <a:rPr lang="ru-RU" b="1"/>
              <a:t>игру проведите</a:t>
            </a:r>
            <a:r>
              <a:rPr lang="ru-RU"/>
              <a:t>.</a:t>
            </a:r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3725" y="2565400"/>
            <a:ext cx="2376488" cy="3959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07963" y="569913"/>
            <a:ext cx="4691062" cy="18161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/>
              <a:t>Мышка , мышка расскажи,</a:t>
            </a:r>
          </a:p>
          <a:p>
            <a:r>
              <a:rPr lang="ru-RU" sz="2800" b="1"/>
              <a:t>Мышка , мышка подскажи.</a:t>
            </a:r>
          </a:p>
          <a:p>
            <a:r>
              <a:rPr lang="ru-RU" sz="2800" b="1"/>
              <a:t>Как найти дорожку </a:t>
            </a:r>
          </a:p>
          <a:p>
            <a:r>
              <a:rPr lang="ru-RU" sz="2800" b="1"/>
              <a:t>К дедушке в сторожку?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830763" y="954088"/>
            <a:ext cx="4205287" cy="1066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/>
              <a:t>Ты нам помоги </a:t>
            </a:r>
          </a:p>
          <a:p>
            <a:r>
              <a:rPr lang="ru-RU" sz="3200" b="1"/>
              <a:t>справиться  с задачей</a:t>
            </a:r>
          </a:p>
        </p:txBody>
      </p:sp>
      <p:pic>
        <p:nvPicPr>
          <p:cNvPr id="14344" name="Picture 8" descr="image00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538" y="2636838"/>
            <a:ext cx="647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325813" y="2609850"/>
            <a:ext cx="1201737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/>
              <a:t>Было</a:t>
            </a:r>
          </a:p>
        </p:txBody>
      </p:sp>
      <p:pic>
        <p:nvPicPr>
          <p:cNvPr id="14348" name="Picture 12" descr="image00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9700" y="2636838"/>
            <a:ext cx="64928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9" name="Picture 13" descr="image00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2636838"/>
            <a:ext cx="6477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0" name="Picture 14" descr="image00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2636838"/>
            <a:ext cx="6477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1" name="Picture 15" descr="image00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2636838"/>
            <a:ext cx="649288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2" name="Picture 16" descr="image00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1013" y="2636838"/>
            <a:ext cx="649287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3708400" y="3573463"/>
            <a:ext cx="4535488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/>
              <a:t>Стало  на  2 больше</a:t>
            </a: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3635375" y="4221163"/>
            <a:ext cx="5113338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/>
              <a:t>Сколько бабочек стало ?</a:t>
            </a: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4748213" y="4843463"/>
            <a:ext cx="20320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/>
              <a:t>6 + 2 = 8</a:t>
            </a:r>
          </a:p>
        </p:txBody>
      </p:sp>
      <p:pic>
        <p:nvPicPr>
          <p:cNvPr id="18447" name="Picture 15"/>
          <p:cNvPicPr>
            <a:picLocks noChangeAspect="1" noChangeArrowheads="1"/>
          </p:cNvPicPr>
          <p:nvPr/>
        </p:nvPicPr>
        <p:blipFill>
          <a:blip r:embed="rId3" cstate="print"/>
          <a:srcRect b="5019"/>
          <a:stretch>
            <a:fillRect/>
          </a:stretch>
        </p:blipFill>
        <p:spPr bwMode="auto">
          <a:xfrm>
            <a:off x="342900" y="3409950"/>
            <a:ext cx="3365500" cy="25225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4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5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2" grpId="0"/>
      <p:bldP spid="14347" grpId="0"/>
      <p:bldP spid="14353" grpId="0"/>
      <p:bldP spid="14354" grpId="0"/>
      <p:bldP spid="1435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8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713" y="1628775"/>
            <a:ext cx="1439862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3708400" y="476250"/>
            <a:ext cx="1584325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/>
              <a:t>Было </a:t>
            </a:r>
          </a:p>
        </p:txBody>
      </p:sp>
      <p:pic>
        <p:nvPicPr>
          <p:cNvPr id="17414" name="Picture 6" descr="8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2138" y="1628775"/>
            <a:ext cx="1439862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7" descr="8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3" y="1557338"/>
            <a:ext cx="1439862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8" descr="8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1700213"/>
            <a:ext cx="1439863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Picture 9" descr="8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5963" y="1557338"/>
            <a:ext cx="1439862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10" descr="8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1557338"/>
            <a:ext cx="1439863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1306513" y="2657475"/>
            <a:ext cx="5840412" cy="17541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3600" b="1"/>
          </a:p>
          <a:p>
            <a:r>
              <a:rPr lang="ru-RU" sz="3600" b="1"/>
              <a:t>Стало на 2 меньше .</a:t>
            </a:r>
          </a:p>
          <a:p>
            <a:r>
              <a:rPr lang="ru-RU" sz="3600" b="1"/>
              <a:t>Сколько стало  обезьянок?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3419475" y="4797425"/>
            <a:ext cx="1681163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/>
              <a:t>6-2=4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  <p:bldP spid="17419" grpId="0"/>
      <p:bldP spid="17421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Echo</Template>
  <TotalTime>744</TotalTime>
  <Words>526</Words>
  <Application>Microsoft Office PowerPoint</Application>
  <PresentationFormat>Экран (4:3)</PresentationFormat>
  <Paragraphs>130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Times New Roman</vt:lpstr>
      <vt:lpstr>Arial</vt:lpstr>
      <vt:lpstr>Calibri</vt:lpstr>
      <vt:lpstr>Wingdings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44</cp:revision>
  <cp:lastPrinted>2012-01-17T18:08:47Z</cp:lastPrinted>
  <dcterms:created xsi:type="dcterms:W3CDTF">1601-01-01T00:00:00Z</dcterms:created>
  <dcterms:modified xsi:type="dcterms:W3CDTF">2012-05-30T17:25:02Z</dcterms:modified>
</cp:coreProperties>
</file>