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_xmlsignatures/sig1.xml" ContentType="application/vnd.openxmlformats-package.digital-signature-xmlsignatur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Default Extension="sigs" ContentType="application/vnd.openxmlformats-package.digital-signature-origin"/>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package/2006/relationships/digital-signature/origin" Target="_xmlsignatures/origin.sigs"/><Relationship Id="rId1" Type="http://schemas.openxmlformats.org/officeDocument/2006/relationships/officeDocument" Target="ppt/presentation.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80" r:id="rId3"/>
    <p:sldId id="281" r:id="rId4"/>
    <p:sldId id="286" r:id="rId5"/>
    <p:sldId id="285" r:id="rId6"/>
    <p:sldId id="284" r:id="rId7"/>
    <p:sldId id="283" r:id="rId8"/>
    <p:sldId id="282" r:id="rId9"/>
    <p:sldId id="287" r:id="rId10"/>
    <p:sldId id="288" r:id="rId11"/>
    <p:sldId id="289" r:id="rId12"/>
    <p:sldId id="290" r:id="rId13"/>
    <p:sldId id="292" r:id="rId14"/>
    <p:sldId id="291" r:id="rId15"/>
    <p:sldId id="293" r:id="rId16"/>
    <p:sldId id="294" r:id="rId17"/>
    <p:sldId id="258" r:id="rId18"/>
    <p:sldId id="259" r:id="rId19"/>
    <p:sldId id="260" r:id="rId20"/>
    <p:sldId id="256" r:id="rId21"/>
    <p:sldId id="262" r:id="rId22"/>
    <p:sldId id="263" r:id="rId23"/>
    <p:sldId id="264" r:id="rId24"/>
    <p:sldId id="265" r:id="rId25"/>
    <p:sldId id="266" r:id="rId26"/>
    <p:sldId id="267" r:id="rId27"/>
    <p:sldId id="303" r:id="rId28"/>
    <p:sldId id="295" r:id="rId29"/>
    <p:sldId id="297" r:id="rId30"/>
    <p:sldId id="261" r:id="rId31"/>
    <p:sldId id="269" r:id="rId32"/>
    <p:sldId id="275" r:id="rId33"/>
    <p:sldId id="270" r:id="rId34"/>
    <p:sldId id="272" r:id="rId35"/>
    <p:sldId id="274" r:id="rId36"/>
    <p:sldId id="277" r:id="rId37"/>
    <p:sldId id="296" r:id="rId38"/>
    <p:sldId id="298" r:id="rId39"/>
    <p:sldId id="268" r:id="rId40"/>
    <p:sldId id="273" r:id="rId41"/>
    <p:sldId id="302" r:id="rId42"/>
    <p:sldId id="301" r:id="rId43"/>
    <p:sldId id="300" r:id="rId44"/>
    <p:sldId id="271" r:id="rId45"/>
    <p:sldId id="299" r:id="rId46"/>
    <p:sldId id="308" r:id="rId47"/>
    <p:sldId id="307" r:id="rId48"/>
    <p:sldId id="306" r:id="rId49"/>
    <p:sldId id="305" r:id="rId50"/>
    <p:sldId id="310" r:id="rId51"/>
    <p:sldId id="304" r:id="rId52"/>
    <p:sldId id="309" r:id="rId53"/>
    <p:sldId id="311" r:id="rId54"/>
    <p:sldId id="312" r:id="rId55"/>
    <p:sldId id="313" r:id="rId56"/>
    <p:sldId id="314" r:id="rId57"/>
    <p:sldId id="320" r:id="rId58"/>
    <p:sldId id="319" r:id="rId59"/>
    <p:sldId id="318" r:id="rId60"/>
    <p:sldId id="317" r:id="rId61"/>
    <p:sldId id="316" r:id="rId62"/>
    <p:sldId id="321" r:id="rId63"/>
    <p:sldId id="278" r:id="rId64"/>
  </p:sldIdLst>
  <p:sldSz cx="9144000" cy="6858000" type="screen4x3"/>
  <p:notesSz cx="6858000" cy="9144000"/>
  <p:custDataLst>
    <p:tags r:id="rId65"/>
  </p:custDataLst>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990099"/>
    <a:srgbClr val="CC6600"/>
    <a:srgbClr val="FF9933"/>
    <a:srgbClr val="006600"/>
    <a:srgbClr val="66CCFF"/>
    <a:srgbClr val="FFCC99"/>
    <a:srgbClr val="FF99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8" d="100"/>
          <a:sy n="68" d="100"/>
        </p:scale>
        <p:origin x="-942"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A787C43-7904-4047-86AF-855AA546D6A8}" type="datetimeFigureOut">
              <a:rPr lang="ru-RU"/>
              <a:pPr>
                <a:defRPr/>
              </a:pPr>
              <a:t>29.01.2012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426D7E9-456A-430F-B453-BC3C7121D3E2}" type="slidenum">
              <a:rPr lang="ru-RU"/>
              <a:pPr>
                <a:defRPr/>
              </a:pPr>
              <a:t>‹#›</a:t>
            </a:fld>
            <a:endParaRPr lang="ru-RU"/>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A87A37B-4CBB-47D3-A64F-BE75D862D03E}" type="datetimeFigureOut">
              <a:rPr lang="ru-RU"/>
              <a:pPr>
                <a:defRPr/>
              </a:pPr>
              <a:t>29.01.2012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D22712A-0200-4BCC-B4E5-68DF866DC854}" type="slidenum">
              <a:rPr lang="ru-RU"/>
              <a:pPr>
                <a:defRPr/>
              </a:pPr>
              <a:t>‹#›</a:t>
            </a:fld>
            <a:endParaRPr lang="ru-RU"/>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D907EC9-CA65-4119-B594-B1A6FC4651C6}" type="datetimeFigureOut">
              <a:rPr lang="ru-RU"/>
              <a:pPr>
                <a:defRPr/>
              </a:pPr>
              <a:t>29.01.2012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01384D3-D856-49C3-B55D-249D4555F6D7}" type="slidenum">
              <a:rPr lang="ru-RU"/>
              <a:pPr>
                <a:defRPr/>
              </a:pPr>
              <a:t>‹#›</a:t>
            </a:fld>
            <a:endParaRPr lang="ru-RU"/>
          </a:p>
        </p:txBody>
      </p:sp>
    </p:spTree>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B47C6A1-78DB-478A-AF43-E4E628FEAE8F}" type="datetimeFigureOut">
              <a:rPr lang="ru-RU"/>
              <a:pPr>
                <a:defRPr/>
              </a:pPr>
              <a:t>29.01.2012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DD7D8D4-37BF-4F4E-A3BA-E78E5021315A}" type="slidenum">
              <a:rPr lang="ru-RU"/>
              <a:pPr>
                <a:defRPr/>
              </a:pPr>
              <a:t>‹#›</a:t>
            </a:fld>
            <a:endParaRPr lang="ru-RU"/>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314F731-4357-403E-A97A-A60DB1CFFF1F}" type="datetimeFigureOut">
              <a:rPr lang="ru-RU"/>
              <a:pPr>
                <a:defRPr/>
              </a:pPr>
              <a:t>29.01.2012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89C98C5-FA90-4715-9A1D-69F571E4AC82}" type="slidenum">
              <a:rPr lang="ru-RU"/>
              <a:pPr>
                <a:defRPr/>
              </a:pPr>
              <a:t>‹#›</a:t>
            </a:fld>
            <a:endParaRPr lang="ru-RU"/>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D27F545A-A4CF-4EAB-A5E8-77F3CEC5ED6E}" type="datetimeFigureOut">
              <a:rPr lang="ru-RU"/>
              <a:pPr>
                <a:defRPr/>
              </a:pPr>
              <a:t>29.01.2012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DBB2EAA-D489-4CAC-8201-722AD122520F}" type="slidenum">
              <a:rPr lang="ru-RU"/>
              <a:pPr>
                <a:defRPr/>
              </a:pPr>
              <a:t>‹#›</a:t>
            </a:fld>
            <a:endParaRPr lang="ru-RU"/>
          </a:p>
        </p:txBody>
      </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F8D6996-E6DD-4C40-957C-7D60CA560D7A}" type="datetimeFigureOut">
              <a:rPr lang="ru-RU"/>
              <a:pPr>
                <a:defRPr/>
              </a:pPr>
              <a:t>29.01.2012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42F7B357-419A-4F7C-B8B4-2CC06A6FAC82}" type="slidenum">
              <a:rPr lang="ru-RU"/>
              <a:pPr>
                <a:defRPr/>
              </a:pPr>
              <a:t>‹#›</a:t>
            </a:fld>
            <a:endParaRPr lang="ru-RU"/>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7C9F307-5E7E-4B22-A699-1DB1C2A60FC4}" type="datetimeFigureOut">
              <a:rPr lang="ru-RU"/>
              <a:pPr>
                <a:defRPr/>
              </a:pPr>
              <a:t>29.01.2012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FEBCD520-76EB-4520-9F41-B3771630DF3E}" type="slidenum">
              <a:rPr lang="ru-RU"/>
              <a:pPr>
                <a:defRPr/>
              </a:pPr>
              <a:t>‹#›</a:t>
            </a:fld>
            <a:endParaRPr lang="ru-RU"/>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CC22271-DDC3-4282-8A42-A131B490A634}" type="datetimeFigureOut">
              <a:rPr lang="ru-RU"/>
              <a:pPr>
                <a:defRPr/>
              </a:pPr>
              <a:t>29.01.2012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B48FB169-DB92-4AAF-9225-A0EB0FED8688}" type="slidenum">
              <a:rPr lang="ru-RU"/>
              <a:pPr>
                <a:defRPr/>
              </a:pPr>
              <a:t>‹#›</a:t>
            </a:fld>
            <a:endParaRPr lang="ru-RU"/>
          </a:p>
        </p:txBody>
      </p:sp>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60262EF-E5A5-4780-A6C5-09743FE0112C}" type="datetimeFigureOut">
              <a:rPr lang="ru-RU"/>
              <a:pPr>
                <a:defRPr/>
              </a:pPr>
              <a:t>29.01.2012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94FB0FD-6B0B-4BBE-86B0-74E1E9920F48}" type="slidenum">
              <a:rPr lang="ru-RU"/>
              <a:pPr>
                <a:defRPr/>
              </a:pPr>
              <a:t>‹#›</a:t>
            </a:fld>
            <a:endParaRPr lang="ru-RU"/>
          </a:p>
        </p:txBody>
      </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58B4807-1032-4BBA-BAC2-A8B2BC0CF7AA}" type="datetimeFigureOut">
              <a:rPr lang="ru-RU"/>
              <a:pPr>
                <a:defRPr/>
              </a:pPr>
              <a:t>29.01.2012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3697C01-82A0-4420-BB84-8F99DEAF5AE5}" type="slidenum">
              <a:rPr lang="ru-RU"/>
              <a:pPr>
                <a:defRPr/>
              </a:pPr>
              <a:t>‹#›</a:t>
            </a:fld>
            <a:endParaRPr lang="ru-RU"/>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9EF6495-4759-4450-BE0A-FE5A509649D7}" type="datetimeFigureOut">
              <a:rPr lang="ru-RU"/>
              <a:pPr>
                <a:defRPr/>
              </a:pPr>
              <a:t>29.01.2012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033DEC8-AACC-4ED0-A50B-908DB3E774C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gif"/><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_________Microsoft_Office_Word_97_-_20033.doc"/><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package" Target="../embeddings/_________Microsoft_Office_Word1.docx"/><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quizlet.com/7443280/united-nations-quiz-flash-cards/" TargetMode="External"/><Relationship Id="rId5" Type="http://schemas.openxmlformats.org/officeDocument/2006/relationships/image" Target="../media/image5.gif"/><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gif"/><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63.xml"/><Relationship Id="rId3" Type="http://schemas.openxmlformats.org/officeDocument/2006/relationships/image" Target="../media/image3.png"/><Relationship Id="rId7" Type="http://schemas.openxmlformats.org/officeDocument/2006/relationships/slide" Target="slide4.xml"/><Relationship Id="rId12" Type="http://schemas.openxmlformats.org/officeDocument/2006/relationships/slide" Target="slide6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61.xml"/><Relationship Id="rId5" Type="http://schemas.openxmlformats.org/officeDocument/2006/relationships/image" Target="../media/image5.gif"/><Relationship Id="rId10" Type="http://schemas.openxmlformats.org/officeDocument/2006/relationships/slide" Target="slide56.xml"/><Relationship Id="rId4" Type="http://schemas.openxmlformats.org/officeDocument/2006/relationships/image" Target="../media/image4.jpeg"/><Relationship Id="rId9" Type="http://schemas.openxmlformats.org/officeDocument/2006/relationships/slide" Target="slide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gif"/><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gif"/><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gif"/><Relationship Id="rId10" Type="http://schemas.openxmlformats.org/officeDocument/2006/relationships/image" Target="../media/image33.png"/><Relationship Id="rId4" Type="http://schemas.openxmlformats.org/officeDocument/2006/relationships/image" Target="../media/image4.jpe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hyperlink" Target="http://www.un.org/cyberschoolbus/unintro/unintro2.htm" TargetMode="External"/><Relationship Id="rId13" Type="http://schemas.openxmlformats.org/officeDocument/2006/relationships/hyperlink" Target="http://www.infoplease.com/spot/un2.html" TargetMode="External"/><Relationship Id="rId3" Type="http://schemas.openxmlformats.org/officeDocument/2006/relationships/image" Target="../media/image3.png"/><Relationship Id="rId7" Type="http://schemas.openxmlformats.org/officeDocument/2006/relationships/hyperlink" Target="http://www.un.org/aboutun/unhistory/" TargetMode="External"/><Relationship Id="rId12" Type="http://schemas.openxmlformats.org/officeDocument/2006/relationships/hyperlink" Target="http://www.authorstream.com/Presentation/adi9-914310-united-nations/"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en.wikipedia.org/wiki/United_Nations_Organization" TargetMode="External"/><Relationship Id="rId11" Type="http://schemas.openxmlformats.org/officeDocument/2006/relationships/hyperlink" Target="http://www.infoplease.com/ce6/history/A0861703.html" TargetMode="External"/><Relationship Id="rId5" Type="http://schemas.openxmlformats.org/officeDocument/2006/relationships/image" Target="../media/image5.gif"/><Relationship Id="rId15" Type="http://schemas.openxmlformats.org/officeDocument/2006/relationships/hyperlink" Target="http://www.funtrivia.com/newflash/trivia.cfm?qid=282330" TargetMode="External"/><Relationship Id="rId10" Type="http://schemas.openxmlformats.org/officeDocument/2006/relationships/hyperlink" Target="http://www.infoplease.com/spot/un1.html" TargetMode="External"/><Relationship Id="rId4" Type="http://schemas.openxmlformats.org/officeDocument/2006/relationships/image" Target="../media/image4.jpeg"/><Relationship Id="rId9" Type="http://schemas.openxmlformats.org/officeDocument/2006/relationships/hyperlink" Target="http://www.un.org/en/members/index.shtml" TargetMode="External"/><Relationship Id="rId14" Type="http://schemas.openxmlformats.org/officeDocument/2006/relationships/hyperlink" Target="http://www.un.org/cyberschoolbus/untou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gi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gif"/><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gif"/><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gif"/><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gif"/><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gif"/><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8" Type="http://schemas.openxmlformats.org/officeDocument/2006/relationships/hyperlink" Target="http://www.un.org/en/documents/udhr/" TargetMode="External"/><Relationship Id="rId13" Type="http://schemas.openxmlformats.org/officeDocument/2006/relationships/hyperlink" Target="http://www.un.org/documents/resga.htm" TargetMode="External"/><Relationship Id="rId3" Type="http://schemas.openxmlformats.org/officeDocument/2006/relationships/image" Target="../media/image3.png"/><Relationship Id="rId7" Type="http://schemas.openxmlformats.org/officeDocument/2006/relationships/hyperlink" Target="http://www.un.org/en/documents/charter/" TargetMode="External"/><Relationship Id="rId12" Type="http://schemas.openxmlformats.org/officeDocument/2006/relationships/hyperlink" Target="http://www.un.org/documents/scres.htm"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www.un.org/en/documents/" TargetMode="External"/><Relationship Id="rId11" Type="http://schemas.openxmlformats.org/officeDocument/2006/relationships/hyperlink" Target="http://en.wikipedia.org/wiki/Convention_of_children_rights" TargetMode="External"/><Relationship Id="rId5" Type="http://schemas.openxmlformats.org/officeDocument/2006/relationships/image" Target="../media/image5.gif"/><Relationship Id="rId15" Type="http://schemas.openxmlformats.org/officeDocument/2006/relationships/hyperlink" Target="http://www.youtube.com/watch?v=v3p2VLTowAA" TargetMode="External"/><Relationship Id="rId10" Type="http://schemas.openxmlformats.org/officeDocument/2006/relationships/hyperlink" Target="http://www2.ohchr.org/english/law/crc.htm" TargetMode="External"/><Relationship Id="rId4" Type="http://schemas.openxmlformats.org/officeDocument/2006/relationships/image" Target="../media/image4.jpeg"/><Relationship Id="rId9" Type="http://schemas.openxmlformats.org/officeDocument/2006/relationships/hyperlink" Target="http://www.youtube.com/watch?v=hTlrSYbCbHE" TargetMode="External"/><Relationship Id="rId14" Type="http://schemas.openxmlformats.org/officeDocument/2006/relationships/hyperlink" Target="http://www.un.org/millenniumgoal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gif"/><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gif"/><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gif"/><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5.gif"/><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jpeg"/><Relationship Id="rId9" Type="http://schemas.openxmlformats.org/officeDocument/2006/relationships/image" Target="../media/image52.png"/><Relationship Id="rId14"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hyperlink" Target="http://www.funtrivia.com/playquiz/quiz3232452501620.html" TargetMode="External"/><Relationship Id="rId3" Type="http://schemas.openxmlformats.org/officeDocument/2006/relationships/image" Target="../media/image3.png"/><Relationship Id="rId7" Type="http://schemas.openxmlformats.org/officeDocument/2006/relationships/hyperlink" Target="http://en.wikipedia.org/wiki/UN_agencies"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www.un.org/en/aboutun/structure/index.shtml" TargetMode="External"/><Relationship Id="rId5" Type="http://schemas.openxmlformats.org/officeDocument/2006/relationships/image" Target="../media/image5.gif"/><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gif"/><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gif"/><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gif"/><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8" Type="http://schemas.openxmlformats.org/officeDocument/2006/relationships/hyperlink" Target="http://www.unmissions.org/" TargetMode="External"/><Relationship Id="rId13" Type="http://schemas.openxmlformats.org/officeDocument/2006/relationships/hyperlink" Target="http://www.funtrivia.com/newflash/trivia.cfm?qid=227836" TargetMode="External"/><Relationship Id="rId3" Type="http://schemas.openxmlformats.org/officeDocument/2006/relationships/image" Target="../media/image3.png"/><Relationship Id="rId7" Type="http://schemas.openxmlformats.org/officeDocument/2006/relationships/hyperlink" Target="http://en.wikipedia.org/wiki/UN_peacekeeping" TargetMode="External"/><Relationship Id="rId12" Type="http://schemas.openxmlformats.org/officeDocument/2006/relationships/hyperlink" Target="http://www.bbc.co.uk/news/"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www.un.org/en/peacekeeping/" TargetMode="External"/><Relationship Id="rId11" Type="http://schemas.openxmlformats.org/officeDocument/2006/relationships/hyperlink" Target="http://wn.com/peacekeeping" TargetMode="External"/><Relationship Id="rId5" Type="http://schemas.openxmlformats.org/officeDocument/2006/relationships/image" Target="../media/image5.gif"/><Relationship Id="rId10" Type="http://schemas.openxmlformats.org/officeDocument/2006/relationships/hyperlink" Target="http://en.wikipedia.org/wiki/Timeline_of_UN_peacekeeping_missions" TargetMode="External"/><Relationship Id="rId4" Type="http://schemas.openxmlformats.org/officeDocument/2006/relationships/image" Target="../media/image4.jpeg"/><Relationship Id="rId9" Type="http://schemas.openxmlformats.org/officeDocument/2006/relationships/hyperlink" Target="http://en.wikipedia.org/wiki/List_of_all_UN_peacekeeping_mission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gif"/><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_________Microsoft_Office_Word_97_-_20034.doc"/><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www.youtube.com/watch?v=7ijJU4wLoXc" TargetMode="External"/><Relationship Id="rId5" Type="http://schemas.openxmlformats.org/officeDocument/2006/relationships/image" Target="../media/image5.gif"/><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5.gif"/><Relationship Id="rId10" Type="http://schemas.openxmlformats.org/officeDocument/2006/relationships/image" Target="../media/image71.png"/><Relationship Id="rId4" Type="http://schemas.openxmlformats.org/officeDocument/2006/relationships/image" Target="../media/image4.jpeg"/><Relationship Id="rId9" Type="http://schemas.openxmlformats.org/officeDocument/2006/relationships/image" Target="../media/image70.png"/></Relationships>
</file>

<file path=ppt/slides/_rels/slide51.xml.rels><?xml version="1.0" encoding="UTF-8" standalone="yes"?>
<Relationships xmlns="http://schemas.openxmlformats.org/package/2006/relationships"><Relationship Id="rId8" Type="http://schemas.openxmlformats.org/officeDocument/2006/relationships/hyperlink" Target="http://en.wikipedia.org/wiki/United_Nations_Day" TargetMode="External"/><Relationship Id="rId3" Type="http://schemas.openxmlformats.org/officeDocument/2006/relationships/image" Target="../media/image3.png"/><Relationship Id="rId7" Type="http://schemas.openxmlformats.org/officeDocument/2006/relationships/hyperlink" Target="http://www.un.org/en/events/unday/2011/background.shtml" TargetMode="External"/><Relationship Id="rId12" Type="http://schemas.openxmlformats.org/officeDocument/2006/relationships/hyperlink" Target="http://en.wikipedia.org/wiki/Human_Rights_Day"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www.authorstream.com/Presentation/stainly-596072-united-nations-day/" TargetMode="External"/><Relationship Id="rId11" Type="http://schemas.openxmlformats.org/officeDocument/2006/relationships/hyperlink" Target="http://www.un.org/en/events/humanrightsday/2011/about.shtml" TargetMode="External"/><Relationship Id="rId5" Type="http://schemas.openxmlformats.org/officeDocument/2006/relationships/image" Target="../media/image5.gif"/><Relationship Id="rId10" Type="http://schemas.openxmlformats.org/officeDocument/2006/relationships/hyperlink" Target="http://www.authorstream.com/Presentation/DGeorgieva-160291-human-rights-day-denica-maria-education-ppt-powerpoint/" TargetMode="External"/><Relationship Id="rId4" Type="http://schemas.openxmlformats.org/officeDocument/2006/relationships/image" Target="../media/image4.jpeg"/><Relationship Id="rId9" Type="http://schemas.openxmlformats.org/officeDocument/2006/relationships/hyperlink" Target="http://www.timeanddate.com/holidays/un/united-nations-day"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en.wikipedia.org/wiki/International_Day_of_United_Nations_Peacekeepers" TargetMode="External"/><Relationship Id="rId3" Type="http://schemas.openxmlformats.org/officeDocument/2006/relationships/image" Target="../media/image3.png"/><Relationship Id="rId7" Type="http://schemas.openxmlformats.org/officeDocument/2006/relationships/hyperlink" Target="http://www.authorstream.com/Presentation/johndel-408080-world-environment-day-2010-presentation-entertainment-ppt-powerpoint/"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en.wikipedia.org/wiki/World_Environment_Day" TargetMode="External"/><Relationship Id="rId5" Type="http://schemas.openxmlformats.org/officeDocument/2006/relationships/image" Target="../media/image5.gif"/><Relationship Id="rId4" Type="http://schemas.openxmlformats.org/officeDocument/2006/relationships/image" Target="../media/image4.jpeg"/><Relationship Id="rId9" Type="http://schemas.openxmlformats.org/officeDocument/2006/relationships/hyperlink" Target="http://www.timeanddate.com/holidays/un/day-of-un-peacekeepers"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png"/><Relationship Id="rId7"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gif"/><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8" Type="http://schemas.openxmlformats.org/officeDocument/2006/relationships/hyperlink" Target="http://www.wfuna.org/un-quiz" TargetMode="External"/><Relationship Id="rId13" Type="http://schemas.openxmlformats.org/officeDocument/2006/relationships/hyperlink" Target="http://www.funtrivia.com/newflash/trivia.cfm?qid=65819" TargetMode="External"/><Relationship Id="rId3" Type="http://schemas.openxmlformats.org/officeDocument/2006/relationships/image" Target="../media/image2.png"/><Relationship Id="rId7" Type="http://schemas.openxmlformats.org/officeDocument/2006/relationships/image" Target="../media/image5.gif"/><Relationship Id="rId12" Type="http://schemas.openxmlformats.org/officeDocument/2006/relationships/hyperlink" Target="http://www.funtrivia.com/newflash/trivia.cfm?qid=211058" TargetMode="External"/><Relationship Id="rId17" Type="http://schemas.openxmlformats.org/officeDocument/2006/relationships/oleObject" Target="../embeddings/oleObject1.bin"/><Relationship Id="rId2" Type="http://schemas.openxmlformats.org/officeDocument/2006/relationships/slideLayout" Target="../slideLayouts/slideLayout7.xml"/><Relationship Id="rId16" Type="http://schemas.openxmlformats.org/officeDocument/2006/relationships/hyperlink" Target="http://www.un.org/apps/news/newsquiz.asp" TargetMode="External"/><Relationship Id="rId1" Type="http://schemas.openxmlformats.org/officeDocument/2006/relationships/vmlDrawing" Target="../drawings/vmlDrawing6.vml"/><Relationship Id="rId6" Type="http://schemas.openxmlformats.org/officeDocument/2006/relationships/image" Target="../media/image4.jpeg"/><Relationship Id="rId11" Type="http://schemas.openxmlformats.org/officeDocument/2006/relationships/hyperlink" Target="http://www.funtrivia.com/newflash/trivia.cfm?qid=9153" TargetMode="External"/><Relationship Id="rId5" Type="http://schemas.openxmlformats.org/officeDocument/2006/relationships/image" Target="../media/image3.png"/><Relationship Id="rId15" Type="http://schemas.openxmlformats.org/officeDocument/2006/relationships/hyperlink" Target="http://www.quizmoz.com/quizzes/Interesting-Facts-Quizzes/u/United-Nations-Quiz.asp" TargetMode="External"/><Relationship Id="rId10" Type="http://schemas.openxmlformats.org/officeDocument/2006/relationships/hyperlink" Target="http://www.123facts.com/play-quiz/United-Nations-1801.html" TargetMode="External"/><Relationship Id="rId4" Type="http://schemas.openxmlformats.org/officeDocument/2006/relationships/hyperlink" Target="../The%20Un.mp3" TargetMode="External"/><Relationship Id="rId9" Type="http://schemas.openxmlformats.org/officeDocument/2006/relationships/hyperlink" Target="http://www.go4quiz.com/530/united-nations-quiz/" TargetMode="External"/><Relationship Id="rId14" Type="http://schemas.openxmlformats.org/officeDocument/2006/relationships/hyperlink" Target="http://www.braingle.com/trivia/21910/united-nations.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gif"/><Relationship Id="rId4" Type="http://schemas.openxmlformats.org/officeDocument/2006/relationships/image" Target="../media/image4.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5.gif"/><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_________Microsoft_Office_Word_97_-_20035.doc"/><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_________Microsoft_Office_Word_97_-_20036.doc"/><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oleObject" Target="../embeddings/_________Microsoft_Office_Word_97_-_20037.doc"/><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2.bin"/><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5.gif"/><Relationship Id="rId4" Type="http://schemas.openxmlformats.org/officeDocument/2006/relationships/image" Target="../media/image4.jpe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8" Type="http://schemas.openxmlformats.org/officeDocument/2006/relationships/hyperlink" Target="http://www.elcivics.com/united_nations_1.html" TargetMode="External"/><Relationship Id="rId3" Type="http://schemas.openxmlformats.org/officeDocument/2006/relationships/image" Target="../media/image3.png"/><Relationship Id="rId7" Type="http://schemas.openxmlformats.org/officeDocument/2006/relationships/hyperlink" Target="http://en.wikipedia.org/wiki/United_Nations" TargetMode="External"/><Relationship Id="rId12" Type="http://schemas.openxmlformats.org/officeDocument/2006/relationships/hyperlink" Target="http://www.english-online.at/government/united-nations/un.htm"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www.un.org/en/" TargetMode="External"/><Relationship Id="rId11" Type="http://schemas.openxmlformats.org/officeDocument/2006/relationships/hyperlink" Target="http://learningtogive.org/lessons/unit65/lesson2.html" TargetMode="External"/><Relationship Id="rId5" Type="http://schemas.openxmlformats.org/officeDocument/2006/relationships/image" Target="../media/image5.gif"/><Relationship Id="rId10" Type="http://schemas.openxmlformats.org/officeDocument/2006/relationships/hyperlink" Target="http://www.headsupenglish.com/index.php?option=com" TargetMode="External"/><Relationship Id="rId4" Type="http://schemas.openxmlformats.org/officeDocument/2006/relationships/image" Target="../media/image4.jpeg"/><Relationship Id="rId9" Type="http://schemas.openxmlformats.org/officeDocument/2006/relationships/hyperlink" Target="http://www.timelines.info/history/ages_and_periods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_________Microsoft_Office_Word_97_-_20031.doc"/><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_________Microsoft_Office_Word_97_-_20032.doc"/><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a0b5c4a-54b6-43dc-baaa-c9213b68b95c.jpg"/>
          <p:cNvPicPr>
            <a:picLocks noChangeAspect="1"/>
          </p:cNvPicPr>
          <p:nvPr/>
        </p:nvPicPr>
        <p:blipFill>
          <a:blip r:embed="rId2" cstate="print">
            <a:lum bright="1000"/>
          </a:blip>
          <a:stretch>
            <a:fillRect/>
          </a:stretch>
        </p:blipFill>
        <p:spPr>
          <a:xfrm>
            <a:off x="0" y="0"/>
            <a:ext cx="9144000" cy="6858000"/>
          </a:xfrm>
          <a:prstGeom prst="rect">
            <a:avLst/>
          </a:prstGeom>
          <a:gradFill>
            <a:gsLst>
              <a:gs pos="0">
                <a:srgbClr val="5E9EFF"/>
              </a:gs>
              <a:gs pos="39999">
                <a:srgbClr val="85C2FF"/>
              </a:gs>
              <a:gs pos="70000">
                <a:srgbClr val="C4D6EB"/>
              </a:gs>
              <a:gs pos="100000">
                <a:srgbClr val="FFEBFA"/>
              </a:gs>
            </a:gsLst>
            <a:lin ang="5400000" scaled="0"/>
          </a:gradFill>
          <a:scene3d>
            <a:camera prst="orthographicFront"/>
            <a:lightRig rig="threePt" dir="t"/>
          </a:scene3d>
          <a:sp3d>
            <a:bevelT prst="convex"/>
          </a:sp3d>
        </p:spPr>
      </p:pic>
      <p:sp>
        <p:nvSpPr>
          <p:cNvPr id="3" name="Прямоугольник 2"/>
          <p:cNvSpPr/>
          <p:nvPr/>
        </p:nvSpPr>
        <p:spPr>
          <a:xfrm>
            <a:off x="54759" y="260648"/>
            <a:ext cx="8913337" cy="101566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chemeClr val="bg1"/>
                </a:solidFill>
                <a:effectLst>
                  <a:outerShdw blurRad="50800" dist="39000" dir="5460000" algn="tl">
                    <a:srgbClr val="000000">
                      <a:alpha val="38000"/>
                    </a:srgbClr>
                  </a:outerShdw>
                </a:effectLst>
              </a:rPr>
              <a:t>	</a:t>
            </a:r>
            <a:r>
              <a:rPr lang="en-US" sz="6000" b="1" dirty="0" err="1" smtClean="0">
                <a:ln w="11430"/>
                <a:solidFill>
                  <a:schemeClr val="bg1"/>
                </a:solidFill>
                <a:effectLst>
                  <a:outerShdw blurRad="50800" dist="39000" dir="5460000" algn="tl">
                    <a:srgbClr val="000000">
                      <a:alpha val="38000"/>
                    </a:srgbClr>
                  </a:outerShdw>
                </a:effectLst>
              </a:rPr>
              <a:t>WebQuest</a:t>
            </a:r>
            <a:r>
              <a:rPr lang="en-US" sz="6000" b="1" dirty="0" smtClean="0">
                <a:ln w="11430"/>
                <a:solidFill>
                  <a:schemeClr val="bg1"/>
                </a:solidFill>
                <a:effectLst>
                  <a:outerShdw blurRad="50800" dist="39000" dir="5460000" algn="tl">
                    <a:srgbClr val="000000">
                      <a:alpha val="38000"/>
                    </a:srgbClr>
                  </a:outerShdw>
                </a:effectLst>
              </a:rPr>
              <a:t>   “THE UN”</a:t>
            </a:r>
            <a:endParaRPr lang="ru-RU" sz="6000" b="1" dirty="0">
              <a:ln w="11430"/>
              <a:solidFill>
                <a:schemeClr val="bg1"/>
              </a:solidFill>
              <a:effectLst>
                <a:outerShdw blurRad="50800" dist="39000" dir="5460000" algn="tl">
                  <a:srgbClr val="000000">
                    <a:alpha val="38000"/>
                  </a:srgbClr>
                </a:outerShdw>
              </a:effectLst>
            </a:endParaRPr>
          </a:p>
        </p:txBody>
      </p:sp>
      <p:sp>
        <p:nvSpPr>
          <p:cNvPr id="4" name="Прямоугольник 3"/>
          <p:cNvSpPr/>
          <p:nvPr/>
        </p:nvSpPr>
        <p:spPr>
          <a:xfrm>
            <a:off x="229791" y="5805264"/>
            <a:ext cx="8785227"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chemeClr val="bg1"/>
                </a:solidFill>
                <a:effectLst>
                  <a:outerShdw blurRad="50800" dist="39000" dir="5460000" algn="tl">
                    <a:srgbClr val="000000">
                      <a:alpha val="38000"/>
                    </a:srgbClr>
                  </a:outerShdw>
                </a:effectLst>
              </a:rPr>
              <a:t>THE </a:t>
            </a:r>
            <a:r>
              <a:rPr lang="en-US" sz="3600" b="1" dirty="0">
                <a:ln w="11430"/>
                <a:solidFill>
                  <a:schemeClr val="bg1"/>
                </a:solidFill>
                <a:effectLst>
                  <a:outerShdw blurRad="50800" dist="39000" dir="5460000" algn="tl">
                    <a:srgbClr val="000000">
                      <a:alpha val="38000"/>
                    </a:srgbClr>
                  </a:outerShdw>
                </a:effectLst>
              </a:rPr>
              <a:t>UNITED NATIONS ORGANIZATION</a:t>
            </a:r>
            <a:endParaRPr lang="ru-RU" sz="3600" b="1" dirty="0">
              <a:ln w="11430"/>
              <a:solidFill>
                <a:schemeClr val="bg1"/>
              </a:solidFill>
              <a:effectLst>
                <a:outerShdw blurRad="50800" dist="39000" dir="5460000" algn="tl">
                  <a:srgbClr val="000000">
                    <a:alpha val="38000"/>
                  </a:srgbClr>
                </a:outerShdw>
              </a:effectLst>
            </a:endParaRPr>
          </a:p>
        </p:txBody>
      </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5122" name="Рисунок 1" descr="Scan0093.tif"/>
          <p:cNvPicPr>
            <a:picLocks noChangeAspect="1" noChangeArrowheads="1"/>
          </p:cNvPicPr>
          <p:nvPr/>
        </p:nvPicPr>
        <p:blipFill>
          <a:blip r:embed="rId4" cstate="print"/>
          <a:srcRect/>
          <a:stretch>
            <a:fillRect/>
          </a:stretch>
        </p:blipFill>
        <p:spPr bwMode="auto">
          <a:xfrm>
            <a:off x="1187624" y="332656"/>
            <a:ext cx="6588224" cy="6313142"/>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8" name="Прямоугольник 7"/>
          <p:cNvSpPr/>
          <p:nvPr/>
        </p:nvSpPr>
        <p:spPr>
          <a:xfrm>
            <a:off x="827584" y="1844824"/>
            <a:ext cx="7848872" cy="3231654"/>
          </a:xfrm>
          <a:prstGeom prst="rect">
            <a:avLst/>
          </a:prstGeom>
          <a:solidFill>
            <a:schemeClr val="accent4">
              <a:lumMod val="40000"/>
              <a:lumOff val="60000"/>
            </a:schemeClr>
          </a:solidFill>
          <a:ln>
            <a:solidFill>
              <a:schemeClr val="accent4">
                <a:lumMod val="75000"/>
              </a:schemeClr>
            </a:solidFill>
          </a:ln>
        </p:spPr>
        <p:txBody>
          <a:bodyPr wrap="square">
            <a:spAutoFit/>
          </a:bodyPr>
          <a:lstStyle/>
          <a:p>
            <a:r>
              <a:rPr lang="en-US" sz="2400" dirty="0" smtClean="0">
                <a:latin typeface="Century" pitchFamily="18" charset="0"/>
              </a:rPr>
              <a:t>While working at the computer remember the time you spend for it.</a:t>
            </a:r>
          </a:p>
          <a:p>
            <a:r>
              <a:rPr lang="en-US" sz="2400" dirty="0" smtClean="0">
                <a:latin typeface="Century" pitchFamily="18" charset="0"/>
              </a:rPr>
              <a:t> </a:t>
            </a:r>
          </a:p>
          <a:p>
            <a:r>
              <a:rPr lang="en-US" sz="2400" dirty="0" smtClean="0">
                <a:latin typeface="Century" pitchFamily="18" charset="0"/>
              </a:rPr>
              <a:t>You are able to work at the computer no more than </a:t>
            </a:r>
            <a:r>
              <a:rPr lang="en-US" sz="2400" b="1" dirty="0" smtClean="0">
                <a:latin typeface="Century" pitchFamily="18" charset="0"/>
              </a:rPr>
              <a:t>30 minutes </a:t>
            </a:r>
            <a:r>
              <a:rPr lang="en-US" sz="2400" dirty="0" smtClean="0">
                <a:latin typeface="Century" pitchFamily="18" charset="0"/>
              </a:rPr>
              <a:t>during a session. And during the  second session you are able to work no more than  </a:t>
            </a:r>
            <a:r>
              <a:rPr lang="en-US" sz="2400" b="1" dirty="0" smtClean="0">
                <a:latin typeface="Century" pitchFamily="18" charset="0"/>
              </a:rPr>
              <a:t>20 minutes</a:t>
            </a:r>
            <a:r>
              <a:rPr lang="en-US" sz="2400" dirty="0" smtClean="0">
                <a:latin typeface="Century" pitchFamily="18" charset="0"/>
              </a:rPr>
              <a:t>.  </a:t>
            </a:r>
          </a:p>
          <a:p>
            <a:pPr algn="ctr"/>
            <a:endParaRPr lang="en-US" dirty="0" smtClean="0"/>
          </a:p>
          <a:p>
            <a:pPr algn="ctr"/>
            <a:r>
              <a:rPr lang="en-US" dirty="0" smtClean="0"/>
              <a:t>                                                                                                             </a:t>
            </a:r>
            <a:endParaRPr lang="ru-RU" dirty="0"/>
          </a:p>
        </p:txBody>
      </p:sp>
      <p:sp>
        <p:nvSpPr>
          <p:cNvPr id="12" name="Прямоугольник 11"/>
          <p:cNvSpPr/>
          <p:nvPr/>
        </p:nvSpPr>
        <p:spPr>
          <a:xfrm>
            <a:off x="2334688" y="332656"/>
            <a:ext cx="4635115" cy="923330"/>
          </a:xfrm>
          <a:prstGeom prst="rect">
            <a:avLst/>
          </a:prstGeom>
          <a:noFill/>
        </p:spPr>
        <p:txBody>
          <a:bodyPr wrap="none" lIns="91440" tIns="45720" rIns="91440" bIns="45720">
            <a:spAutoFit/>
          </a:bodyPr>
          <a:lstStyle/>
          <a:p>
            <a:pPr algn="ctr"/>
            <a:r>
              <a:rPr lang="en-US" sz="5400" b="1" dirty="0" smtClean="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latin typeface="Century" pitchFamily="18" charset="0"/>
              </a:rPr>
              <a:t> ATTENTION</a:t>
            </a:r>
            <a:endParaRPr lang="ru-RU" sz="5400" b="1" cap="none" spc="0" dirty="0">
              <a:ln w="19050">
                <a:solidFill>
                  <a:schemeClr val="tx2">
                    <a:tint val="1000"/>
                  </a:schemeClr>
                </a:solidFill>
                <a:prstDash val="solid"/>
              </a:ln>
              <a:solidFill>
                <a:srgbClr val="00B050"/>
              </a:solidFill>
              <a:effectLst>
                <a:outerShdw blurRad="50000" dist="50800" dir="7500000" algn="tl">
                  <a:srgbClr val="000000">
                    <a:shade val="5000"/>
                    <a:alpha val="35000"/>
                  </a:srgbClr>
                </a:outerShdw>
              </a:effectLst>
              <a:latin typeface="Century" pitchFamily="18" charset="0"/>
            </a:endParaRPr>
          </a:p>
        </p:txBody>
      </p:sp>
      <p:sp>
        <p:nvSpPr>
          <p:cNvPr id="10" name="Прямоугольник 9"/>
          <p:cNvSpPr/>
          <p:nvPr/>
        </p:nvSpPr>
        <p:spPr>
          <a:xfrm>
            <a:off x="372705" y="5445224"/>
            <a:ext cx="8771295"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entury" pitchFamily="18" charset="0"/>
              </a:rPr>
              <a:t>Take care of your health and eyes!</a:t>
            </a:r>
            <a:endParaRPr lang="ru-RU"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TextBox 7"/>
          <p:cNvSpPr txBox="1"/>
          <p:nvPr/>
        </p:nvSpPr>
        <p:spPr>
          <a:xfrm>
            <a:off x="4283968" y="260648"/>
            <a:ext cx="2685351" cy="707886"/>
          </a:xfrm>
          <a:prstGeom prst="rect">
            <a:avLst/>
          </a:prstGeom>
          <a:solidFill>
            <a:srgbClr val="FFC000"/>
          </a:solidFill>
        </p:spPr>
        <p:txBody>
          <a:bodyPr wrap="none" rtlCol="0">
            <a:spAutoFit/>
          </a:bodyPr>
          <a:lstStyle/>
          <a:p>
            <a:r>
              <a:rPr lang="en-US" sz="4000" b="1" dirty="0" smtClean="0">
                <a:solidFill>
                  <a:srgbClr val="7030A0"/>
                </a:solidFill>
                <a:latin typeface="Century" pitchFamily="18" charset="0"/>
              </a:rPr>
              <a:t>PROCESS</a:t>
            </a:r>
            <a:endParaRPr lang="ru-RU" sz="4000" b="1" dirty="0">
              <a:solidFill>
                <a:srgbClr val="7030A0"/>
              </a:solidFill>
              <a:latin typeface="Century" pitchFamily="18" charset="0"/>
            </a:endParaRPr>
          </a:p>
        </p:txBody>
      </p:sp>
      <p:sp>
        <p:nvSpPr>
          <p:cNvPr id="9" name="Прямоугольник 8"/>
          <p:cNvSpPr/>
          <p:nvPr/>
        </p:nvSpPr>
        <p:spPr>
          <a:xfrm>
            <a:off x="899592" y="2348880"/>
            <a:ext cx="7704856" cy="1200329"/>
          </a:xfrm>
          <a:prstGeom prst="rect">
            <a:avLst/>
          </a:prstGeom>
        </p:spPr>
        <p:txBody>
          <a:bodyPr wrap="square">
            <a:spAutoFit/>
          </a:bodyPr>
          <a:lstStyle/>
          <a:p>
            <a:r>
              <a:rPr lang="en-US" sz="2400" dirty="0" smtClean="0">
                <a:latin typeface="Century" pitchFamily="18" charset="0"/>
              </a:rPr>
              <a:t>Study file </a:t>
            </a:r>
            <a:r>
              <a:rPr lang="en-US" sz="2400" b="1" dirty="0" smtClean="0">
                <a:solidFill>
                  <a:srgbClr val="FF0000"/>
                </a:solidFill>
                <a:latin typeface="Century" pitchFamily="18" charset="0"/>
              </a:rPr>
              <a:t>"The UN vocabulary". </a:t>
            </a:r>
            <a:r>
              <a:rPr lang="en-US" sz="2400" dirty="0" smtClean="0">
                <a:latin typeface="Century" pitchFamily="18" charset="0"/>
              </a:rPr>
              <a:t>These words and word combinations are necessary to cope with the information about the UN.</a:t>
            </a:r>
            <a:endParaRPr lang="ru-RU" sz="2400" dirty="0">
              <a:latin typeface="Century" pitchFamily="18" charset="0"/>
            </a:endParaRPr>
          </a:p>
        </p:txBody>
      </p:sp>
      <p:pic>
        <p:nvPicPr>
          <p:cNvPr id="22530" name="Picture 2"/>
          <p:cNvPicPr>
            <a:picLocks noChangeAspect="1" noChangeArrowheads="1"/>
          </p:cNvPicPr>
          <p:nvPr/>
        </p:nvPicPr>
        <p:blipFill>
          <a:blip r:embed="rId6" cstate="print"/>
          <a:srcRect/>
          <a:stretch>
            <a:fillRect/>
          </a:stretch>
        </p:blipFill>
        <p:spPr bwMode="auto">
          <a:xfrm>
            <a:off x="144463" y="144463"/>
            <a:ext cx="228600" cy="257175"/>
          </a:xfrm>
          <a:prstGeom prst="rect">
            <a:avLst/>
          </a:prstGeom>
          <a:noFill/>
          <a:ln w="9525">
            <a:noFill/>
            <a:miter lim="800000"/>
            <a:headEnd/>
            <a:tailEnd/>
          </a:ln>
          <a:effectLst/>
        </p:spPr>
      </p:pic>
      <p:pic>
        <p:nvPicPr>
          <p:cNvPr id="22531" name="Picture 3"/>
          <p:cNvPicPr>
            <a:picLocks noChangeAspect="1" noChangeArrowheads="1"/>
          </p:cNvPicPr>
          <p:nvPr/>
        </p:nvPicPr>
        <p:blipFill>
          <a:blip r:embed="rId6" cstate="print"/>
          <a:srcRect/>
          <a:stretch>
            <a:fillRect/>
          </a:stretch>
        </p:blipFill>
        <p:spPr bwMode="auto">
          <a:xfrm>
            <a:off x="144463" y="144463"/>
            <a:ext cx="228600" cy="257175"/>
          </a:xfrm>
          <a:prstGeom prst="rect">
            <a:avLst/>
          </a:prstGeom>
          <a:noFill/>
          <a:ln w="9525">
            <a:noFill/>
            <a:miter lim="800000"/>
            <a:headEnd/>
            <a:tailEnd/>
          </a:ln>
          <a:effectLst/>
        </p:spPr>
      </p:pic>
      <p:pic>
        <p:nvPicPr>
          <p:cNvPr id="22532" name="Picture 4"/>
          <p:cNvPicPr>
            <a:picLocks noChangeAspect="1" noChangeArrowheads="1"/>
          </p:cNvPicPr>
          <p:nvPr/>
        </p:nvPicPr>
        <p:blipFill>
          <a:blip r:embed="rId6" cstate="print"/>
          <a:srcRect/>
          <a:stretch>
            <a:fillRect/>
          </a:stretch>
        </p:blipFill>
        <p:spPr bwMode="auto">
          <a:xfrm>
            <a:off x="144463" y="144463"/>
            <a:ext cx="228600" cy="257175"/>
          </a:xfrm>
          <a:prstGeom prst="rect">
            <a:avLst/>
          </a:prstGeom>
          <a:noFill/>
          <a:ln w="9525">
            <a:noFill/>
            <a:miter lim="800000"/>
            <a:headEnd/>
            <a:tailEnd/>
          </a:ln>
          <a:effectLst/>
        </p:spPr>
      </p:pic>
      <p:pic>
        <p:nvPicPr>
          <p:cNvPr id="22533" name="Picture 5"/>
          <p:cNvPicPr>
            <a:picLocks noChangeAspect="1" noChangeArrowheads="1"/>
          </p:cNvPicPr>
          <p:nvPr/>
        </p:nvPicPr>
        <p:blipFill>
          <a:blip r:embed="rId7" cstate="print"/>
          <a:srcRect/>
          <a:stretch>
            <a:fillRect/>
          </a:stretch>
        </p:blipFill>
        <p:spPr bwMode="auto">
          <a:xfrm>
            <a:off x="3275856" y="3726033"/>
            <a:ext cx="2448272" cy="2754306"/>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3"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4"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graphicFrame>
        <p:nvGraphicFramePr>
          <p:cNvPr id="8" name="Объект 7"/>
          <p:cNvGraphicFramePr>
            <a:graphicFrameLocks noChangeAspect="1"/>
          </p:cNvGraphicFramePr>
          <p:nvPr/>
        </p:nvGraphicFramePr>
        <p:xfrm>
          <a:off x="1763688" y="188640"/>
          <a:ext cx="5688632" cy="6443632"/>
        </p:xfrm>
        <a:graphic>
          <a:graphicData uri="http://schemas.openxmlformats.org/presentationml/2006/ole">
            <p:oleObj spid="_x0000_s8194" name="Document" r:id="rId5" imgW="5925852" imgH="9183307" progId="Word.Document.8">
              <p:embed/>
            </p:oleObj>
          </a:graphicData>
        </a:graphic>
      </p:graphicFrame>
    </p:spTree>
  </p:cSld>
  <p:clrMapOvr>
    <a:masterClrMapping/>
  </p:clrMapOvr>
  <p:transition>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3"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4"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graphicFrame>
        <p:nvGraphicFramePr>
          <p:cNvPr id="9" name="Объект 8"/>
          <p:cNvGraphicFramePr>
            <a:graphicFrameLocks noChangeAspect="1"/>
          </p:cNvGraphicFramePr>
          <p:nvPr/>
        </p:nvGraphicFramePr>
        <p:xfrm>
          <a:off x="1835696" y="332656"/>
          <a:ext cx="5472608" cy="6525344"/>
        </p:xfrm>
        <a:graphic>
          <a:graphicData uri="http://schemas.openxmlformats.org/presentationml/2006/ole">
            <p:oleObj spid="_x0000_s7171" name="Документ" r:id="rId5" imgW="5925852" imgH="8018730" progId="Word.Document.12">
              <p:embed/>
            </p:oleObj>
          </a:graphicData>
        </a:graphic>
      </p:graphicFrame>
    </p:spTree>
  </p:cSld>
  <p:clrMapOvr>
    <a:masterClrMapping/>
  </p:clrMapOvr>
  <p:transition>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1187624" y="1916832"/>
            <a:ext cx="7128792" cy="1477328"/>
          </a:xfrm>
          <a:prstGeom prst="rect">
            <a:avLst/>
          </a:prstGeom>
        </p:spPr>
        <p:txBody>
          <a:bodyPr wrap="square">
            <a:spAutoFit/>
          </a:bodyPr>
          <a:lstStyle/>
          <a:p>
            <a:r>
              <a:rPr lang="en-US" sz="2400" dirty="0" smtClean="0">
                <a:latin typeface="Century" pitchFamily="18" charset="0"/>
              </a:rPr>
              <a:t>Study </a:t>
            </a:r>
            <a:r>
              <a:rPr lang="en-US" sz="2400" b="1" dirty="0" smtClean="0">
                <a:solidFill>
                  <a:srgbClr val="FF0000"/>
                </a:solidFill>
                <a:latin typeface="Century" pitchFamily="18" charset="0"/>
              </a:rPr>
              <a:t>file site </a:t>
            </a:r>
            <a:r>
              <a:rPr lang="en-US" sz="2400" b="1" dirty="0" err="1" smtClean="0">
                <a:solidFill>
                  <a:srgbClr val="FF0000"/>
                </a:solidFill>
                <a:latin typeface="Century" pitchFamily="18" charset="0"/>
              </a:rPr>
              <a:t>Quizlet</a:t>
            </a:r>
            <a:r>
              <a:rPr lang="en-US" sz="2400" b="1" dirty="0" smtClean="0">
                <a:solidFill>
                  <a:srgbClr val="FF0000"/>
                </a:solidFill>
                <a:latin typeface="Century" pitchFamily="18" charset="0"/>
              </a:rPr>
              <a:t>. </a:t>
            </a:r>
            <a:r>
              <a:rPr lang="en-US" sz="2400" dirty="0" smtClean="0">
                <a:latin typeface="Century" pitchFamily="18" charset="0"/>
              </a:rPr>
              <a:t>You will find the main items and terms connected with the UN there. </a:t>
            </a:r>
          </a:p>
          <a:p>
            <a:r>
              <a:rPr lang="en-US" sz="2400" dirty="0" smtClean="0">
                <a:latin typeface="Century" pitchFamily="18" charset="0"/>
              </a:rPr>
              <a:t>You also can</a:t>
            </a:r>
            <a:r>
              <a:rPr lang="ru-RU" sz="2400" dirty="0" smtClean="0">
                <a:latin typeface="Century" pitchFamily="18" charset="0"/>
              </a:rPr>
              <a:t> </a:t>
            </a:r>
            <a:r>
              <a:rPr lang="en-US" sz="2400" dirty="0" smtClean="0">
                <a:latin typeface="Century" pitchFamily="18" charset="0"/>
              </a:rPr>
              <a:t>hear them.</a:t>
            </a:r>
          </a:p>
          <a:p>
            <a:endParaRPr lang="ru-RU" dirty="0"/>
          </a:p>
        </p:txBody>
      </p:sp>
      <p:sp>
        <p:nvSpPr>
          <p:cNvPr id="9" name="Прямоугольник 8"/>
          <p:cNvSpPr/>
          <p:nvPr/>
        </p:nvSpPr>
        <p:spPr>
          <a:xfrm>
            <a:off x="3491880" y="3212976"/>
            <a:ext cx="6336704" cy="369332"/>
          </a:xfrm>
          <a:prstGeom prst="rect">
            <a:avLst/>
          </a:prstGeom>
        </p:spPr>
        <p:txBody>
          <a:bodyPr wrap="square">
            <a:spAutoFit/>
          </a:bodyPr>
          <a:lstStyle/>
          <a:p>
            <a:r>
              <a:rPr lang="en-US" dirty="0" smtClean="0">
                <a:hlinkClick r:id="rId6"/>
              </a:rPr>
              <a:t>The UN terms</a:t>
            </a:r>
            <a:endParaRPr lang="ru-RU" dirty="0"/>
          </a:p>
        </p:txBody>
      </p:sp>
      <p:pic>
        <p:nvPicPr>
          <p:cNvPr id="11" name="Picture 5"/>
          <p:cNvPicPr>
            <a:picLocks noChangeAspect="1" noChangeArrowheads="1"/>
          </p:cNvPicPr>
          <p:nvPr/>
        </p:nvPicPr>
        <p:blipFill>
          <a:blip r:embed="rId7" cstate="print"/>
          <a:srcRect/>
          <a:stretch>
            <a:fillRect/>
          </a:stretch>
        </p:blipFill>
        <p:spPr bwMode="auto">
          <a:xfrm>
            <a:off x="3203848" y="3717032"/>
            <a:ext cx="2448272" cy="2754306"/>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TextBox 7"/>
          <p:cNvSpPr txBox="1"/>
          <p:nvPr/>
        </p:nvSpPr>
        <p:spPr>
          <a:xfrm>
            <a:off x="2513659" y="260648"/>
            <a:ext cx="6630341" cy="1508105"/>
          </a:xfrm>
          <a:prstGeom prst="rect">
            <a:avLst/>
          </a:prstGeom>
          <a:noFill/>
        </p:spPr>
        <p:txBody>
          <a:bodyPr wrap="square" rtlCol="0">
            <a:spAutoFit/>
          </a:bodyPr>
          <a:lstStyle/>
          <a:p>
            <a:r>
              <a:rPr lang="en-US" b="1" dirty="0" smtClean="0">
                <a:solidFill>
                  <a:srgbClr val="0070C0"/>
                </a:solidFill>
              </a:rPr>
              <a:t>                                   </a:t>
            </a:r>
            <a:r>
              <a:rPr lang="en-US" sz="3600" b="1" dirty="0" smtClean="0">
                <a:solidFill>
                  <a:srgbClr val="0070C0"/>
                </a:solidFill>
                <a:latin typeface="Century" pitchFamily="18" charset="0"/>
              </a:rPr>
              <a:t>Session 1</a:t>
            </a:r>
          </a:p>
          <a:p>
            <a:endParaRPr lang="en-US" sz="2000" b="1" dirty="0" smtClean="0">
              <a:solidFill>
                <a:srgbClr val="0070C0"/>
              </a:solidFill>
            </a:endParaRPr>
          </a:p>
          <a:p>
            <a:endParaRPr lang="en-US" dirty="0" smtClean="0"/>
          </a:p>
          <a:p>
            <a:r>
              <a:rPr lang="en-US" dirty="0" smtClean="0"/>
              <a:t> </a:t>
            </a:r>
            <a:r>
              <a:rPr lang="en-US" dirty="0" smtClean="0">
                <a:latin typeface="Century" pitchFamily="18" charset="0"/>
              </a:rPr>
              <a:t>Study general facts about the UN, its history and structure </a:t>
            </a:r>
            <a:endParaRPr lang="ru-RU" dirty="0">
              <a:latin typeface="Century" pitchFamily="18" charset="0"/>
            </a:endParaRPr>
          </a:p>
        </p:txBody>
      </p:sp>
      <p:pic>
        <p:nvPicPr>
          <p:cNvPr id="28674" name="Picture 2"/>
          <p:cNvPicPr>
            <a:picLocks noChangeAspect="1" noChangeArrowheads="1"/>
          </p:cNvPicPr>
          <p:nvPr/>
        </p:nvPicPr>
        <p:blipFill>
          <a:blip r:embed="rId6" cstate="print"/>
          <a:srcRect/>
          <a:stretch>
            <a:fillRect/>
          </a:stretch>
        </p:blipFill>
        <p:spPr bwMode="auto">
          <a:xfrm>
            <a:off x="3131840" y="4244916"/>
            <a:ext cx="3426872" cy="2280428"/>
          </a:xfrm>
          <a:prstGeom prst="rect">
            <a:avLst/>
          </a:prstGeom>
          <a:noFill/>
          <a:ln w="9525">
            <a:noFill/>
            <a:miter lim="800000"/>
            <a:headEnd/>
            <a:tailEnd/>
          </a:ln>
        </p:spPr>
      </p:pic>
      <p:sp>
        <p:nvSpPr>
          <p:cNvPr id="11" name="TextBox 10"/>
          <p:cNvSpPr txBox="1"/>
          <p:nvPr/>
        </p:nvSpPr>
        <p:spPr>
          <a:xfrm>
            <a:off x="971600" y="2420888"/>
            <a:ext cx="184731" cy="646331"/>
          </a:xfrm>
          <a:prstGeom prst="rect">
            <a:avLst/>
          </a:prstGeom>
          <a:noFill/>
        </p:spPr>
        <p:txBody>
          <a:bodyPr wrap="none" rtlCol="0">
            <a:spAutoFit/>
          </a:bodyPr>
          <a:lstStyle/>
          <a:p>
            <a:endParaRPr lang="en-US" dirty="0" smtClean="0"/>
          </a:p>
          <a:p>
            <a:endParaRPr lang="ru-RU" dirty="0"/>
          </a:p>
        </p:txBody>
      </p:sp>
      <p:sp>
        <p:nvSpPr>
          <p:cNvPr id="28677" name="Rectangle 5"/>
          <p:cNvSpPr>
            <a:spLocks noChangeArrowheads="1"/>
          </p:cNvSpPr>
          <p:nvPr/>
        </p:nvSpPr>
        <p:spPr bwMode="auto">
          <a:xfrm>
            <a:off x="467544" y="2852936"/>
            <a:ext cx="8280920" cy="1323439"/>
          </a:xfrm>
          <a:prstGeom prst="rect">
            <a:avLst/>
          </a:prstGeom>
          <a:solidFill>
            <a:schemeClr val="accent5">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    What are the main aims and principles of the UN?</a:t>
            </a:r>
          </a:p>
          <a:p>
            <a:pPr marL="0" marR="0" lvl="0" indent="0" algn="l" defTabSz="914400" rtl="0" eaLnBrk="1" fontAlgn="base" latinLnBrk="0" hangingPunct="1">
              <a:lnSpc>
                <a:spcPct val="100000"/>
              </a:lnSpc>
              <a:spcBef>
                <a:spcPct val="0"/>
              </a:spcBef>
              <a:spcAft>
                <a:spcPct val="0"/>
              </a:spcAft>
              <a:buClrTx/>
              <a:buSzTx/>
              <a:tabLst/>
            </a:pPr>
            <a:endParaRPr kumimoji="0" lang="ru-RU" sz="2000" b="1" i="0" u="none" strike="noStrike" cap="none" normalizeH="0" baseline="0" dirty="0" smtClean="0">
              <a:ln>
                <a:noFill/>
              </a:ln>
              <a:solidFill>
                <a:schemeClr val="tx1"/>
              </a:solidFill>
              <a:effectLst/>
              <a:latin typeface="Century"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    Choose one principle organ of the UN and describe its functions </a:t>
            </a:r>
            <a:r>
              <a:rPr kumimoji="0" lang="ru-RU"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and work</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600" b="0" i="0" u="none" strike="noStrike" cap="none" normalizeH="0" baseline="0" dirty="0" smtClean="0">
              <a:ln>
                <a:noFill/>
              </a:ln>
              <a:solidFill>
                <a:schemeClr val="tx1"/>
              </a:solidFill>
              <a:effectLst/>
              <a:latin typeface="Arial" pitchFamily="34" charset="0"/>
            </a:endParaRPr>
          </a:p>
        </p:txBody>
      </p:sp>
      <p:sp>
        <p:nvSpPr>
          <p:cNvPr id="13" name="TextBox 12"/>
          <p:cNvSpPr txBox="1"/>
          <p:nvPr/>
        </p:nvSpPr>
        <p:spPr>
          <a:xfrm>
            <a:off x="2987824" y="2060848"/>
            <a:ext cx="3746731" cy="523220"/>
          </a:xfrm>
          <a:prstGeom prst="rect">
            <a:avLst/>
          </a:prstGeom>
          <a:noFill/>
        </p:spPr>
        <p:txBody>
          <a:bodyPr wrap="none" rtlCol="0">
            <a:spAutoFit/>
          </a:bodyPr>
          <a:lstStyle/>
          <a:p>
            <a:r>
              <a:rPr lang="en-US" sz="2800" b="1" dirty="0" smtClean="0">
                <a:solidFill>
                  <a:srgbClr val="7030A0"/>
                </a:solidFill>
                <a:latin typeface="Century" pitchFamily="18" charset="0"/>
              </a:rPr>
              <a:t>Task for presentation</a:t>
            </a:r>
            <a:endParaRPr lang="ru-RU" sz="2800" b="1" dirty="0">
              <a:solidFill>
                <a:srgbClr val="7030A0"/>
              </a:solidFill>
              <a:latin typeface="Century" pitchFamily="18" charset="0"/>
            </a:endParaRPr>
          </a:p>
        </p:txBody>
      </p:sp>
    </p:spTree>
  </p:cSld>
  <p:clrMapOvr>
    <a:masterClrMapping/>
  </p:clrMapOvr>
  <p:transition>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4099"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pic>
        <p:nvPicPr>
          <p:cNvPr id="4101" name="Рисунок 12" descr="jivaya-zemlya.gif"/>
          <p:cNvPicPr>
            <a:picLocks noChangeAspect="1"/>
          </p:cNvPicPr>
          <p:nvPr/>
        </p:nvPicPr>
        <p:blipFill>
          <a:blip r:embed="rId2" cstate="print"/>
          <a:srcRect/>
          <a:stretch>
            <a:fillRect/>
          </a:stretch>
        </p:blipFill>
        <p:spPr bwMode="auto">
          <a:xfrm>
            <a:off x="1042988" y="0"/>
            <a:ext cx="923925" cy="936625"/>
          </a:xfrm>
          <a:prstGeom prst="rect">
            <a:avLst/>
          </a:prstGeom>
          <a:noFill/>
          <a:ln w="9525">
            <a:noFill/>
            <a:miter lim="800000"/>
            <a:headEnd/>
            <a:tailEnd/>
          </a:ln>
        </p:spPr>
      </p:pic>
      <p:sp>
        <p:nvSpPr>
          <p:cNvPr id="4102"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4103" name="Прямоугольник 6"/>
          <p:cNvSpPr>
            <a:spLocks noChangeArrowheads="1"/>
          </p:cNvSpPr>
          <p:nvPr/>
        </p:nvSpPr>
        <p:spPr bwMode="auto">
          <a:xfrm>
            <a:off x="539552" y="1844824"/>
            <a:ext cx="8281987" cy="2308324"/>
          </a:xfrm>
          <a:prstGeom prst="rect">
            <a:avLst/>
          </a:prstGeom>
          <a:noFill/>
          <a:ln w="9525">
            <a:noFill/>
            <a:miter lim="800000"/>
            <a:headEnd/>
            <a:tailEnd/>
          </a:ln>
        </p:spPr>
        <p:txBody>
          <a:bodyPr>
            <a:spAutoFit/>
          </a:bodyPr>
          <a:lstStyle/>
          <a:p>
            <a:r>
              <a:rPr lang="en-US" sz="2400" b="1" dirty="0" smtClean="0">
                <a:solidFill>
                  <a:srgbClr val="7030A0"/>
                </a:solidFill>
                <a:latin typeface="Century" pitchFamily="18" charset="0"/>
              </a:rPr>
              <a:t>                The </a:t>
            </a:r>
            <a:r>
              <a:rPr lang="en-US" sz="2400" b="1" dirty="0">
                <a:solidFill>
                  <a:srgbClr val="7030A0"/>
                </a:solidFill>
                <a:latin typeface="Century" pitchFamily="18" charset="0"/>
              </a:rPr>
              <a:t>United Nations Organization (</a:t>
            </a:r>
            <a:r>
              <a:rPr lang="en-US" sz="2400" b="1" dirty="0" smtClean="0">
                <a:solidFill>
                  <a:srgbClr val="7030A0"/>
                </a:solidFill>
                <a:latin typeface="Century" pitchFamily="18" charset="0"/>
              </a:rPr>
              <a:t>UN) </a:t>
            </a:r>
            <a:r>
              <a:rPr lang="en-US" sz="2400" b="1" dirty="0">
                <a:solidFill>
                  <a:srgbClr val="7030A0"/>
                </a:solidFill>
                <a:latin typeface="Century" pitchFamily="18" charset="0"/>
              </a:rPr>
              <a:t>- </a:t>
            </a:r>
          </a:p>
          <a:p>
            <a:r>
              <a:rPr lang="en-US" sz="2400" b="1" dirty="0">
                <a:solidFill>
                  <a:srgbClr val="7030A0"/>
                </a:solidFill>
                <a:latin typeface="Century" pitchFamily="18" charset="0"/>
              </a:rPr>
              <a:t>                                                                                                                                                 </a:t>
            </a:r>
            <a:r>
              <a:rPr lang="en-US" sz="2400" dirty="0">
                <a:latin typeface="Century" pitchFamily="18" charset="0"/>
              </a:rPr>
              <a:t>is an international organization whose stated aims are facilitating cooperation in international law, international security, economic development, social progress, human rights, and achievement of world peace.</a:t>
            </a:r>
            <a:endParaRPr lang="ru-RU" sz="2400" dirty="0">
              <a:latin typeface="Century" pitchFamily="18" charset="0"/>
            </a:endParaRPr>
          </a:p>
        </p:txBody>
      </p:sp>
      <p:pic>
        <p:nvPicPr>
          <p:cNvPr id="4104" name="Рисунок 7" descr="clipart_10.png"/>
          <p:cNvPicPr>
            <a:picLocks noChangeAspect="1"/>
          </p:cNvPicPr>
          <p:nvPr/>
        </p:nvPicPr>
        <p:blipFill>
          <a:blip r:embed="rId5" cstate="print"/>
          <a:srcRect/>
          <a:stretch>
            <a:fillRect/>
          </a:stretch>
        </p:blipFill>
        <p:spPr bwMode="auto">
          <a:xfrm>
            <a:off x="3203848" y="4149080"/>
            <a:ext cx="2675936" cy="2448768"/>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512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pic>
        <p:nvPicPr>
          <p:cNvPr id="5125" name="Рисунок 12" descr="jivaya-zemlya.gif"/>
          <p:cNvPicPr>
            <a:picLocks noChangeAspect="1"/>
          </p:cNvPicPr>
          <p:nvPr/>
        </p:nvPicPr>
        <p:blipFill>
          <a:blip r:embed="rId2" cstate="print"/>
          <a:srcRect/>
          <a:stretch>
            <a:fillRect/>
          </a:stretch>
        </p:blipFill>
        <p:spPr bwMode="auto">
          <a:xfrm>
            <a:off x="1042988" y="0"/>
            <a:ext cx="923925" cy="936625"/>
          </a:xfrm>
          <a:prstGeom prst="rect">
            <a:avLst/>
          </a:prstGeom>
          <a:noFill/>
          <a:ln w="9525">
            <a:noFill/>
            <a:miter lim="800000"/>
            <a:headEnd/>
            <a:tailEnd/>
          </a:ln>
        </p:spPr>
      </p:pic>
      <p:sp>
        <p:nvSpPr>
          <p:cNvPr id="512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5127" name="Прямоугольник 6"/>
          <p:cNvSpPr>
            <a:spLocks noChangeArrowheads="1"/>
          </p:cNvSpPr>
          <p:nvPr/>
        </p:nvSpPr>
        <p:spPr bwMode="auto">
          <a:xfrm>
            <a:off x="1115616" y="1988840"/>
            <a:ext cx="7488237" cy="4616648"/>
          </a:xfrm>
          <a:prstGeom prst="rect">
            <a:avLst/>
          </a:prstGeom>
          <a:noFill/>
          <a:ln w="9525">
            <a:noFill/>
            <a:miter lim="800000"/>
            <a:headEnd/>
            <a:tailEnd/>
          </a:ln>
        </p:spPr>
        <p:txBody>
          <a:bodyPr>
            <a:spAutoFit/>
          </a:bodyPr>
          <a:lstStyle/>
          <a:p>
            <a:r>
              <a:rPr lang="en-US" sz="2400" b="1" dirty="0">
                <a:solidFill>
                  <a:srgbClr val="7030A0"/>
                </a:solidFill>
                <a:latin typeface="Century" pitchFamily="18" charset="0"/>
              </a:rPr>
              <a:t>The UN </a:t>
            </a:r>
            <a:r>
              <a:rPr lang="en-US" sz="2400" dirty="0">
                <a:latin typeface="Century" pitchFamily="18" charset="0"/>
              </a:rPr>
              <a:t>was founded in 1945 after World War II to replace the </a:t>
            </a:r>
            <a:r>
              <a:rPr lang="en-US" sz="2400" i="1" dirty="0">
                <a:latin typeface="Century" pitchFamily="18" charset="0"/>
              </a:rPr>
              <a:t>League</a:t>
            </a:r>
            <a:r>
              <a:rPr lang="en-US" sz="2400" dirty="0">
                <a:latin typeface="Century" pitchFamily="18" charset="0"/>
              </a:rPr>
              <a:t> </a:t>
            </a:r>
            <a:r>
              <a:rPr lang="en-US" sz="2400" i="1" dirty="0">
                <a:latin typeface="Century" pitchFamily="18" charset="0"/>
              </a:rPr>
              <a:t>of Nations</a:t>
            </a:r>
            <a:r>
              <a:rPr lang="en-US" sz="2400" dirty="0">
                <a:latin typeface="Century" pitchFamily="18" charset="0"/>
              </a:rPr>
              <a:t>, to stop wars between countries, and to provide a platform for dialogue</a:t>
            </a:r>
            <a:r>
              <a:rPr lang="en-US" sz="2400" dirty="0" smtClean="0">
                <a:latin typeface="Century" pitchFamily="18" charset="0"/>
              </a:rPr>
              <a:t>.</a:t>
            </a:r>
            <a:endParaRPr lang="ru-RU" sz="2400" dirty="0" smtClean="0">
              <a:latin typeface="Century" pitchFamily="18" charset="0"/>
            </a:endParaRPr>
          </a:p>
          <a:p>
            <a:endParaRPr lang="ru-RU" sz="2400" dirty="0" smtClean="0">
              <a:latin typeface="Century" pitchFamily="18" charset="0"/>
            </a:endParaRPr>
          </a:p>
          <a:p>
            <a:endParaRPr lang="ru-RU" sz="2400" dirty="0" smtClean="0">
              <a:latin typeface="Century" pitchFamily="18" charset="0"/>
            </a:endParaRPr>
          </a:p>
          <a:p>
            <a:endParaRPr lang="ru-RU" sz="2400" dirty="0" smtClean="0">
              <a:latin typeface="Century" pitchFamily="18" charset="0"/>
            </a:endParaRPr>
          </a:p>
          <a:p>
            <a:endParaRPr lang="ru-RU" sz="2400" dirty="0" smtClean="0">
              <a:latin typeface="Century" pitchFamily="18" charset="0"/>
            </a:endParaRPr>
          </a:p>
          <a:p>
            <a:endParaRPr lang="ru-RU" sz="2400" dirty="0" smtClean="0">
              <a:latin typeface="Century" pitchFamily="18" charset="0"/>
            </a:endParaRPr>
          </a:p>
          <a:p>
            <a:endParaRPr lang="en-US" sz="2400" dirty="0">
              <a:latin typeface="Century" pitchFamily="18" charset="0"/>
            </a:endParaRPr>
          </a:p>
          <a:p>
            <a:endParaRPr lang="en-US" dirty="0"/>
          </a:p>
          <a:p>
            <a:endParaRPr lang="en-US" dirty="0"/>
          </a:p>
          <a:p>
            <a:endParaRPr lang="ru-RU" dirty="0"/>
          </a:p>
        </p:txBody>
      </p:sp>
      <p:sp>
        <p:nvSpPr>
          <p:cNvPr id="5128" name="Прямоугольник 7"/>
          <p:cNvSpPr>
            <a:spLocks noChangeArrowheads="1"/>
          </p:cNvSpPr>
          <p:nvPr/>
        </p:nvSpPr>
        <p:spPr bwMode="auto">
          <a:xfrm>
            <a:off x="1187450" y="3500438"/>
            <a:ext cx="7561014" cy="2308324"/>
          </a:xfrm>
          <a:prstGeom prst="rect">
            <a:avLst/>
          </a:prstGeom>
          <a:noFill/>
          <a:ln w="9525">
            <a:noFill/>
            <a:miter lim="800000"/>
            <a:headEnd/>
            <a:tailEnd/>
          </a:ln>
        </p:spPr>
        <p:txBody>
          <a:bodyPr wrap="square">
            <a:spAutoFit/>
          </a:bodyPr>
          <a:lstStyle/>
          <a:p>
            <a:r>
              <a:rPr lang="en-US" sz="2400" i="1" dirty="0">
                <a:latin typeface="Century" pitchFamily="18" charset="0"/>
              </a:rPr>
              <a:t>US President Franklin Roosevelt </a:t>
            </a:r>
            <a:r>
              <a:rPr lang="en-US" sz="2400" dirty="0">
                <a:latin typeface="Century" pitchFamily="18" charset="0"/>
              </a:rPr>
              <a:t>was a driving force behind the creation of the United Nations.</a:t>
            </a:r>
          </a:p>
          <a:p>
            <a:endParaRPr lang="en-US" sz="2400" dirty="0">
              <a:latin typeface="Century" pitchFamily="18" charset="0"/>
            </a:endParaRPr>
          </a:p>
          <a:p>
            <a:r>
              <a:rPr lang="en-US" sz="2400" dirty="0">
                <a:latin typeface="Century" pitchFamily="18" charset="0"/>
              </a:rPr>
              <a:t>The name </a:t>
            </a:r>
            <a:r>
              <a:rPr lang="en-US" sz="2400" i="1" dirty="0">
                <a:latin typeface="Century" pitchFamily="18" charset="0"/>
              </a:rPr>
              <a:t>“United Nations” </a:t>
            </a:r>
            <a:r>
              <a:rPr lang="en-US" sz="2400" dirty="0">
                <a:latin typeface="Century" pitchFamily="18" charset="0"/>
              </a:rPr>
              <a:t>was used by Roosevelt to describe the alliance fighting the Axis powers in World War 2.</a:t>
            </a:r>
          </a:p>
        </p:txBody>
      </p:sp>
    </p:spTree>
  </p:cSld>
  <p:clrMapOvr>
    <a:masterClrMapping/>
  </p:clrMapOvr>
  <p:transition>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6147"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pic>
        <p:nvPicPr>
          <p:cNvPr id="6149" name="Рисунок 12" descr="jivaya-zemlya.gif"/>
          <p:cNvPicPr>
            <a:picLocks noChangeAspect="1"/>
          </p:cNvPicPr>
          <p:nvPr/>
        </p:nvPicPr>
        <p:blipFill>
          <a:blip r:embed="rId2" cstate="print"/>
          <a:srcRect/>
          <a:stretch>
            <a:fillRect/>
          </a:stretch>
        </p:blipFill>
        <p:spPr bwMode="auto">
          <a:xfrm>
            <a:off x="1042988" y="0"/>
            <a:ext cx="923925" cy="936625"/>
          </a:xfrm>
          <a:prstGeom prst="rect">
            <a:avLst/>
          </a:prstGeom>
          <a:noFill/>
          <a:ln w="9525">
            <a:noFill/>
            <a:miter lim="800000"/>
            <a:headEnd/>
            <a:tailEnd/>
          </a:ln>
        </p:spPr>
      </p:pic>
      <p:sp>
        <p:nvSpPr>
          <p:cNvPr id="6150"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6151" name="Прямоугольник 6"/>
          <p:cNvSpPr>
            <a:spLocks noChangeArrowheads="1"/>
          </p:cNvSpPr>
          <p:nvPr/>
        </p:nvSpPr>
        <p:spPr bwMode="auto">
          <a:xfrm>
            <a:off x="755576" y="1556792"/>
            <a:ext cx="7921625" cy="6863417"/>
          </a:xfrm>
          <a:prstGeom prst="rect">
            <a:avLst/>
          </a:prstGeom>
          <a:noFill/>
          <a:ln w="9525">
            <a:noFill/>
            <a:miter lim="800000"/>
            <a:headEnd/>
            <a:tailEnd/>
          </a:ln>
        </p:spPr>
        <p:txBody>
          <a:bodyPr>
            <a:spAutoFit/>
          </a:bodyPr>
          <a:lstStyle/>
          <a:p>
            <a:endParaRPr lang="en-GB" dirty="0"/>
          </a:p>
          <a:p>
            <a:endParaRPr lang="en-GB" dirty="0"/>
          </a:p>
          <a:p>
            <a:r>
              <a:rPr lang="en-GB" sz="2000" dirty="0">
                <a:latin typeface="Century" pitchFamily="18" charset="0"/>
                <a:cs typeface="Angsana New" pitchFamily="18" charset="-34"/>
              </a:rPr>
              <a:t>In 1945, representatives of 50 countries met in San Francisco at the United Nations Conference on International Organization to draw up the United Nations Charter</a:t>
            </a:r>
            <a:r>
              <a:rPr lang="en-GB" sz="2000" dirty="0"/>
              <a:t>.   </a:t>
            </a:r>
          </a:p>
          <a:p>
            <a:endParaRPr lang="en-GB" sz="2000" dirty="0"/>
          </a:p>
          <a:p>
            <a:r>
              <a:rPr lang="en-GB" sz="2000" b="1" dirty="0">
                <a:solidFill>
                  <a:srgbClr val="990099"/>
                </a:solidFill>
                <a:latin typeface="Century" pitchFamily="18" charset="0"/>
              </a:rPr>
              <a:t>The Charter </a:t>
            </a:r>
            <a:r>
              <a:rPr lang="en-GB" sz="2000" dirty="0">
                <a:latin typeface="Century" pitchFamily="18" charset="0"/>
              </a:rPr>
              <a:t>was signed on </a:t>
            </a:r>
            <a:r>
              <a:rPr lang="en-GB" sz="2000" b="1" dirty="0">
                <a:solidFill>
                  <a:srgbClr val="990099"/>
                </a:solidFill>
                <a:latin typeface="Century" pitchFamily="18" charset="0"/>
              </a:rPr>
              <a:t>26 June 1945 </a:t>
            </a:r>
            <a:r>
              <a:rPr lang="en-GB" sz="2000" dirty="0">
                <a:latin typeface="Century" pitchFamily="18" charset="0"/>
              </a:rPr>
              <a:t>by the representatives of the 50 countries. </a:t>
            </a:r>
            <a:endParaRPr lang="ru-RU" sz="2000" dirty="0" smtClean="0">
              <a:latin typeface="Century" pitchFamily="18" charset="0"/>
            </a:endParaRPr>
          </a:p>
          <a:p>
            <a:endParaRPr lang="ru-RU" sz="2000" dirty="0" smtClean="0">
              <a:latin typeface="Century" pitchFamily="18" charset="0"/>
            </a:endParaRPr>
          </a:p>
          <a:p>
            <a:endParaRPr lang="ru-RU" sz="2000" dirty="0" smtClean="0">
              <a:latin typeface="Century" pitchFamily="18" charset="0"/>
            </a:endParaRPr>
          </a:p>
          <a:p>
            <a:endParaRPr lang="ru-RU" sz="2000" dirty="0" smtClean="0">
              <a:latin typeface="Century" pitchFamily="18" charset="0"/>
            </a:endParaRPr>
          </a:p>
          <a:p>
            <a:endParaRPr lang="ru-RU" sz="2000" dirty="0" smtClean="0">
              <a:latin typeface="Century" pitchFamily="18" charset="0"/>
            </a:endParaRPr>
          </a:p>
          <a:p>
            <a:r>
              <a:rPr lang="ru-RU" sz="2000" dirty="0" smtClean="0">
                <a:latin typeface="Century" pitchFamily="18" charset="0"/>
              </a:rPr>
              <a:t> </a:t>
            </a:r>
            <a:r>
              <a:rPr lang="en-GB" sz="2000" dirty="0" smtClean="0">
                <a:latin typeface="Century" pitchFamily="18" charset="0"/>
              </a:rPr>
              <a:t>Poland signed it later and became one of the original </a:t>
            </a:r>
            <a:r>
              <a:rPr lang="en-GB" sz="2000" b="1" dirty="0" smtClean="0">
                <a:solidFill>
                  <a:srgbClr val="990099"/>
                </a:solidFill>
                <a:latin typeface="Century" pitchFamily="18" charset="0"/>
              </a:rPr>
              <a:t>51 member states</a:t>
            </a:r>
            <a:r>
              <a:rPr lang="en-GB" sz="2000" dirty="0" smtClean="0"/>
              <a:t>.</a:t>
            </a:r>
            <a:r>
              <a:rPr lang="ru-RU" sz="2000" dirty="0" smtClean="0">
                <a:latin typeface="Century" pitchFamily="18" charset="0"/>
              </a:rPr>
              <a:t> </a:t>
            </a:r>
          </a:p>
          <a:p>
            <a:endParaRPr lang="en-GB" sz="2000" dirty="0">
              <a:latin typeface="Century" pitchFamily="18" charset="0"/>
            </a:endParaRPr>
          </a:p>
          <a:p>
            <a:r>
              <a:rPr lang="en-GB" dirty="0"/>
              <a:t>   </a:t>
            </a:r>
            <a:endParaRPr lang="ru-RU" dirty="0" smtClean="0"/>
          </a:p>
          <a:p>
            <a:endParaRPr lang="ru-RU" dirty="0" smtClean="0"/>
          </a:p>
          <a:p>
            <a:endParaRPr lang="ru-RU" dirty="0" smtClean="0"/>
          </a:p>
          <a:p>
            <a:r>
              <a:rPr lang="en-GB" dirty="0" smtClean="0"/>
              <a:t>                                                                                                                       </a:t>
            </a:r>
            <a:endParaRPr lang="en-GB" dirty="0"/>
          </a:p>
          <a:p>
            <a:endParaRPr lang="en-GB" dirty="0"/>
          </a:p>
          <a:p>
            <a:endParaRPr lang="en-GB" dirty="0"/>
          </a:p>
          <a:p>
            <a:endParaRPr lang="en-GB" dirty="0"/>
          </a:p>
          <a:p>
            <a:r>
              <a:rPr lang="en-GB" dirty="0"/>
              <a:t> </a:t>
            </a:r>
            <a:endParaRPr lang="ru-RU" dirty="0"/>
          </a:p>
        </p:txBody>
      </p:sp>
      <p:sp>
        <p:nvSpPr>
          <p:cNvPr id="6152" name="Прямоугольник 7"/>
          <p:cNvSpPr>
            <a:spLocks noChangeArrowheads="1"/>
          </p:cNvSpPr>
          <p:nvPr/>
        </p:nvSpPr>
        <p:spPr bwMode="auto">
          <a:xfrm>
            <a:off x="827584" y="4437112"/>
            <a:ext cx="7848872" cy="369332"/>
          </a:xfrm>
          <a:prstGeom prst="rect">
            <a:avLst/>
          </a:prstGeom>
          <a:noFill/>
          <a:ln w="9525">
            <a:noFill/>
            <a:miter lim="800000"/>
            <a:headEnd/>
            <a:tailEnd/>
          </a:ln>
        </p:spPr>
        <p:txBody>
          <a:bodyPr wrap="square">
            <a:spAutoFit/>
          </a:bodyPr>
          <a:lstStyle/>
          <a:p>
            <a:pPr>
              <a:lnSpc>
                <a:spcPct val="90000"/>
              </a:lnSpc>
            </a:pPr>
            <a:r>
              <a:rPr lang="en-US" sz="2000" dirty="0">
                <a:latin typeface="Century" pitchFamily="18" charset="0"/>
              </a:rPr>
              <a:t>UN officially comes into existence </a:t>
            </a:r>
            <a:r>
              <a:rPr lang="en-US" sz="2000" b="1" dirty="0">
                <a:solidFill>
                  <a:srgbClr val="7030A0"/>
                </a:solidFill>
                <a:latin typeface="Century" pitchFamily="18" charset="0"/>
              </a:rPr>
              <a:t>on 24 October 1945</a:t>
            </a:r>
            <a:r>
              <a:rPr lang="en-US" sz="2000" dirty="0">
                <a:latin typeface="Century" pitchFamily="18" charset="0"/>
              </a:rPr>
              <a:t>.</a:t>
            </a:r>
          </a:p>
        </p:txBody>
      </p:sp>
      <p:pic>
        <p:nvPicPr>
          <p:cNvPr id="6153" name="Picture 2"/>
          <p:cNvPicPr>
            <a:picLocks noChangeAspect="1" noChangeArrowheads="1"/>
          </p:cNvPicPr>
          <p:nvPr/>
        </p:nvPicPr>
        <p:blipFill>
          <a:blip r:embed="rId5" cstate="print"/>
          <a:srcRect/>
          <a:stretch>
            <a:fillRect/>
          </a:stretch>
        </p:blipFill>
        <p:spPr bwMode="auto">
          <a:xfrm>
            <a:off x="5868144" y="188640"/>
            <a:ext cx="2160699" cy="1728192"/>
          </a:xfrm>
          <a:prstGeom prst="rect">
            <a:avLst/>
          </a:prstGeom>
          <a:noFill/>
          <a:ln w="9525">
            <a:noFill/>
            <a:miter lim="800000"/>
            <a:headEnd/>
            <a:tailEnd/>
          </a:ln>
        </p:spPr>
      </p:pic>
      <p:pic>
        <p:nvPicPr>
          <p:cNvPr id="6154" name="Picture 4"/>
          <p:cNvPicPr>
            <a:picLocks noChangeAspect="1" noChangeArrowheads="1"/>
          </p:cNvPicPr>
          <p:nvPr/>
        </p:nvPicPr>
        <p:blipFill>
          <a:blip r:embed="rId6" cstate="print"/>
          <a:srcRect/>
          <a:stretch>
            <a:fillRect/>
          </a:stretch>
        </p:blipFill>
        <p:spPr bwMode="auto">
          <a:xfrm>
            <a:off x="2915816" y="188640"/>
            <a:ext cx="2497634" cy="1768552"/>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11" name="TextBox 10"/>
          <p:cNvSpPr txBox="1"/>
          <p:nvPr/>
        </p:nvSpPr>
        <p:spPr>
          <a:xfrm>
            <a:off x="4067944" y="404664"/>
            <a:ext cx="2650084" cy="461665"/>
          </a:xfrm>
          <a:prstGeom prst="rect">
            <a:avLst/>
          </a:prstGeom>
          <a:noFill/>
        </p:spPr>
        <p:txBody>
          <a:bodyPr wrap="none" rtlCol="0">
            <a:spAutoFit/>
          </a:bodyPr>
          <a:lstStyle/>
          <a:p>
            <a:r>
              <a:rPr lang="en-US" sz="2400" b="1" dirty="0" smtClean="0">
                <a:solidFill>
                  <a:srgbClr val="C00000"/>
                </a:solidFill>
                <a:latin typeface="Microsoft Sans Serif" pitchFamily="34" charset="0"/>
                <a:ea typeface="MS Mincho" pitchFamily="49" charset="-128"/>
                <a:cs typeface="Microsoft Sans Serif" pitchFamily="34" charset="0"/>
              </a:rPr>
              <a:t>THE CONTENTS</a:t>
            </a:r>
            <a:endParaRPr lang="ru-RU" sz="2400" b="1" dirty="0">
              <a:solidFill>
                <a:srgbClr val="C00000"/>
              </a:solidFill>
              <a:latin typeface="Microsoft Sans Serif" pitchFamily="34" charset="0"/>
              <a:ea typeface="MS Mincho" pitchFamily="49" charset="-128"/>
              <a:cs typeface="Microsoft Sans Serif" pitchFamily="34" charset="0"/>
            </a:endParaRPr>
          </a:p>
        </p:txBody>
      </p:sp>
      <p:sp>
        <p:nvSpPr>
          <p:cNvPr id="9" name="TextBox 8"/>
          <p:cNvSpPr txBox="1"/>
          <p:nvPr/>
        </p:nvSpPr>
        <p:spPr>
          <a:xfrm>
            <a:off x="4211960" y="1124744"/>
            <a:ext cx="2895344" cy="5724644"/>
          </a:xfrm>
          <a:prstGeom prst="rect">
            <a:avLst/>
          </a:prstGeom>
          <a:noFill/>
        </p:spPr>
        <p:txBody>
          <a:bodyPr wrap="none" rtlCol="0">
            <a:spAutoFit/>
          </a:bodyPr>
          <a:lstStyle/>
          <a:p>
            <a:r>
              <a:rPr lang="en-US" sz="2200" b="1" dirty="0" smtClean="0">
                <a:solidFill>
                  <a:srgbClr val="7030A0"/>
                </a:solidFill>
                <a:latin typeface="Century" pitchFamily="18" charset="0"/>
                <a:hlinkClick r:id="rId6" action="ppaction://hlinksldjump"/>
              </a:rPr>
              <a:t>Title</a:t>
            </a:r>
            <a:endParaRPr lang="en-US" sz="2200" b="1" dirty="0" smtClean="0">
              <a:solidFill>
                <a:srgbClr val="7030A0"/>
              </a:solidFill>
              <a:latin typeface="Century" pitchFamily="18" charset="0"/>
            </a:endParaRPr>
          </a:p>
          <a:p>
            <a:endParaRPr lang="en-US" sz="2200" b="1" dirty="0" smtClean="0">
              <a:solidFill>
                <a:srgbClr val="7030A0"/>
              </a:solidFill>
              <a:latin typeface="Century" pitchFamily="18" charset="0"/>
            </a:endParaRPr>
          </a:p>
          <a:p>
            <a:r>
              <a:rPr lang="en-US" sz="2200" b="1" dirty="0" smtClean="0">
                <a:solidFill>
                  <a:srgbClr val="7030A0"/>
                </a:solidFill>
                <a:latin typeface="Century" pitchFamily="18" charset="0"/>
                <a:hlinkClick r:id="rId7" action="ppaction://hlinksldjump"/>
              </a:rPr>
              <a:t>Introduction</a:t>
            </a:r>
            <a:endParaRPr lang="en-US" sz="2200" b="1" dirty="0" smtClean="0">
              <a:solidFill>
                <a:srgbClr val="7030A0"/>
              </a:solidFill>
              <a:latin typeface="Century" pitchFamily="18" charset="0"/>
            </a:endParaRPr>
          </a:p>
          <a:p>
            <a:endParaRPr lang="en-US" sz="2200" b="1" dirty="0" smtClean="0">
              <a:solidFill>
                <a:srgbClr val="7030A0"/>
              </a:solidFill>
              <a:latin typeface="Century" pitchFamily="18" charset="0"/>
            </a:endParaRPr>
          </a:p>
          <a:p>
            <a:r>
              <a:rPr lang="en-US" sz="2200" b="1" dirty="0" smtClean="0">
                <a:solidFill>
                  <a:srgbClr val="7030A0"/>
                </a:solidFill>
                <a:latin typeface="Century" pitchFamily="18" charset="0"/>
                <a:hlinkClick r:id="rId8" action="ppaction://hlinksldjump"/>
              </a:rPr>
              <a:t>Task</a:t>
            </a:r>
            <a:endParaRPr lang="en-US" sz="2200" b="1" dirty="0" smtClean="0">
              <a:solidFill>
                <a:srgbClr val="7030A0"/>
              </a:solidFill>
              <a:latin typeface="Century" pitchFamily="18" charset="0"/>
            </a:endParaRPr>
          </a:p>
          <a:p>
            <a:endParaRPr lang="en-US" sz="2200" b="1" dirty="0" smtClean="0">
              <a:solidFill>
                <a:srgbClr val="7030A0"/>
              </a:solidFill>
              <a:latin typeface="Century" pitchFamily="18" charset="0"/>
            </a:endParaRPr>
          </a:p>
          <a:p>
            <a:r>
              <a:rPr lang="en-US" sz="2200" b="1" dirty="0" smtClean="0">
                <a:solidFill>
                  <a:srgbClr val="7030A0"/>
                </a:solidFill>
                <a:latin typeface="Century" pitchFamily="18" charset="0"/>
                <a:hlinkClick r:id="rId9" action="ppaction://hlinksldjump"/>
              </a:rPr>
              <a:t>Process</a:t>
            </a:r>
            <a:endParaRPr lang="en-US" sz="2200" b="1" dirty="0" smtClean="0">
              <a:solidFill>
                <a:srgbClr val="7030A0"/>
              </a:solidFill>
              <a:latin typeface="Century" pitchFamily="18" charset="0"/>
            </a:endParaRPr>
          </a:p>
          <a:p>
            <a:endParaRPr lang="en-US" sz="2200" b="1" dirty="0" smtClean="0">
              <a:solidFill>
                <a:srgbClr val="7030A0"/>
              </a:solidFill>
              <a:latin typeface="Century" pitchFamily="18" charset="0"/>
            </a:endParaRPr>
          </a:p>
          <a:p>
            <a:r>
              <a:rPr lang="en-US" sz="2200" b="1" dirty="0" smtClean="0">
                <a:solidFill>
                  <a:srgbClr val="7030A0"/>
                </a:solidFill>
                <a:latin typeface="Century" pitchFamily="18" charset="0"/>
                <a:hlinkClick r:id="rId10" action="ppaction://hlinksldjump"/>
              </a:rPr>
              <a:t>Evaluation</a:t>
            </a:r>
            <a:endParaRPr lang="en-US" sz="2200" b="1" dirty="0" smtClean="0">
              <a:solidFill>
                <a:srgbClr val="7030A0"/>
              </a:solidFill>
              <a:latin typeface="Century" pitchFamily="18" charset="0"/>
            </a:endParaRPr>
          </a:p>
          <a:p>
            <a:endParaRPr lang="en-US" sz="2200" b="1" dirty="0" smtClean="0">
              <a:solidFill>
                <a:srgbClr val="7030A0"/>
              </a:solidFill>
              <a:latin typeface="Century" pitchFamily="18" charset="0"/>
            </a:endParaRPr>
          </a:p>
          <a:p>
            <a:r>
              <a:rPr lang="en-US" sz="2200" b="1" dirty="0" smtClean="0">
                <a:solidFill>
                  <a:srgbClr val="7030A0"/>
                </a:solidFill>
                <a:latin typeface="Century" pitchFamily="18" charset="0"/>
                <a:hlinkClick r:id="rId11" action="ppaction://hlinksldjump"/>
              </a:rPr>
              <a:t>Conclusion</a:t>
            </a:r>
            <a:endParaRPr lang="en-US" sz="2200" b="1" dirty="0" smtClean="0">
              <a:solidFill>
                <a:srgbClr val="7030A0"/>
              </a:solidFill>
              <a:latin typeface="Century" pitchFamily="18" charset="0"/>
            </a:endParaRPr>
          </a:p>
          <a:p>
            <a:endParaRPr lang="en-US" sz="2200" b="1" dirty="0" smtClean="0">
              <a:solidFill>
                <a:srgbClr val="7030A0"/>
              </a:solidFill>
              <a:latin typeface="Century" pitchFamily="18" charset="0"/>
            </a:endParaRPr>
          </a:p>
          <a:p>
            <a:r>
              <a:rPr lang="en-US" sz="2200" b="1" dirty="0" smtClean="0">
                <a:solidFill>
                  <a:srgbClr val="7030A0"/>
                </a:solidFill>
                <a:latin typeface="Century" pitchFamily="18" charset="0"/>
                <a:hlinkClick r:id="rId12" action="ppaction://hlinksldjump"/>
              </a:rPr>
              <a:t>Reflexion </a:t>
            </a:r>
            <a:r>
              <a:rPr lang="en-US" sz="2200" b="1" dirty="0" smtClean="0">
                <a:solidFill>
                  <a:srgbClr val="7030A0"/>
                </a:solidFill>
                <a:latin typeface="Century" pitchFamily="18" charset="0"/>
              </a:rPr>
              <a:t> </a:t>
            </a:r>
            <a:r>
              <a:rPr lang="en-US" sz="2200" b="1" dirty="0" smtClean="0">
                <a:solidFill>
                  <a:srgbClr val="0066FF"/>
                </a:solidFill>
                <a:latin typeface="Century" pitchFamily="18" charset="0"/>
              </a:rPr>
              <a:t>(</a:t>
            </a:r>
            <a:r>
              <a:rPr lang="en-US" sz="2200" b="1" dirty="0" err="1" smtClean="0">
                <a:solidFill>
                  <a:srgbClr val="0066FF"/>
                </a:solidFill>
                <a:latin typeface="Century" pitchFamily="18" charset="0"/>
              </a:rPr>
              <a:t>cinquain</a:t>
            </a:r>
            <a:r>
              <a:rPr lang="en-US" sz="2200" b="1" dirty="0" smtClean="0">
                <a:solidFill>
                  <a:srgbClr val="0066FF"/>
                </a:solidFill>
                <a:latin typeface="Century" pitchFamily="18" charset="0"/>
              </a:rPr>
              <a:t>)</a:t>
            </a:r>
          </a:p>
          <a:p>
            <a:endParaRPr lang="en-US" sz="2200" b="1" dirty="0" smtClean="0">
              <a:solidFill>
                <a:srgbClr val="7030A0"/>
              </a:solidFill>
              <a:latin typeface="Century" pitchFamily="18" charset="0"/>
            </a:endParaRPr>
          </a:p>
          <a:p>
            <a:r>
              <a:rPr lang="en-US" sz="2200" b="1" dirty="0" smtClean="0">
                <a:solidFill>
                  <a:srgbClr val="7030A0"/>
                </a:solidFill>
                <a:latin typeface="Century" pitchFamily="18" charset="0"/>
                <a:hlinkClick r:id="rId13" action="ppaction://hlinksldjump"/>
              </a:rPr>
              <a:t>References</a:t>
            </a:r>
            <a:r>
              <a:rPr lang="en-US" sz="2200" b="1" dirty="0" smtClean="0">
                <a:solidFill>
                  <a:srgbClr val="7030A0"/>
                </a:solidFill>
                <a:latin typeface="Century" pitchFamily="18" charset="0"/>
              </a:rPr>
              <a:t> </a:t>
            </a:r>
          </a:p>
          <a:p>
            <a:endParaRPr lang="en-US" dirty="0" smtClean="0"/>
          </a:p>
          <a:p>
            <a:endParaRPr lang="ru-RU" dirty="0"/>
          </a:p>
        </p:txBody>
      </p:sp>
    </p:spTree>
  </p:cSld>
  <p:clrMapOvr>
    <a:masterClrMapping/>
  </p:clrMapOvr>
  <p:transition>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3075"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pic>
        <p:nvPicPr>
          <p:cNvPr id="3077" name="Рисунок 12" descr="jivaya-zemlya.gif"/>
          <p:cNvPicPr>
            <a:picLocks noChangeAspect="1"/>
          </p:cNvPicPr>
          <p:nvPr/>
        </p:nvPicPr>
        <p:blipFill>
          <a:blip r:embed="rId2" cstate="print"/>
          <a:srcRect/>
          <a:stretch>
            <a:fillRect/>
          </a:stretch>
        </p:blipFill>
        <p:spPr bwMode="auto">
          <a:xfrm>
            <a:off x="1042988" y="0"/>
            <a:ext cx="923925" cy="936625"/>
          </a:xfrm>
          <a:prstGeom prst="rect">
            <a:avLst/>
          </a:prstGeom>
          <a:noFill/>
          <a:ln w="9525">
            <a:noFill/>
            <a:miter lim="800000"/>
            <a:headEnd/>
            <a:tailEnd/>
          </a:ln>
        </p:spPr>
      </p:pic>
      <p:sp>
        <p:nvSpPr>
          <p:cNvPr id="3078"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8" name="Прямоугольник 7"/>
          <p:cNvSpPr/>
          <p:nvPr/>
        </p:nvSpPr>
        <p:spPr>
          <a:xfrm>
            <a:off x="3491880" y="188640"/>
            <a:ext cx="6102424" cy="1938992"/>
          </a:xfrm>
          <a:prstGeom prst="rect">
            <a:avLst/>
          </a:prstGeom>
        </p:spPr>
        <p:txBody>
          <a:bodyPr wrap="square">
            <a:spAutoFit/>
          </a:bodyPr>
          <a:lstStyle/>
          <a:p>
            <a:pPr algn="ctr"/>
            <a:r>
              <a:rPr lang="en-US" sz="2400" dirty="0" smtClean="0">
                <a:latin typeface="Century" pitchFamily="18" charset="0"/>
              </a:rPr>
              <a:t>The United Nations </a:t>
            </a:r>
            <a:r>
              <a:rPr lang="en-US" sz="2400" b="1" dirty="0" smtClean="0">
                <a:solidFill>
                  <a:srgbClr val="990099"/>
                </a:solidFill>
                <a:latin typeface="Century" pitchFamily="18" charset="0"/>
              </a:rPr>
              <a:t>logo</a:t>
            </a:r>
            <a:r>
              <a:rPr lang="en-US" sz="2400" dirty="0" smtClean="0">
                <a:latin typeface="Century" pitchFamily="18" charset="0"/>
              </a:rPr>
              <a:t> shows</a:t>
            </a:r>
          </a:p>
          <a:p>
            <a:pPr algn="ctr"/>
            <a:r>
              <a:rPr lang="en-US" sz="2400" dirty="0" smtClean="0">
                <a:latin typeface="Century" pitchFamily="18" charset="0"/>
              </a:rPr>
              <a:t> </a:t>
            </a:r>
          </a:p>
          <a:p>
            <a:pPr algn="ctr"/>
            <a:r>
              <a:rPr lang="en-US" sz="2400" dirty="0" smtClean="0">
                <a:latin typeface="Century" pitchFamily="18" charset="0"/>
              </a:rPr>
              <a:t>the world held in the</a:t>
            </a:r>
          </a:p>
          <a:p>
            <a:pPr algn="ctr"/>
            <a:r>
              <a:rPr lang="en-US" sz="2400" dirty="0" smtClean="0">
                <a:latin typeface="Century" pitchFamily="18" charset="0"/>
              </a:rPr>
              <a:t> </a:t>
            </a:r>
          </a:p>
          <a:p>
            <a:pPr algn="ctr"/>
            <a:r>
              <a:rPr lang="en-US" sz="2400" b="1" dirty="0" smtClean="0">
                <a:solidFill>
                  <a:srgbClr val="990099"/>
                </a:solidFill>
                <a:latin typeface="Century" pitchFamily="18" charset="0"/>
              </a:rPr>
              <a:t>“ olive branches of peace”</a:t>
            </a:r>
            <a:endParaRPr lang="ru-RU" sz="2400" b="1" dirty="0">
              <a:solidFill>
                <a:srgbClr val="990099"/>
              </a:solidFill>
              <a:latin typeface="Century" pitchFamily="18" charset="0"/>
            </a:endParaRPr>
          </a:p>
        </p:txBody>
      </p:sp>
      <p:sp>
        <p:nvSpPr>
          <p:cNvPr id="11" name="Прямоугольник 10"/>
          <p:cNvSpPr/>
          <p:nvPr/>
        </p:nvSpPr>
        <p:spPr>
          <a:xfrm>
            <a:off x="539552" y="2132856"/>
            <a:ext cx="3456384" cy="4401205"/>
          </a:xfrm>
          <a:prstGeom prst="rect">
            <a:avLst/>
          </a:prstGeom>
        </p:spPr>
        <p:txBody>
          <a:bodyPr wrap="square">
            <a:spAutoFit/>
          </a:bodyPr>
          <a:lstStyle/>
          <a:p>
            <a:r>
              <a:rPr lang="en-US" sz="2000" dirty="0" smtClean="0">
                <a:latin typeface="Century" pitchFamily="18" charset="0"/>
              </a:rPr>
              <a:t>The logo of the United Nations was designed by </a:t>
            </a:r>
            <a:r>
              <a:rPr lang="en-US" sz="2000" dirty="0" err="1" smtClean="0">
                <a:latin typeface="Century" pitchFamily="18" charset="0"/>
              </a:rPr>
              <a:t>Donal</a:t>
            </a:r>
            <a:r>
              <a:rPr lang="en-US" sz="2000" dirty="0" smtClean="0">
                <a:latin typeface="Century" pitchFamily="18" charset="0"/>
              </a:rPr>
              <a:t> McLaughlin, who worked for the Office of Strategic Services (OSS), the precursor of the CIA. </a:t>
            </a:r>
            <a:r>
              <a:rPr lang="en-US" sz="2000" dirty="0" err="1" smtClean="0">
                <a:latin typeface="Century" pitchFamily="18" charset="0"/>
              </a:rPr>
              <a:t>Donal</a:t>
            </a:r>
            <a:r>
              <a:rPr lang="en-US" sz="2000" dirty="0" smtClean="0">
                <a:latin typeface="Century" pitchFamily="18" charset="0"/>
              </a:rPr>
              <a:t> described the UN logo as an "azimuthally equidistant projection showing all the countries in one circle, flanked by crossed olive branches." The logo was first designed as a lapel pin.</a:t>
            </a:r>
            <a:endParaRPr lang="ru-RU" sz="2000" dirty="0">
              <a:latin typeface="Century" pitchFamily="18" charset="0"/>
            </a:endParaRPr>
          </a:p>
        </p:txBody>
      </p:sp>
      <p:pic>
        <p:nvPicPr>
          <p:cNvPr id="60417" name="Picture 1"/>
          <p:cNvPicPr>
            <a:picLocks noChangeAspect="1" noChangeArrowheads="1"/>
          </p:cNvPicPr>
          <p:nvPr/>
        </p:nvPicPr>
        <p:blipFill>
          <a:blip r:embed="rId5" cstate="print"/>
          <a:srcRect/>
          <a:stretch>
            <a:fillRect/>
          </a:stretch>
        </p:blipFill>
        <p:spPr bwMode="auto">
          <a:xfrm>
            <a:off x="4283968" y="2276872"/>
            <a:ext cx="4509127" cy="3528392"/>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8195" name="Рисунок 11" descr="bumag101.png"/>
          <p:cNvPicPr>
            <a:picLocks noChangeAspect="1"/>
          </p:cNvPicPr>
          <p:nvPr/>
        </p:nvPicPr>
        <p:blipFill>
          <a:blip r:embed="rId3" cstate="print"/>
          <a:srcRect/>
          <a:stretch>
            <a:fillRect/>
          </a:stretch>
        </p:blipFill>
        <p:spPr bwMode="auto">
          <a:xfrm>
            <a:off x="-252536" y="0"/>
            <a:ext cx="9396536"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pic>
        <p:nvPicPr>
          <p:cNvPr id="8197" name="Рисунок 12" descr="jivaya-zemlya.gif"/>
          <p:cNvPicPr>
            <a:picLocks noChangeAspect="1"/>
          </p:cNvPicPr>
          <p:nvPr/>
        </p:nvPicPr>
        <p:blipFill>
          <a:blip r:embed="rId2" cstate="print"/>
          <a:srcRect/>
          <a:stretch>
            <a:fillRect/>
          </a:stretch>
        </p:blipFill>
        <p:spPr bwMode="auto">
          <a:xfrm>
            <a:off x="1042988" y="0"/>
            <a:ext cx="923925" cy="936625"/>
          </a:xfrm>
          <a:prstGeom prst="rect">
            <a:avLst/>
          </a:prstGeom>
          <a:noFill/>
          <a:ln w="9525">
            <a:noFill/>
            <a:miter lim="800000"/>
            <a:headEnd/>
            <a:tailEnd/>
          </a:ln>
        </p:spPr>
      </p:pic>
      <p:sp>
        <p:nvSpPr>
          <p:cNvPr id="8198"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14" name="Прямоугольник 13"/>
          <p:cNvSpPr/>
          <p:nvPr/>
        </p:nvSpPr>
        <p:spPr>
          <a:xfrm>
            <a:off x="467544" y="1916832"/>
            <a:ext cx="4608512" cy="1754326"/>
          </a:xfrm>
          <a:prstGeom prst="rect">
            <a:avLst/>
          </a:prstGeom>
        </p:spPr>
        <p:txBody>
          <a:bodyPr wrap="square">
            <a:spAutoFit/>
          </a:bodyPr>
          <a:lstStyle/>
          <a:p>
            <a:r>
              <a:rPr lang="en-US" sz="2400" dirty="0" smtClean="0">
                <a:latin typeface="Century" pitchFamily="18" charset="0"/>
              </a:rPr>
              <a:t>There are currently </a:t>
            </a:r>
            <a:r>
              <a:rPr lang="en-US" sz="2400" b="1" dirty="0" smtClean="0">
                <a:solidFill>
                  <a:srgbClr val="990099"/>
                </a:solidFill>
                <a:latin typeface="Century" pitchFamily="18" charset="0"/>
              </a:rPr>
              <a:t>19</a:t>
            </a:r>
            <a:r>
              <a:rPr lang="ru-RU" sz="2400" b="1" dirty="0" smtClean="0">
                <a:solidFill>
                  <a:srgbClr val="990099"/>
                </a:solidFill>
                <a:latin typeface="Century" pitchFamily="18" charset="0"/>
              </a:rPr>
              <a:t>3</a:t>
            </a:r>
            <a:r>
              <a:rPr lang="en-US" sz="2400" b="1" dirty="0" smtClean="0">
                <a:solidFill>
                  <a:srgbClr val="990099"/>
                </a:solidFill>
                <a:latin typeface="Century" pitchFamily="18" charset="0"/>
              </a:rPr>
              <a:t> </a:t>
            </a:r>
            <a:r>
              <a:rPr lang="en-US" sz="2400" dirty="0" smtClean="0">
                <a:latin typeface="Century" pitchFamily="18" charset="0"/>
              </a:rPr>
              <a:t>member countries in the UN</a:t>
            </a:r>
            <a:r>
              <a:rPr lang="en-US" sz="2400" dirty="0">
                <a:latin typeface="Century" pitchFamily="18" charset="0"/>
              </a:rPr>
              <a:t> </a:t>
            </a:r>
            <a:r>
              <a:rPr lang="en-US" sz="2400" dirty="0" smtClean="0">
                <a:latin typeface="Century" pitchFamily="18" charset="0"/>
              </a:rPr>
              <a:t>now.</a:t>
            </a:r>
          </a:p>
          <a:p>
            <a:endParaRPr lang="en-US" dirty="0"/>
          </a:p>
          <a:p>
            <a:endParaRPr lang="ru-RU" dirty="0"/>
          </a:p>
        </p:txBody>
      </p:sp>
      <p:pic>
        <p:nvPicPr>
          <p:cNvPr id="15" name="Рисунок 14" descr="UN2.jpg"/>
          <p:cNvPicPr>
            <a:picLocks noChangeAspect="1"/>
          </p:cNvPicPr>
          <p:nvPr/>
        </p:nvPicPr>
        <p:blipFill>
          <a:blip r:embed="rId5" cstate="print"/>
          <a:stretch>
            <a:fillRect/>
          </a:stretch>
        </p:blipFill>
        <p:spPr>
          <a:xfrm>
            <a:off x="4860032" y="764704"/>
            <a:ext cx="3672408" cy="5481206"/>
          </a:xfrm>
          <a:prstGeom prst="rect">
            <a:avLst/>
          </a:prstGeom>
        </p:spPr>
      </p:pic>
      <p:pic>
        <p:nvPicPr>
          <p:cNvPr id="16" name="Рисунок 15" descr="43501461_united-nations-building-new-york-080924.jpg"/>
          <p:cNvPicPr>
            <a:picLocks noChangeAspect="1"/>
          </p:cNvPicPr>
          <p:nvPr/>
        </p:nvPicPr>
        <p:blipFill>
          <a:blip r:embed="rId6" cstate="print"/>
          <a:stretch>
            <a:fillRect/>
          </a:stretch>
        </p:blipFill>
        <p:spPr>
          <a:xfrm>
            <a:off x="683568" y="3284984"/>
            <a:ext cx="3836144" cy="2877108"/>
          </a:xfrm>
          <a:prstGeom prst="rect">
            <a:avLst/>
          </a:prstGeom>
        </p:spPr>
      </p:pic>
    </p:spTree>
  </p:cSld>
  <p:clrMapOvr>
    <a:masterClrMapping/>
  </p:clrMapOvr>
  <p:transition>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9219"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pic>
        <p:nvPicPr>
          <p:cNvPr id="9221" name="Рисунок 12" descr="jivaya-zemlya.gif"/>
          <p:cNvPicPr>
            <a:picLocks noChangeAspect="1"/>
          </p:cNvPicPr>
          <p:nvPr/>
        </p:nvPicPr>
        <p:blipFill>
          <a:blip r:embed="rId2" cstate="print"/>
          <a:srcRect/>
          <a:stretch>
            <a:fillRect/>
          </a:stretch>
        </p:blipFill>
        <p:spPr bwMode="auto">
          <a:xfrm>
            <a:off x="1042988" y="0"/>
            <a:ext cx="923925" cy="936625"/>
          </a:xfrm>
          <a:prstGeom prst="rect">
            <a:avLst/>
          </a:prstGeom>
          <a:noFill/>
          <a:ln w="9525">
            <a:noFill/>
            <a:miter lim="800000"/>
            <a:headEnd/>
            <a:tailEnd/>
          </a:ln>
        </p:spPr>
      </p:pic>
      <p:sp>
        <p:nvSpPr>
          <p:cNvPr id="9222"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blue-tiles003.jpg"/>
          <p:cNvPicPr>
            <a:picLocks noChangeAspect="1"/>
          </p:cNvPicPr>
          <p:nvPr/>
        </p:nvPicPr>
        <p:blipFill>
          <a:blip r:embed="rId5" cstate="print"/>
          <a:stretch>
            <a:fillRect/>
          </a:stretch>
        </p:blipFill>
        <p:spPr>
          <a:xfrm>
            <a:off x="1691680" y="1916832"/>
            <a:ext cx="6235777" cy="4683144"/>
          </a:xfrm>
          <a:prstGeom prst="rect">
            <a:avLst/>
          </a:prstGeom>
        </p:spPr>
      </p:pic>
    </p:spTree>
  </p:cSld>
  <p:clrMapOvr>
    <a:masterClrMapping/>
  </p:clrMapOvr>
  <p:transition>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pic>
        <p:nvPicPr>
          <p:cNvPr id="10245" name="Рисунок 12" descr="jivaya-zemlya.gif"/>
          <p:cNvPicPr>
            <a:picLocks noChangeAspect="1"/>
          </p:cNvPicPr>
          <p:nvPr/>
        </p:nvPicPr>
        <p:blipFill>
          <a:blip r:embed="rId2" cstate="print"/>
          <a:srcRect/>
          <a:stretch>
            <a:fillRect/>
          </a:stretch>
        </p:blipFill>
        <p:spPr bwMode="auto">
          <a:xfrm>
            <a:off x="1042988" y="0"/>
            <a:ext cx="923925" cy="936625"/>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7" name="Прямоугольник 6"/>
          <p:cNvSpPr/>
          <p:nvPr/>
        </p:nvSpPr>
        <p:spPr>
          <a:xfrm>
            <a:off x="3203848" y="260648"/>
            <a:ext cx="5184576" cy="2677656"/>
          </a:xfrm>
          <a:prstGeom prst="rect">
            <a:avLst/>
          </a:prstGeom>
        </p:spPr>
        <p:txBody>
          <a:bodyPr wrap="square">
            <a:spAutoFit/>
          </a:bodyPr>
          <a:lstStyle/>
          <a:p>
            <a:pPr eaLnBrk="1" hangingPunct="1"/>
            <a:r>
              <a:rPr lang="en-US" sz="2400" dirty="0" smtClean="0">
                <a:latin typeface="Century" pitchFamily="18" charset="0"/>
              </a:rPr>
              <a:t>United Nations </a:t>
            </a:r>
            <a:r>
              <a:rPr lang="en-US" sz="2400" b="1" dirty="0" smtClean="0">
                <a:solidFill>
                  <a:srgbClr val="990099"/>
                </a:solidFill>
                <a:latin typeface="Century" pitchFamily="18" charset="0"/>
              </a:rPr>
              <a:t>Headquarters</a:t>
            </a:r>
            <a:r>
              <a:rPr lang="en-US" sz="2400" dirty="0" smtClean="0">
                <a:latin typeface="Century" pitchFamily="18" charset="0"/>
              </a:rPr>
              <a:t>  are in New York City. It is a separate and independent entity with its own flag, post office and postage stamps, and its buildings are located on international territory of New York.</a:t>
            </a:r>
          </a:p>
        </p:txBody>
      </p:sp>
      <p:pic>
        <p:nvPicPr>
          <p:cNvPr id="8" name="Рисунок 7" descr="united-nations-headquarters.jpg"/>
          <p:cNvPicPr>
            <a:picLocks noChangeAspect="1"/>
          </p:cNvPicPr>
          <p:nvPr/>
        </p:nvPicPr>
        <p:blipFill>
          <a:blip r:embed="rId5" cstate="print"/>
          <a:stretch>
            <a:fillRect/>
          </a:stretch>
        </p:blipFill>
        <p:spPr>
          <a:xfrm>
            <a:off x="683568" y="2996952"/>
            <a:ext cx="5292588" cy="3528392"/>
          </a:xfrm>
          <a:prstGeom prst="rect">
            <a:avLst/>
          </a:prstGeom>
        </p:spPr>
      </p:pic>
      <p:pic>
        <p:nvPicPr>
          <p:cNvPr id="10247" name="Picture 7"/>
          <p:cNvPicPr>
            <a:picLocks noChangeAspect="1" noChangeArrowheads="1"/>
          </p:cNvPicPr>
          <p:nvPr/>
        </p:nvPicPr>
        <p:blipFill>
          <a:blip r:embed="rId6" cstate="print"/>
          <a:srcRect/>
          <a:stretch>
            <a:fillRect/>
          </a:stretch>
        </p:blipFill>
        <p:spPr bwMode="auto">
          <a:xfrm>
            <a:off x="6228184" y="3717032"/>
            <a:ext cx="2388149" cy="2016224"/>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TextBox 7"/>
          <p:cNvSpPr txBox="1"/>
          <p:nvPr/>
        </p:nvSpPr>
        <p:spPr>
          <a:xfrm>
            <a:off x="899592" y="1916832"/>
            <a:ext cx="7632848" cy="461665"/>
          </a:xfrm>
          <a:prstGeom prst="rect">
            <a:avLst/>
          </a:prstGeom>
          <a:noFill/>
        </p:spPr>
        <p:txBody>
          <a:bodyPr wrap="square" rtlCol="0">
            <a:spAutoFit/>
          </a:bodyPr>
          <a:lstStyle/>
          <a:p>
            <a:r>
              <a:rPr lang="en-US" sz="2400" dirty="0" smtClean="0">
                <a:latin typeface="Century" pitchFamily="18" charset="0"/>
              </a:rPr>
              <a:t>The current </a:t>
            </a:r>
            <a:r>
              <a:rPr lang="en-US" sz="2400" b="1" dirty="0" smtClean="0">
                <a:solidFill>
                  <a:srgbClr val="990099"/>
                </a:solidFill>
                <a:latin typeface="Century" pitchFamily="18" charset="0"/>
              </a:rPr>
              <a:t>Secretary-general</a:t>
            </a:r>
            <a:r>
              <a:rPr lang="en-US" sz="2400" dirty="0" smtClean="0">
                <a:latin typeface="Century" pitchFamily="18" charset="0"/>
              </a:rPr>
              <a:t> of the United Nations</a:t>
            </a:r>
            <a:endParaRPr lang="ru-RU" sz="2400" dirty="0">
              <a:latin typeface="Century" pitchFamily="18" charset="0"/>
            </a:endParaRPr>
          </a:p>
        </p:txBody>
      </p:sp>
      <p:pic>
        <p:nvPicPr>
          <p:cNvPr id="22531" name="Picture 3"/>
          <p:cNvPicPr>
            <a:picLocks noChangeAspect="1" noChangeArrowheads="1"/>
          </p:cNvPicPr>
          <p:nvPr/>
        </p:nvPicPr>
        <p:blipFill>
          <a:blip r:embed="rId6" cstate="print"/>
          <a:srcRect/>
          <a:stretch>
            <a:fillRect/>
          </a:stretch>
        </p:blipFill>
        <p:spPr bwMode="auto">
          <a:xfrm>
            <a:off x="539552" y="2780928"/>
            <a:ext cx="3600400" cy="3600400"/>
          </a:xfrm>
          <a:prstGeom prst="rect">
            <a:avLst/>
          </a:prstGeom>
          <a:noFill/>
          <a:ln w="9525">
            <a:noFill/>
            <a:miter lim="800000"/>
            <a:headEnd/>
            <a:tailEnd/>
          </a:ln>
        </p:spPr>
      </p:pic>
      <p:sp>
        <p:nvSpPr>
          <p:cNvPr id="11" name="TextBox 10"/>
          <p:cNvSpPr txBox="1"/>
          <p:nvPr/>
        </p:nvSpPr>
        <p:spPr>
          <a:xfrm>
            <a:off x="4788024" y="4077072"/>
            <a:ext cx="3204723" cy="830997"/>
          </a:xfrm>
          <a:prstGeom prst="rect">
            <a:avLst/>
          </a:prstGeom>
          <a:noFill/>
        </p:spPr>
        <p:txBody>
          <a:bodyPr wrap="none" rtlCol="0">
            <a:spAutoFit/>
          </a:bodyPr>
          <a:lstStyle/>
          <a:p>
            <a:r>
              <a:rPr lang="en-US" sz="2400" b="1" dirty="0" smtClean="0">
                <a:solidFill>
                  <a:srgbClr val="990099"/>
                </a:solidFill>
                <a:latin typeface="Century" pitchFamily="18" charset="0"/>
              </a:rPr>
              <a:t>Ban </a:t>
            </a:r>
            <a:r>
              <a:rPr lang="en-US" sz="2400" b="1" dirty="0" err="1" smtClean="0">
                <a:solidFill>
                  <a:srgbClr val="990099"/>
                </a:solidFill>
                <a:latin typeface="Century" pitchFamily="18" charset="0"/>
              </a:rPr>
              <a:t>Ki</a:t>
            </a:r>
            <a:r>
              <a:rPr lang="en-US" sz="2400" b="1" dirty="0" smtClean="0">
                <a:solidFill>
                  <a:srgbClr val="990099"/>
                </a:solidFill>
                <a:latin typeface="Century" pitchFamily="18" charset="0"/>
              </a:rPr>
              <a:t>-moon</a:t>
            </a:r>
            <a:r>
              <a:rPr lang="en-US" sz="2400" dirty="0" smtClean="0">
                <a:latin typeface="Century" pitchFamily="18" charset="0"/>
              </a:rPr>
              <a:t>, </a:t>
            </a:r>
            <a:endParaRPr lang="ru-RU" sz="2400" dirty="0" smtClean="0">
              <a:latin typeface="Century" pitchFamily="18" charset="0"/>
            </a:endParaRPr>
          </a:p>
          <a:p>
            <a:r>
              <a:rPr lang="en-US" sz="2400" dirty="0" smtClean="0">
                <a:latin typeface="Century" pitchFamily="18" charset="0"/>
              </a:rPr>
              <a:t>since 1 January 2007</a:t>
            </a:r>
            <a:endParaRPr lang="ru-RU" sz="2400" dirty="0">
              <a:latin typeface="Century" pitchFamily="18" charset="0"/>
            </a:endParaRPr>
          </a:p>
        </p:txBody>
      </p:sp>
    </p:spTree>
  </p:cSld>
  <p:clrMapOvr>
    <a:masterClrMapping/>
  </p:clrMapOvr>
  <p:transition>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67544" y="1988840"/>
            <a:ext cx="6192688" cy="4431983"/>
          </a:xfrm>
          <a:prstGeom prst="rect">
            <a:avLst/>
          </a:prstGeom>
        </p:spPr>
        <p:txBody>
          <a:bodyPr wrap="square">
            <a:spAutoFit/>
          </a:bodyPr>
          <a:lstStyle/>
          <a:p>
            <a:endParaRPr lang="en-US" dirty="0" smtClean="0"/>
          </a:p>
          <a:p>
            <a:endParaRPr lang="en-US" sz="2400" dirty="0"/>
          </a:p>
          <a:p>
            <a:pPr>
              <a:buFont typeface="Arial" pitchFamily="34" charset="0"/>
              <a:buChar char="•"/>
            </a:pPr>
            <a:r>
              <a:rPr lang="en-US" sz="2400" b="1" dirty="0" smtClean="0">
                <a:solidFill>
                  <a:srgbClr val="990099"/>
                </a:solidFill>
                <a:latin typeface="Century" pitchFamily="18" charset="0"/>
              </a:rPr>
              <a:t> the General Assembly</a:t>
            </a:r>
          </a:p>
          <a:p>
            <a:endParaRPr lang="en-US" sz="2400" b="1" dirty="0">
              <a:solidFill>
                <a:srgbClr val="990099"/>
              </a:solidFill>
              <a:latin typeface="Century" pitchFamily="18" charset="0"/>
            </a:endParaRPr>
          </a:p>
          <a:p>
            <a:pPr>
              <a:buFont typeface="Arial" pitchFamily="34" charset="0"/>
              <a:buChar char="•"/>
            </a:pPr>
            <a:r>
              <a:rPr lang="en-US" sz="2400" b="1" dirty="0" smtClean="0">
                <a:solidFill>
                  <a:srgbClr val="990099"/>
                </a:solidFill>
                <a:latin typeface="Century" pitchFamily="18" charset="0"/>
              </a:rPr>
              <a:t> the Security Council</a:t>
            </a:r>
          </a:p>
          <a:p>
            <a:endParaRPr lang="en-US" sz="2400" b="1" dirty="0">
              <a:solidFill>
                <a:srgbClr val="990099"/>
              </a:solidFill>
              <a:latin typeface="Century" pitchFamily="18" charset="0"/>
            </a:endParaRPr>
          </a:p>
          <a:p>
            <a:pPr>
              <a:buFont typeface="Arial" pitchFamily="34" charset="0"/>
              <a:buChar char="•"/>
            </a:pPr>
            <a:r>
              <a:rPr lang="en-US" sz="2400" b="1" dirty="0" smtClean="0">
                <a:solidFill>
                  <a:srgbClr val="990099"/>
                </a:solidFill>
                <a:latin typeface="Century" pitchFamily="18" charset="0"/>
              </a:rPr>
              <a:t> the Economic and Social </a:t>
            </a:r>
            <a:endParaRPr lang="ru-RU" sz="2400" b="1" dirty="0" smtClean="0">
              <a:solidFill>
                <a:srgbClr val="990099"/>
              </a:solidFill>
              <a:latin typeface="Century" pitchFamily="18" charset="0"/>
            </a:endParaRPr>
          </a:p>
          <a:p>
            <a:r>
              <a:rPr lang="ru-RU" sz="2400" b="1" dirty="0" smtClean="0">
                <a:solidFill>
                  <a:srgbClr val="990099"/>
                </a:solidFill>
                <a:latin typeface="Century" pitchFamily="18" charset="0"/>
              </a:rPr>
              <a:t>  </a:t>
            </a:r>
            <a:r>
              <a:rPr lang="en-US" sz="2400" b="1" dirty="0" smtClean="0">
                <a:solidFill>
                  <a:srgbClr val="990099"/>
                </a:solidFill>
                <a:latin typeface="Century" pitchFamily="18" charset="0"/>
              </a:rPr>
              <a:t>Council  (ECOSOC)</a:t>
            </a:r>
          </a:p>
          <a:p>
            <a:endParaRPr lang="en-US" sz="2400" b="1" dirty="0">
              <a:solidFill>
                <a:srgbClr val="990099"/>
              </a:solidFill>
              <a:latin typeface="Century" pitchFamily="18" charset="0"/>
            </a:endParaRPr>
          </a:p>
          <a:p>
            <a:pPr>
              <a:buFont typeface="Arial" pitchFamily="34" charset="0"/>
              <a:buChar char="•"/>
            </a:pPr>
            <a:r>
              <a:rPr lang="en-US" sz="2400" b="1" dirty="0" smtClean="0">
                <a:solidFill>
                  <a:srgbClr val="990099"/>
                </a:solidFill>
                <a:latin typeface="Century" pitchFamily="18" charset="0"/>
              </a:rPr>
              <a:t> the Secretariat</a:t>
            </a:r>
          </a:p>
          <a:p>
            <a:endParaRPr lang="en-US" sz="2400" b="1" dirty="0" smtClean="0">
              <a:solidFill>
                <a:srgbClr val="990099"/>
              </a:solidFill>
              <a:latin typeface="Century" pitchFamily="18" charset="0"/>
            </a:endParaRPr>
          </a:p>
          <a:p>
            <a:pPr>
              <a:buFont typeface="Arial" pitchFamily="34" charset="0"/>
              <a:buChar char="•"/>
            </a:pPr>
            <a:r>
              <a:rPr lang="en-US" sz="2400" b="1" dirty="0" smtClean="0">
                <a:solidFill>
                  <a:srgbClr val="990099"/>
                </a:solidFill>
                <a:latin typeface="Century" pitchFamily="18" charset="0"/>
              </a:rPr>
              <a:t> the International Court of Justice</a:t>
            </a:r>
            <a:endParaRPr lang="ru-RU" sz="2400" b="1" dirty="0">
              <a:solidFill>
                <a:srgbClr val="990099"/>
              </a:solidFill>
              <a:latin typeface="Century" pitchFamily="18" charset="0"/>
            </a:endParaRPr>
          </a:p>
        </p:txBody>
      </p:sp>
      <p:pic>
        <p:nvPicPr>
          <p:cNvPr id="9" name="Picture 1"/>
          <p:cNvPicPr>
            <a:picLocks noChangeAspect="1" noChangeArrowheads="1"/>
          </p:cNvPicPr>
          <p:nvPr/>
        </p:nvPicPr>
        <p:blipFill>
          <a:blip r:embed="rId6" cstate="print"/>
          <a:srcRect/>
          <a:stretch>
            <a:fillRect/>
          </a:stretch>
        </p:blipFill>
        <p:spPr bwMode="auto">
          <a:xfrm>
            <a:off x="4788024" y="1995728"/>
            <a:ext cx="3925259" cy="3737528"/>
          </a:xfrm>
          <a:prstGeom prst="rect">
            <a:avLst/>
          </a:prstGeom>
          <a:noFill/>
          <a:ln w="9525">
            <a:noFill/>
            <a:miter lim="800000"/>
            <a:headEnd/>
            <a:tailEnd/>
          </a:ln>
        </p:spPr>
      </p:pic>
      <p:sp>
        <p:nvSpPr>
          <p:cNvPr id="11" name="Прямоугольник 10"/>
          <p:cNvSpPr/>
          <p:nvPr/>
        </p:nvSpPr>
        <p:spPr>
          <a:xfrm>
            <a:off x="3275856" y="404664"/>
            <a:ext cx="4572000" cy="830997"/>
          </a:xfrm>
          <a:prstGeom prst="rect">
            <a:avLst/>
          </a:prstGeom>
        </p:spPr>
        <p:txBody>
          <a:bodyPr>
            <a:spAutoFit/>
          </a:bodyPr>
          <a:lstStyle/>
          <a:p>
            <a:r>
              <a:rPr lang="en-US" sz="2400" dirty="0" smtClean="0">
                <a:latin typeface="Century" pitchFamily="18" charset="0"/>
              </a:rPr>
              <a:t>The United Nations' system is based on </a:t>
            </a:r>
            <a:r>
              <a:rPr lang="en-US" sz="2400" b="1" dirty="0" smtClean="0">
                <a:solidFill>
                  <a:srgbClr val="990099"/>
                </a:solidFill>
                <a:latin typeface="Century" pitchFamily="18" charset="0"/>
              </a:rPr>
              <a:t>five principal organs</a:t>
            </a:r>
            <a:r>
              <a:rPr lang="en-US" sz="2400" dirty="0" smtClean="0">
                <a:latin typeface="Century" pitchFamily="18" charset="0"/>
              </a:rPr>
              <a:t>:</a:t>
            </a:r>
          </a:p>
        </p:txBody>
      </p:sp>
    </p:spTree>
  </p:cSld>
  <p:clrMapOvr>
    <a:masterClrMapping/>
  </p:clrMapOvr>
  <p:transition>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3635896" y="1628800"/>
            <a:ext cx="4572000" cy="830997"/>
          </a:xfrm>
          <a:prstGeom prst="rect">
            <a:avLst/>
          </a:prstGeom>
        </p:spPr>
        <p:txBody>
          <a:bodyPr>
            <a:spAutoFit/>
          </a:bodyPr>
          <a:lstStyle/>
          <a:p>
            <a:r>
              <a:rPr lang="en-US" sz="1200" b="1" dirty="0" smtClean="0">
                <a:solidFill>
                  <a:srgbClr val="990099"/>
                </a:solidFill>
                <a:latin typeface="Century" pitchFamily="18" charset="0"/>
              </a:rPr>
              <a:t>The General Assembly </a:t>
            </a:r>
            <a:r>
              <a:rPr lang="en-US" sz="1200" dirty="0" smtClean="0">
                <a:latin typeface="Century" pitchFamily="18" charset="0"/>
              </a:rPr>
              <a:t>is the main deliberative assembly of the United Nations. Composed of all United Nations member states, the assembly meets in regular yearly sessions under a president elected from among the member states.</a:t>
            </a:r>
            <a:endParaRPr lang="ru-RU" sz="1200" dirty="0">
              <a:latin typeface="Century" pitchFamily="18" charset="0"/>
            </a:endParaRPr>
          </a:p>
        </p:txBody>
      </p:sp>
      <p:pic>
        <p:nvPicPr>
          <p:cNvPr id="23554" name="Picture 2"/>
          <p:cNvPicPr>
            <a:picLocks noChangeAspect="1" noChangeArrowheads="1"/>
          </p:cNvPicPr>
          <p:nvPr/>
        </p:nvPicPr>
        <p:blipFill>
          <a:blip r:embed="rId6" cstate="print"/>
          <a:srcRect/>
          <a:stretch>
            <a:fillRect/>
          </a:stretch>
        </p:blipFill>
        <p:spPr bwMode="auto">
          <a:xfrm>
            <a:off x="4932040" y="188639"/>
            <a:ext cx="1872208" cy="1402349"/>
          </a:xfrm>
          <a:prstGeom prst="rect">
            <a:avLst/>
          </a:prstGeom>
          <a:noFill/>
          <a:ln w="9525">
            <a:noFill/>
            <a:miter lim="800000"/>
            <a:headEnd/>
            <a:tailEnd/>
          </a:ln>
        </p:spPr>
      </p:pic>
      <p:sp>
        <p:nvSpPr>
          <p:cNvPr id="9" name="Прямоугольник 8"/>
          <p:cNvSpPr/>
          <p:nvPr/>
        </p:nvSpPr>
        <p:spPr>
          <a:xfrm>
            <a:off x="539552" y="3356992"/>
            <a:ext cx="4032448" cy="461665"/>
          </a:xfrm>
          <a:prstGeom prst="rect">
            <a:avLst/>
          </a:prstGeom>
        </p:spPr>
        <p:txBody>
          <a:bodyPr wrap="square">
            <a:spAutoFit/>
          </a:bodyPr>
          <a:lstStyle/>
          <a:p>
            <a:r>
              <a:rPr lang="en-US" sz="1200" b="1" dirty="0" smtClean="0">
                <a:solidFill>
                  <a:srgbClr val="990099"/>
                </a:solidFill>
                <a:latin typeface="Century" pitchFamily="18" charset="0"/>
              </a:rPr>
              <a:t>The Security Council </a:t>
            </a:r>
            <a:r>
              <a:rPr lang="en-US" sz="1200" dirty="0" smtClean="0">
                <a:latin typeface="Century" pitchFamily="18" charset="0"/>
              </a:rPr>
              <a:t>is charged with maintaining peace and security among countries.</a:t>
            </a:r>
            <a:endParaRPr lang="ru-RU" sz="1200" dirty="0">
              <a:latin typeface="Century" pitchFamily="18" charset="0"/>
            </a:endParaRPr>
          </a:p>
        </p:txBody>
      </p:sp>
      <p:pic>
        <p:nvPicPr>
          <p:cNvPr id="23555" name="Picture 3"/>
          <p:cNvPicPr>
            <a:picLocks noChangeAspect="1" noChangeArrowheads="1"/>
          </p:cNvPicPr>
          <p:nvPr/>
        </p:nvPicPr>
        <p:blipFill>
          <a:blip r:embed="rId7" cstate="print"/>
          <a:srcRect/>
          <a:stretch>
            <a:fillRect/>
          </a:stretch>
        </p:blipFill>
        <p:spPr bwMode="auto">
          <a:xfrm>
            <a:off x="1187624" y="1916832"/>
            <a:ext cx="2010718" cy="1380050"/>
          </a:xfrm>
          <a:prstGeom prst="rect">
            <a:avLst/>
          </a:prstGeom>
          <a:noFill/>
          <a:ln w="9525">
            <a:noFill/>
            <a:miter lim="800000"/>
            <a:headEnd/>
            <a:tailEnd/>
          </a:ln>
        </p:spPr>
      </p:pic>
      <p:sp>
        <p:nvSpPr>
          <p:cNvPr id="11" name="Прямоугольник 10"/>
          <p:cNvSpPr/>
          <p:nvPr/>
        </p:nvSpPr>
        <p:spPr>
          <a:xfrm>
            <a:off x="4644008" y="3933056"/>
            <a:ext cx="3960440" cy="646331"/>
          </a:xfrm>
          <a:prstGeom prst="rect">
            <a:avLst/>
          </a:prstGeom>
        </p:spPr>
        <p:txBody>
          <a:bodyPr wrap="square">
            <a:spAutoFit/>
          </a:bodyPr>
          <a:lstStyle/>
          <a:p>
            <a:r>
              <a:rPr lang="en-US" sz="1200" b="1" dirty="0" smtClean="0">
                <a:solidFill>
                  <a:srgbClr val="990099"/>
                </a:solidFill>
                <a:latin typeface="Century" pitchFamily="18" charset="0"/>
              </a:rPr>
              <a:t>The United Nations Secretariat </a:t>
            </a:r>
            <a:r>
              <a:rPr lang="en-US" sz="1200" dirty="0" smtClean="0">
                <a:latin typeface="Century" pitchFamily="18" charset="0"/>
              </a:rPr>
              <a:t>is headed by the Secretary-General, assisted by a staff of international civil servants worldwide.</a:t>
            </a:r>
            <a:endParaRPr lang="ru-RU" sz="1200" dirty="0">
              <a:latin typeface="Century" pitchFamily="18" charset="0"/>
            </a:endParaRPr>
          </a:p>
        </p:txBody>
      </p:sp>
      <p:pic>
        <p:nvPicPr>
          <p:cNvPr id="23556" name="Picture 4"/>
          <p:cNvPicPr>
            <a:picLocks noChangeAspect="1" noChangeArrowheads="1"/>
          </p:cNvPicPr>
          <p:nvPr/>
        </p:nvPicPr>
        <p:blipFill>
          <a:blip r:embed="rId8" cstate="print"/>
          <a:srcRect/>
          <a:stretch>
            <a:fillRect/>
          </a:stretch>
        </p:blipFill>
        <p:spPr bwMode="auto">
          <a:xfrm>
            <a:off x="7380312" y="2348880"/>
            <a:ext cx="1296144" cy="1494596"/>
          </a:xfrm>
          <a:prstGeom prst="rect">
            <a:avLst/>
          </a:prstGeom>
          <a:noFill/>
          <a:ln w="9525">
            <a:noFill/>
            <a:miter lim="800000"/>
            <a:headEnd/>
            <a:tailEnd/>
          </a:ln>
        </p:spPr>
      </p:pic>
      <p:sp>
        <p:nvSpPr>
          <p:cNvPr id="13" name="Прямоугольник 12"/>
          <p:cNvSpPr/>
          <p:nvPr/>
        </p:nvSpPr>
        <p:spPr>
          <a:xfrm>
            <a:off x="323528" y="5517232"/>
            <a:ext cx="3960440" cy="646331"/>
          </a:xfrm>
          <a:prstGeom prst="rect">
            <a:avLst/>
          </a:prstGeom>
        </p:spPr>
        <p:txBody>
          <a:bodyPr wrap="square">
            <a:spAutoFit/>
          </a:bodyPr>
          <a:lstStyle/>
          <a:p>
            <a:r>
              <a:rPr lang="en-US" sz="1200" b="1" dirty="0" smtClean="0">
                <a:solidFill>
                  <a:srgbClr val="990099"/>
                </a:solidFill>
                <a:latin typeface="Century" pitchFamily="18" charset="0"/>
              </a:rPr>
              <a:t>The Economic and Social Council (ECOSOC) </a:t>
            </a:r>
            <a:r>
              <a:rPr lang="en-US" sz="1200" dirty="0" smtClean="0">
                <a:latin typeface="Century" pitchFamily="18" charset="0"/>
              </a:rPr>
              <a:t>assists the General Assembly in promoting international economic and social cooperation and development.</a:t>
            </a:r>
            <a:endParaRPr lang="ru-RU" sz="1200" dirty="0">
              <a:latin typeface="Century" pitchFamily="18" charset="0"/>
            </a:endParaRPr>
          </a:p>
        </p:txBody>
      </p:sp>
      <p:pic>
        <p:nvPicPr>
          <p:cNvPr id="23557" name="Picture 5"/>
          <p:cNvPicPr>
            <a:picLocks noChangeAspect="1" noChangeArrowheads="1"/>
          </p:cNvPicPr>
          <p:nvPr/>
        </p:nvPicPr>
        <p:blipFill>
          <a:blip r:embed="rId9" cstate="print"/>
          <a:srcRect/>
          <a:stretch>
            <a:fillRect/>
          </a:stretch>
        </p:blipFill>
        <p:spPr bwMode="auto">
          <a:xfrm>
            <a:off x="1115616" y="4149080"/>
            <a:ext cx="1819275" cy="1362075"/>
          </a:xfrm>
          <a:prstGeom prst="rect">
            <a:avLst/>
          </a:prstGeom>
          <a:noFill/>
          <a:ln w="9525">
            <a:noFill/>
            <a:miter lim="800000"/>
            <a:headEnd/>
            <a:tailEnd/>
          </a:ln>
        </p:spPr>
      </p:pic>
      <p:sp>
        <p:nvSpPr>
          <p:cNvPr id="15" name="Прямоугольник 14"/>
          <p:cNvSpPr/>
          <p:nvPr/>
        </p:nvSpPr>
        <p:spPr>
          <a:xfrm>
            <a:off x="4067944" y="6021288"/>
            <a:ext cx="4572000" cy="646331"/>
          </a:xfrm>
          <a:prstGeom prst="rect">
            <a:avLst/>
          </a:prstGeom>
        </p:spPr>
        <p:txBody>
          <a:bodyPr>
            <a:spAutoFit/>
          </a:bodyPr>
          <a:lstStyle/>
          <a:p>
            <a:r>
              <a:rPr lang="en-US" sz="1200" b="1" dirty="0" smtClean="0">
                <a:solidFill>
                  <a:srgbClr val="990099"/>
                </a:solidFill>
                <a:latin typeface="Century" pitchFamily="18" charset="0"/>
              </a:rPr>
              <a:t>The International Court of Justice (ICJ), </a:t>
            </a:r>
            <a:r>
              <a:rPr lang="en-US" sz="1200" dirty="0" smtClean="0">
                <a:latin typeface="Century" pitchFamily="18" charset="0"/>
              </a:rPr>
              <a:t>located in The Hague, Netherlands, is the primary judicial organ of the United Nations.</a:t>
            </a:r>
            <a:endParaRPr lang="ru-RU" sz="1200" dirty="0">
              <a:latin typeface="Century" pitchFamily="18" charset="0"/>
            </a:endParaRPr>
          </a:p>
        </p:txBody>
      </p:sp>
      <p:pic>
        <p:nvPicPr>
          <p:cNvPr id="23558" name="Picture 6"/>
          <p:cNvPicPr>
            <a:picLocks noChangeAspect="1" noChangeArrowheads="1"/>
          </p:cNvPicPr>
          <p:nvPr/>
        </p:nvPicPr>
        <p:blipFill>
          <a:blip r:embed="rId10" cstate="print"/>
          <a:srcRect/>
          <a:stretch>
            <a:fillRect/>
          </a:stretch>
        </p:blipFill>
        <p:spPr bwMode="auto">
          <a:xfrm>
            <a:off x="5652121" y="4653137"/>
            <a:ext cx="1602432" cy="144016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62471" name="Picture 7"/>
          <p:cNvPicPr>
            <a:picLocks noChangeAspect="1" noChangeArrowheads="1"/>
          </p:cNvPicPr>
          <p:nvPr/>
        </p:nvPicPr>
        <p:blipFill>
          <a:blip r:embed="rId4" cstate="print"/>
          <a:srcRect/>
          <a:stretch>
            <a:fillRect/>
          </a:stretch>
        </p:blipFill>
        <p:spPr bwMode="auto">
          <a:xfrm>
            <a:off x="325824" y="188641"/>
            <a:ext cx="8566656" cy="6537422"/>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TextBox 7"/>
          <p:cNvSpPr txBox="1"/>
          <p:nvPr/>
        </p:nvSpPr>
        <p:spPr>
          <a:xfrm>
            <a:off x="4355976" y="332656"/>
            <a:ext cx="2776722" cy="584775"/>
          </a:xfrm>
          <a:prstGeom prst="rect">
            <a:avLst/>
          </a:prstGeom>
          <a:noFill/>
        </p:spPr>
        <p:txBody>
          <a:bodyPr wrap="none" rtlCol="0">
            <a:spAutoFit/>
          </a:bodyPr>
          <a:lstStyle/>
          <a:p>
            <a:r>
              <a:rPr lang="en-US" sz="3200" b="1" dirty="0" smtClean="0">
                <a:solidFill>
                  <a:srgbClr val="006600"/>
                </a:solidFill>
                <a:latin typeface="Century" pitchFamily="18" charset="0"/>
              </a:rPr>
              <a:t>Self-studying</a:t>
            </a:r>
            <a:r>
              <a:rPr lang="en-US" dirty="0" smtClean="0">
                <a:solidFill>
                  <a:srgbClr val="006600"/>
                </a:solidFill>
              </a:rPr>
              <a:t> </a:t>
            </a:r>
            <a:endParaRPr lang="ru-RU" dirty="0">
              <a:solidFill>
                <a:srgbClr val="006600"/>
              </a:solidFill>
            </a:endParaRPr>
          </a:p>
        </p:txBody>
      </p:sp>
      <p:sp>
        <p:nvSpPr>
          <p:cNvPr id="11" name="Прямоугольник 10"/>
          <p:cNvSpPr/>
          <p:nvPr/>
        </p:nvSpPr>
        <p:spPr>
          <a:xfrm>
            <a:off x="827584" y="1988840"/>
            <a:ext cx="7992888" cy="3416320"/>
          </a:xfrm>
          <a:prstGeom prst="rect">
            <a:avLst/>
          </a:prstGeom>
        </p:spPr>
        <p:txBody>
          <a:bodyPr wrap="square">
            <a:spAutoFit/>
          </a:bodyPr>
          <a:lstStyle/>
          <a:p>
            <a:r>
              <a:rPr lang="en-US" dirty="0" smtClean="0"/>
              <a:t>- </a:t>
            </a:r>
            <a:r>
              <a:rPr lang="en-US" dirty="0" smtClean="0">
                <a:hlinkClick r:id="rId6"/>
              </a:rPr>
              <a:t>The United Nations (article from Wikipedia)</a:t>
            </a:r>
            <a:endParaRPr lang="en-US" dirty="0" smtClean="0"/>
          </a:p>
          <a:p>
            <a:pPr>
              <a:buFontTx/>
              <a:buChar char="-"/>
            </a:pPr>
            <a:r>
              <a:rPr lang="en-US" dirty="0" smtClean="0">
                <a:hlinkClick r:id="rId7"/>
              </a:rPr>
              <a:t> History of the United Nations</a:t>
            </a:r>
            <a:endParaRPr lang="en-US" dirty="0" smtClean="0"/>
          </a:p>
          <a:p>
            <a:pPr>
              <a:buFontTx/>
              <a:buChar char="-"/>
            </a:pPr>
            <a:r>
              <a:rPr lang="en-US" dirty="0" smtClean="0"/>
              <a:t> </a:t>
            </a:r>
            <a:r>
              <a:rPr lang="en-US" dirty="0" smtClean="0">
                <a:hlinkClick r:id="rId8"/>
              </a:rPr>
              <a:t>Watch a video “Signing the UN Charter”</a:t>
            </a:r>
            <a:endParaRPr lang="en-US" dirty="0" smtClean="0"/>
          </a:p>
          <a:p>
            <a:pPr>
              <a:buFontTx/>
              <a:buChar char="-"/>
            </a:pPr>
            <a:r>
              <a:rPr lang="en-US" dirty="0" smtClean="0"/>
              <a:t> </a:t>
            </a:r>
            <a:r>
              <a:rPr lang="en-US" dirty="0" smtClean="0">
                <a:hlinkClick r:id="rId9"/>
              </a:rPr>
              <a:t>The member states of the United Nations</a:t>
            </a:r>
            <a:endParaRPr lang="en-US" dirty="0" smtClean="0"/>
          </a:p>
          <a:p>
            <a:pPr>
              <a:buFontTx/>
              <a:buChar char="-"/>
            </a:pPr>
            <a:r>
              <a:rPr lang="en-US" dirty="0" smtClean="0"/>
              <a:t> </a:t>
            </a:r>
            <a:r>
              <a:rPr lang="en-US" dirty="0" smtClean="0">
                <a:hlinkClick r:id="rId10"/>
              </a:rPr>
              <a:t>Principal organs of the United Nations</a:t>
            </a:r>
            <a:endParaRPr lang="en-US" dirty="0" smtClean="0"/>
          </a:p>
          <a:p>
            <a:pPr>
              <a:buFontTx/>
              <a:buChar char="-"/>
            </a:pPr>
            <a:r>
              <a:rPr lang="en-US" dirty="0" smtClean="0"/>
              <a:t> </a:t>
            </a:r>
            <a:r>
              <a:rPr lang="en-US" dirty="0" smtClean="0">
                <a:hlinkClick r:id="rId11"/>
              </a:rPr>
              <a:t>Organization and principles</a:t>
            </a:r>
            <a:endParaRPr lang="en-US" dirty="0" smtClean="0"/>
          </a:p>
          <a:p>
            <a:pPr>
              <a:buFontTx/>
              <a:buChar char="-"/>
            </a:pPr>
            <a:r>
              <a:rPr lang="en-US" dirty="0" smtClean="0"/>
              <a:t> </a:t>
            </a:r>
            <a:r>
              <a:rPr lang="en-US" dirty="0" smtClean="0">
                <a:hlinkClick r:id="rId12"/>
              </a:rPr>
              <a:t>Watch a presentation "The United Nations"</a:t>
            </a:r>
            <a:endParaRPr lang="en-US" dirty="0" smtClean="0"/>
          </a:p>
          <a:p>
            <a:pPr>
              <a:buFontTx/>
              <a:buChar char="-"/>
            </a:pPr>
            <a:r>
              <a:rPr lang="en-US" dirty="0" smtClean="0"/>
              <a:t> </a:t>
            </a:r>
            <a:r>
              <a:rPr lang="en-US" dirty="0" smtClean="0">
                <a:hlinkClick r:id="rId13"/>
              </a:rPr>
              <a:t>The Security Council</a:t>
            </a:r>
            <a:endParaRPr lang="en-US" dirty="0" smtClean="0"/>
          </a:p>
          <a:p>
            <a:pPr>
              <a:buFontTx/>
              <a:buChar char="-"/>
            </a:pPr>
            <a:r>
              <a:rPr lang="en-US" dirty="0" smtClean="0"/>
              <a:t> </a:t>
            </a:r>
            <a:r>
              <a:rPr lang="en-US" dirty="0" smtClean="0">
                <a:hlinkClick r:id="rId14"/>
              </a:rPr>
              <a:t>Make a virtual trip on the UN</a:t>
            </a:r>
            <a:endParaRPr lang="en-US" dirty="0" smtClean="0"/>
          </a:p>
          <a:p>
            <a:endParaRPr lang="en-US" dirty="0" smtClean="0"/>
          </a:p>
          <a:p>
            <a:pPr>
              <a:buFontTx/>
              <a:buChar char="-"/>
            </a:pPr>
            <a:r>
              <a:rPr lang="en-US" dirty="0" smtClean="0"/>
              <a:t> </a:t>
            </a:r>
            <a:r>
              <a:rPr lang="en-US" dirty="0" smtClean="0">
                <a:hlinkClick r:id="rId15"/>
              </a:rPr>
              <a:t>Do a quiz and check your knowledge about the Security Council</a:t>
            </a:r>
            <a:endParaRPr lang="en-US" dirty="0" smtClean="0"/>
          </a:p>
          <a:p>
            <a:pPr>
              <a:buFontTx/>
              <a:buChar char="-"/>
            </a:pPr>
            <a:endParaRPr lang="ru-RU" dirty="0"/>
          </a:p>
        </p:txBody>
      </p:sp>
    </p:spTree>
  </p:cSld>
  <p:clrMapOvr>
    <a:masterClrMapping/>
  </p:clrMapOvr>
  <p:transition>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716016" y="188640"/>
            <a:ext cx="1959191" cy="584775"/>
          </a:xfrm>
          <a:prstGeom prst="rect">
            <a:avLst/>
          </a:prstGeom>
        </p:spPr>
        <p:txBody>
          <a:bodyPr wrap="none">
            <a:spAutoFit/>
          </a:bodyPr>
          <a:lstStyle/>
          <a:p>
            <a:pPr algn="ctr"/>
            <a:r>
              <a:rPr lang="en-US" sz="3200" b="1" dirty="0" smtClean="0">
                <a:solidFill>
                  <a:srgbClr val="0070C0"/>
                </a:solidFill>
                <a:latin typeface="Century" pitchFamily="18" charset="0"/>
              </a:rPr>
              <a:t>Session 2</a:t>
            </a:r>
            <a:endParaRPr lang="ru-RU" sz="3200" dirty="0">
              <a:latin typeface="Century" pitchFamily="18" charset="0"/>
            </a:endParaRPr>
          </a:p>
        </p:txBody>
      </p:sp>
      <p:sp>
        <p:nvSpPr>
          <p:cNvPr id="9" name="Прямоугольник 8"/>
          <p:cNvSpPr/>
          <p:nvPr/>
        </p:nvSpPr>
        <p:spPr>
          <a:xfrm>
            <a:off x="3995936" y="980728"/>
            <a:ext cx="3776996" cy="461665"/>
          </a:xfrm>
          <a:prstGeom prst="rect">
            <a:avLst/>
          </a:prstGeom>
        </p:spPr>
        <p:txBody>
          <a:bodyPr wrap="none">
            <a:spAutoFit/>
          </a:bodyPr>
          <a:lstStyle/>
          <a:p>
            <a:pPr algn="ctr"/>
            <a:r>
              <a:rPr lang="en-US" sz="2400" dirty="0" smtClean="0">
                <a:latin typeface="Century" pitchFamily="18" charset="0"/>
              </a:rPr>
              <a:t>Study the UN documents</a:t>
            </a:r>
            <a:endParaRPr lang="ru-RU" sz="2400" dirty="0">
              <a:latin typeface="Century" pitchFamily="18" charset="0"/>
            </a:endParaRPr>
          </a:p>
        </p:txBody>
      </p:sp>
      <p:sp>
        <p:nvSpPr>
          <p:cNvPr id="11" name="Прямоугольник 10"/>
          <p:cNvSpPr/>
          <p:nvPr/>
        </p:nvSpPr>
        <p:spPr>
          <a:xfrm>
            <a:off x="3203848" y="1628800"/>
            <a:ext cx="3232103" cy="461665"/>
          </a:xfrm>
          <a:prstGeom prst="rect">
            <a:avLst/>
          </a:prstGeom>
        </p:spPr>
        <p:txBody>
          <a:bodyPr wrap="none">
            <a:spAutoFit/>
          </a:bodyPr>
          <a:lstStyle/>
          <a:p>
            <a:r>
              <a:rPr lang="en-US" sz="2400" b="1" dirty="0" smtClean="0">
                <a:solidFill>
                  <a:srgbClr val="7030A0"/>
                </a:solidFill>
                <a:latin typeface="Century" pitchFamily="18" charset="0"/>
              </a:rPr>
              <a:t>Task for presentation</a:t>
            </a:r>
            <a:endParaRPr lang="ru-RU" sz="2400" b="1" dirty="0">
              <a:solidFill>
                <a:srgbClr val="7030A0"/>
              </a:solidFill>
              <a:latin typeface="Century" pitchFamily="18" charset="0"/>
            </a:endParaRPr>
          </a:p>
        </p:txBody>
      </p:sp>
      <p:sp>
        <p:nvSpPr>
          <p:cNvPr id="51201" name="Rectangle 1"/>
          <p:cNvSpPr>
            <a:spLocks noChangeArrowheads="1"/>
          </p:cNvSpPr>
          <p:nvPr/>
        </p:nvSpPr>
        <p:spPr bwMode="auto">
          <a:xfrm>
            <a:off x="611560" y="2195574"/>
            <a:ext cx="8172400" cy="2831544"/>
          </a:xfrm>
          <a:prstGeom prst="rect">
            <a:avLst/>
          </a:prstGeom>
          <a:solidFill>
            <a:schemeClr val="accent1">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6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Introduce 2-3 articles from the UN Charter. Why were they necessary to be admitted at that time?</a:t>
            </a:r>
            <a:endParaRPr kumimoji="0" lang="ru-RU" sz="1600" b="1" i="0" u="none" strike="noStrike" cap="none" normalizeH="0" baseline="0" dirty="0" smtClean="0">
              <a:ln>
                <a:noFill/>
              </a:ln>
              <a:solidFill>
                <a:schemeClr val="tx1"/>
              </a:solidFill>
              <a:effectLst/>
              <a:latin typeface="Century"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  Introduce 2-3 articles from the Universal Declaration of Human Rights  and illustrate them with examples   how these rights are observed or violated.</a:t>
            </a:r>
            <a:endParaRPr kumimoji="0" lang="ru-RU" sz="1600" b="1" i="0" u="none" strike="noStrike" cap="none" normalizeH="0" baseline="0" dirty="0" smtClean="0">
              <a:ln>
                <a:noFill/>
              </a:ln>
              <a:solidFill>
                <a:schemeClr val="tx1"/>
              </a:solidFill>
              <a:effectLst/>
              <a:latin typeface="Century"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  Introduce 2-3 articles from the Conventions of Children’s Rights. Are these rights observed in your life?</a:t>
            </a:r>
            <a:endParaRPr kumimoji="0" lang="ru-RU" sz="1600" b="1" i="0" u="none" strike="noStrike" cap="none" normalizeH="0" baseline="0" dirty="0" smtClean="0">
              <a:ln>
                <a:noFill/>
              </a:ln>
              <a:solidFill>
                <a:schemeClr val="tx1"/>
              </a:solidFill>
              <a:effectLst/>
              <a:latin typeface="Century"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  Describe 2 important UN resolutions. What significance for the word do they have?</a:t>
            </a:r>
          </a:p>
          <a:p>
            <a:pPr eaLnBrk="0" hangingPunct="0">
              <a:buFontTx/>
              <a:buChar char="•"/>
            </a:pPr>
            <a:r>
              <a:rPr lang="en-US" sz="1600" b="1" dirty="0" smtClean="0">
                <a:latin typeface="Century" pitchFamily="18" charset="0"/>
                <a:cs typeface="Times New Roman" pitchFamily="18" charset="0"/>
              </a:rPr>
              <a:t>  Choose 2 Millennium Development Goals of the UN. What are the ways to achieve them?</a:t>
            </a:r>
            <a:endParaRPr lang="ru-RU" sz="1600" b="1" dirty="0" smtClean="0">
              <a:latin typeface="Century"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12" name="Picture 2"/>
          <p:cNvPicPr>
            <a:picLocks noChangeAspect="1" noChangeArrowheads="1"/>
          </p:cNvPicPr>
          <p:nvPr/>
        </p:nvPicPr>
        <p:blipFill>
          <a:blip r:embed="rId6" cstate="print"/>
          <a:srcRect/>
          <a:stretch>
            <a:fillRect/>
          </a:stretch>
        </p:blipFill>
        <p:spPr bwMode="auto">
          <a:xfrm>
            <a:off x="3635896" y="5036742"/>
            <a:ext cx="2465356" cy="1640583"/>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9" name="TextBox 8"/>
          <p:cNvSpPr txBox="1"/>
          <p:nvPr/>
        </p:nvSpPr>
        <p:spPr>
          <a:xfrm>
            <a:off x="4788024" y="404664"/>
            <a:ext cx="1800200" cy="707886"/>
          </a:xfrm>
          <a:prstGeom prst="rect">
            <a:avLst/>
          </a:prstGeom>
          <a:solidFill>
            <a:srgbClr val="FF9933"/>
          </a:solidFill>
          <a:scene3d>
            <a:camera prst="orthographicFront"/>
            <a:lightRig rig="threePt" dir="t"/>
          </a:scene3d>
          <a:sp3d prstMaterial="dkEdge"/>
        </p:spPr>
        <p:txBody>
          <a:bodyPr wrap="square" rtlCol="0">
            <a:spAutoFit/>
          </a:bodyPr>
          <a:lstStyle/>
          <a:p>
            <a:r>
              <a:rPr lang="en-US" sz="4000" b="1" dirty="0" smtClean="0">
                <a:solidFill>
                  <a:srgbClr val="7030A0"/>
                </a:solidFill>
                <a:latin typeface="Century" pitchFamily="18" charset="0"/>
                <a:ea typeface="Arial Unicode MS" pitchFamily="34" charset="-128"/>
                <a:cs typeface="Arial Unicode MS" pitchFamily="34" charset="-128"/>
              </a:rPr>
              <a:t>TITLE</a:t>
            </a:r>
            <a:endParaRPr lang="ru-RU" sz="4000" b="1" dirty="0">
              <a:solidFill>
                <a:srgbClr val="7030A0"/>
              </a:solidFill>
              <a:latin typeface="Century" pitchFamily="18" charset="0"/>
              <a:ea typeface="Arial Unicode MS" pitchFamily="34" charset="-128"/>
              <a:cs typeface="Arial Unicode MS" pitchFamily="34" charset="-128"/>
            </a:endParaRPr>
          </a:p>
        </p:txBody>
      </p:sp>
      <p:sp>
        <p:nvSpPr>
          <p:cNvPr id="12" name="Прямоугольник 11"/>
          <p:cNvSpPr/>
          <p:nvPr/>
        </p:nvSpPr>
        <p:spPr>
          <a:xfrm>
            <a:off x="1115616" y="1988840"/>
            <a:ext cx="7200800" cy="2492990"/>
          </a:xfrm>
          <a:prstGeom prst="rect">
            <a:avLst/>
          </a:prstGeom>
        </p:spPr>
        <p:txBody>
          <a:bodyPr wrap="square">
            <a:spAutoFit/>
          </a:bodyPr>
          <a:lstStyle/>
          <a:p>
            <a:r>
              <a:rPr lang="en-US" sz="2000" dirty="0" smtClean="0">
                <a:latin typeface="Century" pitchFamily="18" charset="0"/>
              </a:rPr>
              <a:t>During two weeks you are going to do a study of the United Nations Organization. You  will explore websites that help you  to understand the history of the UN, its structure and bodies.  You  will follow the development of the UN, its missions and great achievements that have a great influence on people's lives all over the world.</a:t>
            </a:r>
          </a:p>
          <a:p>
            <a:endParaRPr lang="en-US" dirty="0" smtClean="0"/>
          </a:p>
          <a:p>
            <a:endParaRPr lang="ru-RU" dirty="0"/>
          </a:p>
        </p:txBody>
      </p:sp>
      <p:pic>
        <p:nvPicPr>
          <p:cNvPr id="6145" name="Picture 1"/>
          <p:cNvPicPr>
            <a:picLocks noChangeAspect="1" noChangeArrowheads="1"/>
          </p:cNvPicPr>
          <p:nvPr/>
        </p:nvPicPr>
        <p:blipFill>
          <a:blip r:embed="rId6" cstate="print"/>
          <a:srcRect/>
          <a:stretch>
            <a:fillRect/>
          </a:stretch>
        </p:blipFill>
        <p:spPr bwMode="auto">
          <a:xfrm>
            <a:off x="2987824" y="4149080"/>
            <a:ext cx="3329037" cy="2319587"/>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7171"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pic>
        <p:nvPicPr>
          <p:cNvPr id="7173" name="Рисунок 12" descr="jivaya-zemlya.gif"/>
          <p:cNvPicPr>
            <a:picLocks noChangeAspect="1"/>
          </p:cNvPicPr>
          <p:nvPr/>
        </p:nvPicPr>
        <p:blipFill>
          <a:blip r:embed="rId2" cstate="print"/>
          <a:srcRect/>
          <a:stretch>
            <a:fillRect/>
          </a:stretch>
        </p:blipFill>
        <p:spPr bwMode="auto">
          <a:xfrm>
            <a:off x="1042988" y="0"/>
            <a:ext cx="923925" cy="936625"/>
          </a:xfrm>
          <a:prstGeom prst="rect">
            <a:avLst/>
          </a:prstGeom>
          <a:noFill/>
          <a:ln w="9525">
            <a:noFill/>
            <a:miter lim="800000"/>
            <a:headEnd/>
            <a:tailEnd/>
          </a:ln>
        </p:spPr>
      </p:pic>
      <p:sp>
        <p:nvSpPr>
          <p:cNvPr id="7174"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175" name="Picture 3"/>
          <p:cNvPicPr>
            <a:picLocks noChangeAspect="1" noChangeArrowheads="1"/>
          </p:cNvPicPr>
          <p:nvPr/>
        </p:nvPicPr>
        <p:blipFill>
          <a:blip r:embed="rId5" cstate="print"/>
          <a:srcRect/>
          <a:stretch>
            <a:fillRect/>
          </a:stretch>
        </p:blipFill>
        <p:spPr bwMode="auto">
          <a:xfrm>
            <a:off x="4644008" y="332656"/>
            <a:ext cx="4156075" cy="5900737"/>
          </a:xfrm>
          <a:prstGeom prst="rect">
            <a:avLst/>
          </a:prstGeom>
          <a:noFill/>
          <a:ln w="9525">
            <a:noFill/>
            <a:miter lim="800000"/>
            <a:headEnd/>
            <a:tailEnd/>
          </a:ln>
        </p:spPr>
      </p:pic>
      <p:pic>
        <p:nvPicPr>
          <p:cNvPr id="7176" name="Picture 2"/>
          <p:cNvPicPr>
            <a:picLocks noChangeAspect="1" noChangeArrowheads="1"/>
          </p:cNvPicPr>
          <p:nvPr/>
        </p:nvPicPr>
        <p:blipFill>
          <a:blip r:embed="rId6" cstate="print"/>
          <a:srcRect/>
          <a:stretch>
            <a:fillRect/>
          </a:stretch>
        </p:blipFill>
        <p:spPr bwMode="auto">
          <a:xfrm>
            <a:off x="683568" y="2636912"/>
            <a:ext cx="3781741" cy="3024336"/>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2627784" y="476672"/>
            <a:ext cx="6264696" cy="430887"/>
          </a:xfrm>
          <a:prstGeom prst="rect">
            <a:avLst/>
          </a:prstGeom>
        </p:spPr>
        <p:txBody>
          <a:bodyPr wrap="square">
            <a:spAutoFit/>
          </a:bodyPr>
          <a:lstStyle/>
          <a:p>
            <a:r>
              <a:rPr lang="en-US" sz="2200" b="1" dirty="0" smtClean="0">
                <a:solidFill>
                  <a:srgbClr val="990099"/>
                </a:solidFill>
                <a:latin typeface="Century" pitchFamily="18" charset="0"/>
              </a:rPr>
              <a:t>The Universal Declaration of Human Rights</a:t>
            </a:r>
            <a:endParaRPr lang="ru-RU" sz="2200" b="1" dirty="0">
              <a:solidFill>
                <a:srgbClr val="990099"/>
              </a:solidFill>
              <a:latin typeface="Century" pitchFamily="18" charset="0"/>
            </a:endParaRPr>
          </a:p>
        </p:txBody>
      </p:sp>
      <p:sp>
        <p:nvSpPr>
          <p:cNvPr id="9" name="Прямоугольник 8"/>
          <p:cNvSpPr/>
          <p:nvPr/>
        </p:nvSpPr>
        <p:spPr>
          <a:xfrm>
            <a:off x="1403648" y="1412776"/>
            <a:ext cx="6984776" cy="3170099"/>
          </a:xfrm>
          <a:prstGeom prst="rect">
            <a:avLst/>
          </a:prstGeom>
        </p:spPr>
        <p:txBody>
          <a:bodyPr wrap="square">
            <a:spAutoFit/>
          </a:bodyPr>
          <a:lstStyle/>
          <a:p>
            <a:r>
              <a:rPr lang="en-US" sz="2000" b="1" dirty="0" smtClean="0">
                <a:solidFill>
                  <a:srgbClr val="990099"/>
                </a:solidFill>
                <a:latin typeface="Century" pitchFamily="18" charset="0"/>
              </a:rPr>
              <a:t>The Universal Declaration of Human Rights (UDHR) </a:t>
            </a:r>
            <a:r>
              <a:rPr lang="en-US" sz="2000" dirty="0" smtClean="0">
                <a:latin typeface="Century" pitchFamily="18" charset="0"/>
              </a:rPr>
              <a:t>is a declaration adopted by the United Nations General Assembly </a:t>
            </a:r>
            <a:r>
              <a:rPr lang="ru-RU" sz="2000" dirty="0" smtClean="0">
                <a:latin typeface="Century" pitchFamily="18" charset="0"/>
              </a:rPr>
              <a:t>      </a:t>
            </a:r>
            <a:r>
              <a:rPr lang="en-US" sz="2000" dirty="0" smtClean="0">
                <a:latin typeface="Century" pitchFamily="18" charset="0"/>
              </a:rPr>
              <a:t>(</a:t>
            </a:r>
            <a:r>
              <a:rPr lang="en-US" sz="2000" b="1" dirty="0" smtClean="0">
                <a:solidFill>
                  <a:srgbClr val="990099"/>
                </a:solidFill>
                <a:latin typeface="Century" pitchFamily="18" charset="0"/>
              </a:rPr>
              <a:t>10 December 1948 </a:t>
            </a:r>
            <a:r>
              <a:rPr lang="en-US" sz="2000" dirty="0" smtClean="0">
                <a:latin typeface="Century" pitchFamily="18" charset="0"/>
              </a:rPr>
              <a:t>at </a:t>
            </a:r>
            <a:r>
              <a:rPr lang="en-US" sz="2000" dirty="0" err="1" smtClean="0">
                <a:latin typeface="Century" pitchFamily="18" charset="0"/>
              </a:rPr>
              <a:t>Palais</a:t>
            </a:r>
            <a:r>
              <a:rPr lang="en-US" sz="2000" dirty="0" smtClean="0">
                <a:latin typeface="Century" pitchFamily="18" charset="0"/>
              </a:rPr>
              <a:t> de </a:t>
            </a:r>
            <a:r>
              <a:rPr lang="en-US" sz="2000" dirty="0" err="1" smtClean="0">
                <a:latin typeface="Century" pitchFamily="18" charset="0"/>
              </a:rPr>
              <a:t>Chaillot</a:t>
            </a:r>
            <a:r>
              <a:rPr lang="en-US" sz="2000" dirty="0" smtClean="0">
                <a:latin typeface="Century" pitchFamily="18" charset="0"/>
              </a:rPr>
              <a:t>, Paris). </a:t>
            </a:r>
            <a:r>
              <a:rPr lang="ru-RU" sz="2000" dirty="0" smtClean="0">
                <a:latin typeface="Century" pitchFamily="18" charset="0"/>
              </a:rPr>
              <a:t> </a:t>
            </a:r>
            <a:r>
              <a:rPr lang="en-US" sz="2000" dirty="0" smtClean="0">
                <a:latin typeface="Century" pitchFamily="18" charset="0"/>
              </a:rPr>
              <a:t>The Declaration arose directly from the experience of the Second World War and represents the first global expression of rights to which all human beings are inherently entitled.</a:t>
            </a:r>
            <a:r>
              <a:rPr lang="ru-RU" sz="2000" dirty="0" smtClean="0">
                <a:latin typeface="Century" pitchFamily="18" charset="0"/>
              </a:rPr>
              <a:t>                                                     </a:t>
            </a:r>
            <a:r>
              <a:rPr lang="en-US" sz="2000" dirty="0" smtClean="0">
                <a:latin typeface="Century" pitchFamily="18" charset="0"/>
              </a:rPr>
              <a:t> It consists of </a:t>
            </a:r>
            <a:r>
              <a:rPr lang="en-US" sz="2000" b="1" dirty="0" smtClean="0">
                <a:solidFill>
                  <a:srgbClr val="990099"/>
                </a:solidFill>
                <a:latin typeface="Century" pitchFamily="18" charset="0"/>
              </a:rPr>
              <a:t>30 articles </a:t>
            </a:r>
            <a:r>
              <a:rPr lang="en-US" sz="2000" dirty="0" smtClean="0">
                <a:latin typeface="Century" pitchFamily="18" charset="0"/>
              </a:rPr>
              <a:t>which have been elaborated in subsequent international treaties, regional human rights instruments, national constitutions and laws</a:t>
            </a:r>
            <a:r>
              <a:rPr lang="ru-RU" sz="2000" dirty="0" smtClean="0">
                <a:latin typeface="Century" pitchFamily="18" charset="0"/>
              </a:rPr>
              <a:t>.</a:t>
            </a:r>
            <a:endParaRPr lang="ru-RU" sz="2000" dirty="0">
              <a:latin typeface="Century" pitchFamily="18" charset="0"/>
            </a:endParaRPr>
          </a:p>
        </p:txBody>
      </p:sp>
      <p:pic>
        <p:nvPicPr>
          <p:cNvPr id="1026" name="Picture 2"/>
          <p:cNvPicPr>
            <a:picLocks noChangeAspect="1" noChangeArrowheads="1"/>
          </p:cNvPicPr>
          <p:nvPr/>
        </p:nvPicPr>
        <p:blipFill>
          <a:blip r:embed="rId6" cstate="print"/>
          <a:srcRect/>
          <a:stretch>
            <a:fillRect/>
          </a:stretch>
        </p:blipFill>
        <p:spPr bwMode="auto">
          <a:xfrm>
            <a:off x="3203848" y="4509120"/>
            <a:ext cx="2836168" cy="2127126"/>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755576" y="4509120"/>
            <a:ext cx="1572766" cy="2123234"/>
          </a:xfrm>
          <a:prstGeom prst="rect">
            <a:avLst/>
          </a:prstGeom>
          <a:noFill/>
          <a:ln w="9525">
            <a:noFill/>
            <a:miter lim="800000"/>
            <a:headEnd/>
            <a:tailEnd/>
          </a:ln>
        </p:spPr>
      </p:pic>
      <p:pic>
        <p:nvPicPr>
          <p:cNvPr id="1029" name="Picture 5"/>
          <p:cNvPicPr>
            <a:picLocks noChangeAspect="1" noChangeArrowheads="1"/>
          </p:cNvPicPr>
          <p:nvPr/>
        </p:nvPicPr>
        <p:blipFill>
          <a:blip r:embed="rId8" cstate="print"/>
          <a:srcRect/>
          <a:stretch>
            <a:fillRect/>
          </a:stretch>
        </p:blipFill>
        <p:spPr bwMode="auto">
          <a:xfrm>
            <a:off x="6588224" y="4725144"/>
            <a:ext cx="2160240" cy="1728192"/>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pic>
        <p:nvPicPr>
          <p:cNvPr id="1026" name="Picture 2"/>
          <p:cNvPicPr>
            <a:picLocks noChangeAspect="1" noChangeArrowheads="1"/>
          </p:cNvPicPr>
          <p:nvPr/>
        </p:nvPicPr>
        <p:blipFill>
          <a:blip r:embed="rId6" cstate="print"/>
          <a:srcRect/>
          <a:stretch>
            <a:fillRect/>
          </a:stretch>
        </p:blipFill>
        <p:spPr bwMode="auto">
          <a:xfrm>
            <a:off x="3563888" y="476672"/>
            <a:ext cx="5047945" cy="5610286"/>
          </a:xfrm>
          <a:prstGeom prst="rect">
            <a:avLst/>
          </a:prstGeom>
          <a:noFill/>
          <a:ln w="9525">
            <a:noFill/>
            <a:miter lim="800000"/>
            <a:headEnd/>
            <a:tailEnd/>
          </a:ln>
        </p:spPr>
      </p:pic>
      <p:sp>
        <p:nvSpPr>
          <p:cNvPr id="8" name="Прямоугольник 7"/>
          <p:cNvSpPr/>
          <p:nvPr/>
        </p:nvSpPr>
        <p:spPr>
          <a:xfrm>
            <a:off x="395536" y="2996952"/>
            <a:ext cx="5112568" cy="1569660"/>
          </a:xfrm>
          <a:prstGeom prst="rect">
            <a:avLst/>
          </a:prstGeom>
        </p:spPr>
        <p:txBody>
          <a:bodyPr wrap="square">
            <a:spAutoFit/>
          </a:bodyPr>
          <a:lstStyle/>
          <a:p>
            <a:r>
              <a:rPr lang="en-US" sz="2400" b="1" dirty="0" smtClean="0">
                <a:solidFill>
                  <a:srgbClr val="990099"/>
                </a:solidFill>
                <a:latin typeface="Century" pitchFamily="18" charset="0"/>
              </a:rPr>
              <a:t>United Nations</a:t>
            </a:r>
          </a:p>
          <a:p>
            <a:r>
              <a:rPr lang="en-US" sz="2400" b="1" dirty="0" smtClean="0">
                <a:solidFill>
                  <a:srgbClr val="990099"/>
                </a:solidFill>
                <a:latin typeface="Century" pitchFamily="18" charset="0"/>
              </a:rPr>
              <a:t>International </a:t>
            </a:r>
            <a:endParaRPr lang="ru-RU" sz="2400" b="1" dirty="0" smtClean="0">
              <a:solidFill>
                <a:srgbClr val="990099"/>
              </a:solidFill>
              <a:latin typeface="Century" pitchFamily="18" charset="0"/>
            </a:endParaRPr>
          </a:p>
          <a:p>
            <a:r>
              <a:rPr lang="en-US" sz="2400" b="1" dirty="0" smtClean="0">
                <a:solidFill>
                  <a:srgbClr val="990099"/>
                </a:solidFill>
                <a:latin typeface="Century" pitchFamily="18" charset="0"/>
              </a:rPr>
              <a:t>Declaration of</a:t>
            </a:r>
          </a:p>
          <a:p>
            <a:r>
              <a:rPr lang="en-US" sz="2400" b="1" dirty="0" smtClean="0">
                <a:solidFill>
                  <a:srgbClr val="990099"/>
                </a:solidFill>
                <a:latin typeface="Century" pitchFamily="18" charset="0"/>
              </a:rPr>
              <a:t>Human Rights (194</a:t>
            </a:r>
            <a:r>
              <a:rPr lang="ru-RU" sz="2400" b="1" dirty="0" smtClean="0">
                <a:solidFill>
                  <a:srgbClr val="990099"/>
                </a:solidFill>
                <a:latin typeface="Century" pitchFamily="18" charset="0"/>
              </a:rPr>
              <a:t>8</a:t>
            </a:r>
            <a:r>
              <a:rPr lang="en-US" sz="2400" b="1" dirty="0" smtClean="0">
                <a:solidFill>
                  <a:srgbClr val="990099"/>
                </a:solidFill>
                <a:latin typeface="Century" pitchFamily="18" charset="0"/>
              </a:rPr>
              <a:t>)</a:t>
            </a:r>
            <a:endParaRPr lang="ru-RU" sz="2400" b="1" dirty="0">
              <a:solidFill>
                <a:srgbClr val="990099"/>
              </a:solidFill>
              <a:latin typeface="Century" pitchFamily="18" charset="0"/>
            </a:endParaRPr>
          </a:p>
        </p:txBody>
      </p:sp>
    </p:spTree>
  </p:cSld>
  <p:clrMapOvr>
    <a:masterClrMapping/>
  </p:clrMapOvr>
  <p:transition>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8" name="Прямоугольник 7"/>
          <p:cNvSpPr/>
          <p:nvPr/>
        </p:nvSpPr>
        <p:spPr>
          <a:xfrm>
            <a:off x="2267744" y="1268760"/>
            <a:ext cx="6480720" cy="2585323"/>
          </a:xfrm>
          <a:prstGeom prst="rect">
            <a:avLst/>
          </a:prstGeom>
        </p:spPr>
        <p:txBody>
          <a:bodyPr wrap="square">
            <a:spAutoFit/>
          </a:bodyPr>
          <a:lstStyle/>
          <a:p>
            <a:r>
              <a:rPr lang="en-US" sz="2400" dirty="0" smtClean="0">
                <a:latin typeface="Century" pitchFamily="18" charset="0"/>
              </a:rPr>
              <a:t>The United Nations </a:t>
            </a:r>
            <a:r>
              <a:rPr lang="en-US" sz="2400" b="1" dirty="0" smtClean="0">
                <a:solidFill>
                  <a:srgbClr val="990099"/>
                </a:solidFill>
                <a:latin typeface="Century" pitchFamily="18" charset="0"/>
              </a:rPr>
              <a:t>Convention on the Rights of the Child </a:t>
            </a:r>
            <a:r>
              <a:rPr lang="en-US" sz="2400" dirty="0" smtClean="0">
                <a:latin typeface="Century" pitchFamily="18" charset="0"/>
              </a:rPr>
              <a:t>(commonly abbreviated as the CRC, CROC, or UNCRC) is a human rights treaty setting out the civil, political, economic, social, health and cultural rights of children.</a:t>
            </a:r>
            <a:endParaRPr lang="ru-RU" sz="2400" dirty="0" smtClean="0">
              <a:latin typeface="Century" pitchFamily="18" charset="0"/>
            </a:endParaRPr>
          </a:p>
          <a:p>
            <a:endParaRPr lang="ru-RU" dirty="0"/>
          </a:p>
        </p:txBody>
      </p:sp>
      <p:sp>
        <p:nvSpPr>
          <p:cNvPr id="9" name="Прямоугольник 8"/>
          <p:cNvSpPr/>
          <p:nvPr/>
        </p:nvSpPr>
        <p:spPr>
          <a:xfrm>
            <a:off x="2699792" y="548680"/>
            <a:ext cx="5698996" cy="461665"/>
          </a:xfrm>
          <a:prstGeom prst="rect">
            <a:avLst/>
          </a:prstGeom>
        </p:spPr>
        <p:txBody>
          <a:bodyPr wrap="none">
            <a:spAutoFit/>
          </a:bodyPr>
          <a:lstStyle/>
          <a:p>
            <a:r>
              <a:rPr lang="en-US" sz="2400" b="1" dirty="0" smtClean="0">
                <a:solidFill>
                  <a:srgbClr val="990099"/>
                </a:solidFill>
                <a:latin typeface="Century" pitchFamily="18" charset="0"/>
              </a:rPr>
              <a:t>Convention on the Rights of the Child</a:t>
            </a:r>
            <a:endParaRPr lang="ru-RU" sz="2400" b="1" dirty="0">
              <a:solidFill>
                <a:srgbClr val="990099"/>
              </a:solidFill>
              <a:latin typeface="Century" pitchFamily="18" charset="0"/>
            </a:endParaRPr>
          </a:p>
        </p:txBody>
      </p:sp>
      <p:sp>
        <p:nvSpPr>
          <p:cNvPr id="11" name="Прямоугольник 10"/>
          <p:cNvSpPr/>
          <p:nvPr/>
        </p:nvSpPr>
        <p:spPr>
          <a:xfrm>
            <a:off x="395536" y="3717032"/>
            <a:ext cx="6768752" cy="2215991"/>
          </a:xfrm>
          <a:prstGeom prst="rect">
            <a:avLst/>
          </a:prstGeom>
        </p:spPr>
        <p:txBody>
          <a:bodyPr wrap="square">
            <a:spAutoFit/>
          </a:bodyPr>
          <a:lstStyle/>
          <a:p>
            <a:r>
              <a:rPr lang="en-US" sz="2400" dirty="0" smtClean="0">
                <a:latin typeface="Century" pitchFamily="18" charset="0"/>
              </a:rPr>
              <a:t>The United Nations General Assembly adopted the Convention and</a:t>
            </a:r>
            <a:endParaRPr lang="ru-RU" sz="2400" dirty="0" smtClean="0">
              <a:latin typeface="Century" pitchFamily="18" charset="0"/>
            </a:endParaRPr>
          </a:p>
          <a:p>
            <a:r>
              <a:rPr lang="en-US" sz="2400" dirty="0" smtClean="0">
                <a:latin typeface="Century" pitchFamily="18" charset="0"/>
              </a:rPr>
              <a:t> opened </a:t>
            </a:r>
            <a:endParaRPr lang="ru-RU" sz="2400" dirty="0" smtClean="0">
              <a:latin typeface="Century" pitchFamily="18" charset="0"/>
            </a:endParaRPr>
          </a:p>
          <a:p>
            <a:r>
              <a:rPr lang="en-US" sz="2400" dirty="0" smtClean="0">
                <a:latin typeface="Century" pitchFamily="18" charset="0"/>
              </a:rPr>
              <a:t>it for signature on </a:t>
            </a:r>
            <a:endParaRPr lang="ru-RU" sz="2400" dirty="0" smtClean="0">
              <a:latin typeface="Century" pitchFamily="18" charset="0"/>
            </a:endParaRPr>
          </a:p>
          <a:p>
            <a:r>
              <a:rPr lang="en-US" sz="2400" b="1" dirty="0" smtClean="0">
                <a:solidFill>
                  <a:srgbClr val="990099"/>
                </a:solidFill>
                <a:latin typeface="Century" pitchFamily="18" charset="0"/>
              </a:rPr>
              <a:t>20 November 1989</a:t>
            </a:r>
            <a:r>
              <a:rPr lang="en-US" sz="2400" dirty="0" smtClean="0"/>
              <a:t>.</a:t>
            </a:r>
          </a:p>
          <a:p>
            <a:endParaRPr lang="ru-RU" dirty="0"/>
          </a:p>
        </p:txBody>
      </p:sp>
      <p:pic>
        <p:nvPicPr>
          <p:cNvPr id="2050" name="Picture 2"/>
          <p:cNvPicPr>
            <a:picLocks noChangeAspect="1" noChangeArrowheads="1"/>
          </p:cNvPicPr>
          <p:nvPr/>
        </p:nvPicPr>
        <p:blipFill>
          <a:blip r:embed="rId4" cstate="print"/>
          <a:srcRect/>
          <a:stretch>
            <a:fillRect/>
          </a:stretch>
        </p:blipFill>
        <p:spPr bwMode="auto">
          <a:xfrm>
            <a:off x="4860032" y="4149080"/>
            <a:ext cx="3932246" cy="2536299"/>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611560" y="188640"/>
            <a:ext cx="1639110" cy="1656184"/>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1115616" y="1844824"/>
            <a:ext cx="7056784" cy="2862322"/>
          </a:xfrm>
          <a:prstGeom prst="rect">
            <a:avLst/>
          </a:prstGeom>
        </p:spPr>
        <p:txBody>
          <a:bodyPr wrap="square">
            <a:spAutoFit/>
          </a:bodyPr>
          <a:lstStyle/>
          <a:p>
            <a:r>
              <a:rPr lang="en-US" sz="2400" dirty="0" smtClean="0">
                <a:latin typeface="Century" pitchFamily="18" charset="0"/>
              </a:rPr>
              <a:t>A United Nations resolution (</a:t>
            </a:r>
            <a:r>
              <a:rPr lang="en-US" sz="2400" b="1" dirty="0" smtClean="0">
                <a:solidFill>
                  <a:srgbClr val="990099"/>
                </a:solidFill>
                <a:latin typeface="Century" pitchFamily="18" charset="0"/>
              </a:rPr>
              <a:t>UN resolution</a:t>
            </a:r>
            <a:r>
              <a:rPr lang="en-US" sz="2400" dirty="0" smtClean="0">
                <a:latin typeface="Century" pitchFamily="18" charset="0"/>
              </a:rPr>
              <a:t>) is a formal text adopted by a United Nations (UN) body. Although any UN body can issue resolutions, in practice most resolutions are issued by the Security Council or the General Assembly.</a:t>
            </a:r>
          </a:p>
          <a:p>
            <a:endParaRPr lang="en-US" dirty="0" smtClean="0"/>
          </a:p>
          <a:p>
            <a:endParaRPr lang="ru-RU" dirty="0"/>
          </a:p>
        </p:txBody>
      </p:sp>
      <p:sp>
        <p:nvSpPr>
          <p:cNvPr id="9" name="TextBox 8"/>
          <p:cNvSpPr txBox="1"/>
          <p:nvPr/>
        </p:nvSpPr>
        <p:spPr>
          <a:xfrm>
            <a:off x="4067944" y="764704"/>
            <a:ext cx="3122971" cy="461665"/>
          </a:xfrm>
          <a:prstGeom prst="rect">
            <a:avLst/>
          </a:prstGeom>
          <a:noFill/>
        </p:spPr>
        <p:txBody>
          <a:bodyPr wrap="none" rtlCol="0">
            <a:spAutoFit/>
          </a:bodyPr>
          <a:lstStyle/>
          <a:p>
            <a:r>
              <a:rPr lang="en-US" sz="2400" b="1" dirty="0" smtClean="0">
                <a:solidFill>
                  <a:srgbClr val="990099"/>
                </a:solidFill>
                <a:latin typeface="Century" pitchFamily="18" charset="0"/>
              </a:rPr>
              <a:t>UN RESOLUTIONS</a:t>
            </a:r>
            <a:endParaRPr lang="ru-RU" sz="2400" b="1" dirty="0">
              <a:solidFill>
                <a:srgbClr val="990099"/>
              </a:solidFill>
              <a:latin typeface="Century" pitchFamily="18" charset="0"/>
            </a:endParaRPr>
          </a:p>
        </p:txBody>
      </p:sp>
      <p:pic>
        <p:nvPicPr>
          <p:cNvPr id="11" name="Рисунок 10"/>
          <p:cNvPicPr/>
          <p:nvPr/>
        </p:nvPicPr>
        <p:blipFill>
          <a:blip r:embed="rId6" cstate="print"/>
          <a:srcRect l="18701" t="12248" r="18373" b="20122"/>
          <a:stretch>
            <a:fillRect/>
          </a:stretch>
        </p:blipFill>
        <p:spPr bwMode="auto">
          <a:xfrm>
            <a:off x="683568" y="4149080"/>
            <a:ext cx="3672408" cy="2448272"/>
          </a:xfrm>
          <a:prstGeom prst="rect">
            <a:avLst/>
          </a:prstGeom>
          <a:noFill/>
          <a:ln w="9525">
            <a:noFill/>
            <a:miter lim="800000"/>
            <a:headEnd/>
            <a:tailEnd/>
          </a:ln>
        </p:spPr>
      </p:pic>
      <p:pic>
        <p:nvPicPr>
          <p:cNvPr id="12" name="Рисунок 11"/>
          <p:cNvPicPr/>
          <p:nvPr/>
        </p:nvPicPr>
        <p:blipFill>
          <a:blip r:embed="rId7" cstate="print"/>
          <a:srcRect l="20341" t="27997" r="19357" b="22747"/>
          <a:stretch>
            <a:fillRect/>
          </a:stretch>
        </p:blipFill>
        <p:spPr bwMode="auto">
          <a:xfrm>
            <a:off x="4860032" y="4077072"/>
            <a:ext cx="3888432" cy="252028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pic>
        <p:nvPicPr>
          <p:cNvPr id="11" name="Рисунок 10"/>
          <p:cNvPicPr/>
          <p:nvPr/>
        </p:nvPicPr>
        <p:blipFill>
          <a:blip r:embed="rId6" cstate="print"/>
          <a:srcRect l="16076" t="31496" r="17717" b="35433"/>
          <a:stretch>
            <a:fillRect/>
          </a:stretch>
        </p:blipFill>
        <p:spPr bwMode="auto">
          <a:xfrm>
            <a:off x="683568" y="1628800"/>
            <a:ext cx="7920880" cy="4896544"/>
          </a:xfrm>
          <a:prstGeom prst="rect">
            <a:avLst/>
          </a:prstGeom>
          <a:noFill/>
          <a:ln w="9525">
            <a:noFill/>
            <a:miter lim="800000"/>
            <a:headEnd/>
            <a:tailEnd/>
          </a:ln>
        </p:spPr>
      </p:pic>
      <p:sp>
        <p:nvSpPr>
          <p:cNvPr id="8" name="TextBox 7"/>
          <p:cNvSpPr txBox="1"/>
          <p:nvPr/>
        </p:nvSpPr>
        <p:spPr>
          <a:xfrm>
            <a:off x="2627784" y="548680"/>
            <a:ext cx="6248827" cy="461665"/>
          </a:xfrm>
          <a:prstGeom prst="rect">
            <a:avLst/>
          </a:prstGeom>
          <a:noFill/>
        </p:spPr>
        <p:txBody>
          <a:bodyPr wrap="none" rtlCol="0">
            <a:spAutoFit/>
          </a:bodyPr>
          <a:lstStyle/>
          <a:p>
            <a:r>
              <a:rPr lang="en-US" sz="2400" b="1" dirty="0" smtClean="0">
                <a:solidFill>
                  <a:srgbClr val="990099"/>
                </a:solidFill>
                <a:latin typeface="Century" pitchFamily="18" charset="0"/>
              </a:rPr>
              <a:t>The most important resolutions 1946-1994</a:t>
            </a:r>
            <a:endParaRPr lang="ru-RU" sz="2400" b="1" dirty="0">
              <a:solidFill>
                <a:srgbClr val="990099"/>
              </a:solidFill>
              <a:latin typeface="Century" pitchFamily="18" charset="0"/>
            </a:endParaRPr>
          </a:p>
        </p:txBody>
      </p:sp>
    </p:spTree>
  </p:cSld>
  <p:clrMapOvr>
    <a:masterClrMapping/>
  </p:clrMapOvr>
  <p:transition>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3563888" y="476672"/>
            <a:ext cx="4746812" cy="461665"/>
          </a:xfrm>
          <a:prstGeom prst="rect">
            <a:avLst/>
          </a:prstGeom>
        </p:spPr>
        <p:txBody>
          <a:bodyPr wrap="none">
            <a:spAutoFit/>
          </a:bodyPr>
          <a:lstStyle/>
          <a:p>
            <a:r>
              <a:rPr lang="en-US" sz="2400" b="1" dirty="0" smtClean="0">
                <a:solidFill>
                  <a:srgbClr val="990099"/>
                </a:solidFill>
                <a:latin typeface="Century" pitchFamily="18" charset="0"/>
              </a:rPr>
              <a:t>Millennium Development Goals</a:t>
            </a:r>
            <a:endParaRPr lang="ru-RU" sz="2400" b="1" dirty="0">
              <a:solidFill>
                <a:srgbClr val="990099"/>
              </a:solidFill>
              <a:latin typeface="Century" pitchFamily="18" charset="0"/>
            </a:endParaRPr>
          </a:p>
        </p:txBody>
      </p:sp>
      <p:sp>
        <p:nvSpPr>
          <p:cNvPr id="9" name="Прямоугольник 8"/>
          <p:cNvSpPr/>
          <p:nvPr/>
        </p:nvSpPr>
        <p:spPr>
          <a:xfrm>
            <a:off x="683568" y="1988841"/>
            <a:ext cx="3240360" cy="4801314"/>
          </a:xfrm>
          <a:prstGeom prst="rect">
            <a:avLst/>
          </a:prstGeom>
        </p:spPr>
        <p:txBody>
          <a:bodyPr wrap="square">
            <a:spAutoFit/>
          </a:bodyPr>
          <a:lstStyle/>
          <a:p>
            <a:r>
              <a:rPr lang="en-US" b="1" dirty="0" smtClean="0">
                <a:solidFill>
                  <a:srgbClr val="990099"/>
                </a:solidFill>
                <a:latin typeface="Century" pitchFamily="18" charset="0"/>
              </a:rPr>
              <a:t>The Millennium Development Goals (MDGs) </a:t>
            </a:r>
            <a:r>
              <a:rPr lang="en-US" dirty="0" smtClean="0">
                <a:latin typeface="Century" pitchFamily="18" charset="0"/>
              </a:rPr>
              <a:t>are eight international development goals that all 193 United Nations member states and at least 23 international organizations have agreed to achieve by the year 2015.                                                                       They include eradicating extreme poverty, reducing child mortality rates, fighting disease epidemics such as AIDS, and developing a global partnership for development.</a:t>
            </a:r>
            <a:endParaRPr lang="ru-RU" dirty="0">
              <a:latin typeface="Century" pitchFamily="18" charset="0"/>
            </a:endParaRPr>
          </a:p>
        </p:txBody>
      </p:sp>
      <p:pic>
        <p:nvPicPr>
          <p:cNvPr id="6147" name="Picture 3"/>
          <p:cNvPicPr>
            <a:picLocks noChangeAspect="1" noChangeArrowheads="1"/>
          </p:cNvPicPr>
          <p:nvPr/>
        </p:nvPicPr>
        <p:blipFill>
          <a:blip r:embed="rId6" cstate="print"/>
          <a:srcRect/>
          <a:stretch>
            <a:fillRect/>
          </a:stretch>
        </p:blipFill>
        <p:spPr bwMode="auto">
          <a:xfrm>
            <a:off x="4271022" y="1844824"/>
            <a:ext cx="4514659" cy="432048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499992" y="404664"/>
            <a:ext cx="2712602" cy="584775"/>
          </a:xfrm>
          <a:prstGeom prst="rect">
            <a:avLst/>
          </a:prstGeom>
        </p:spPr>
        <p:txBody>
          <a:bodyPr wrap="none">
            <a:spAutoFit/>
          </a:bodyPr>
          <a:lstStyle/>
          <a:p>
            <a:r>
              <a:rPr lang="en-US" sz="3200" b="1" dirty="0" smtClean="0">
                <a:solidFill>
                  <a:srgbClr val="006600"/>
                </a:solidFill>
                <a:latin typeface="Century" pitchFamily="18" charset="0"/>
              </a:rPr>
              <a:t>Self-studying</a:t>
            </a:r>
            <a:endParaRPr lang="ru-RU" sz="3200" dirty="0">
              <a:solidFill>
                <a:srgbClr val="006600"/>
              </a:solidFill>
              <a:latin typeface="Century" pitchFamily="18" charset="0"/>
            </a:endParaRPr>
          </a:p>
        </p:txBody>
      </p:sp>
      <p:sp>
        <p:nvSpPr>
          <p:cNvPr id="9" name="Прямоугольник 8"/>
          <p:cNvSpPr/>
          <p:nvPr/>
        </p:nvSpPr>
        <p:spPr>
          <a:xfrm>
            <a:off x="899592" y="2492896"/>
            <a:ext cx="6169702" cy="2862322"/>
          </a:xfrm>
          <a:prstGeom prst="rect">
            <a:avLst/>
          </a:prstGeom>
        </p:spPr>
        <p:txBody>
          <a:bodyPr wrap="none">
            <a:spAutoFit/>
          </a:bodyPr>
          <a:lstStyle/>
          <a:p>
            <a:pPr>
              <a:buFontTx/>
              <a:buChar char="-"/>
            </a:pPr>
            <a:r>
              <a:rPr lang="en-US" dirty="0" smtClean="0">
                <a:hlinkClick r:id="rId6"/>
              </a:rPr>
              <a:t> Collection of the UN documents</a:t>
            </a:r>
            <a:endParaRPr lang="en-US" dirty="0" smtClean="0"/>
          </a:p>
          <a:p>
            <a:pPr>
              <a:buFontTx/>
              <a:buChar char="-"/>
            </a:pPr>
            <a:r>
              <a:rPr lang="en-US" dirty="0" smtClean="0">
                <a:hlinkClick r:id="rId7"/>
              </a:rPr>
              <a:t>Charter of the United Nations</a:t>
            </a:r>
            <a:endParaRPr lang="en-US" dirty="0" smtClean="0"/>
          </a:p>
          <a:p>
            <a:pPr>
              <a:buFontTx/>
              <a:buChar char="-"/>
            </a:pPr>
            <a:r>
              <a:rPr lang="en-US" dirty="0" smtClean="0">
                <a:hlinkClick r:id="rId8"/>
              </a:rPr>
              <a:t>The universal declaration of human rights</a:t>
            </a:r>
            <a:endParaRPr lang="en-US" dirty="0" smtClean="0"/>
          </a:p>
          <a:p>
            <a:r>
              <a:rPr lang="en-US" dirty="0" smtClean="0"/>
              <a:t>-</a:t>
            </a:r>
            <a:r>
              <a:rPr lang="en-US" dirty="0" smtClean="0">
                <a:hlinkClick r:id="rId9"/>
              </a:rPr>
              <a:t>Watch a video "The universal declaration of human rights“</a:t>
            </a:r>
            <a:endParaRPr lang="en-US" dirty="0" smtClean="0"/>
          </a:p>
          <a:p>
            <a:pPr>
              <a:buFontTx/>
              <a:buChar char="-"/>
            </a:pPr>
            <a:r>
              <a:rPr lang="en-US" dirty="0" smtClean="0">
                <a:hlinkClick r:id="rId10"/>
              </a:rPr>
              <a:t>Convention on the rights of the child</a:t>
            </a:r>
            <a:endParaRPr lang="en-US" dirty="0" smtClean="0"/>
          </a:p>
          <a:p>
            <a:pPr>
              <a:buFontTx/>
              <a:buChar char="-"/>
            </a:pPr>
            <a:r>
              <a:rPr lang="en-US" dirty="0" smtClean="0"/>
              <a:t> </a:t>
            </a:r>
            <a:r>
              <a:rPr lang="en-US" dirty="0" smtClean="0">
                <a:hlinkClick r:id="rId11"/>
              </a:rPr>
              <a:t>Convention on the rights of the child (Wikipedia article)</a:t>
            </a:r>
            <a:endParaRPr lang="en-US" dirty="0" smtClean="0"/>
          </a:p>
          <a:p>
            <a:pPr>
              <a:buFontTx/>
              <a:buChar char="-"/>
            </a:pPr>
            <a:r>
              <a:rPr lang="en-US" dirty="0" smtClean="0">
                <a:hlinkClick r:id="rId12"/>
              </a:rPr>
              <a:t>Security Council resolutions</a:t>
            </a:r>
            <a:endParaRPr lang="en-US" dirty="0" smtClean="0"/>
          </a:p>
          <a:p>
            <a:pPr>
              <a:buFontTx/>
              <a:buChar char="-"/>
            </a:pPr>
            <a:r>
              <a:rPr lang="en-US" dirty="0" smtClean="0"/>
              <a:t> </a:t>
            </a:r>
            <a:r>
              <a:rPr lang="en-US" dirty="0" smtClean="0">
                <a:hlinkClick r:id="rId13"/>
              </a:rPr>
              <a:t>General </a:t>
            </a:r>
            <a:r>
              <a:rPr lang="en-US" dirty="0" err="1" smtClean="0">
                <a:hlinkClick r:id="rId13"/>
              </a:rPr>
              <a:t>Assemlbly</a:t>
            </a:r>
            <a:r>
              <a:rPr lang="en-US" dirty="0" smtClean="0">
                <a:hlinkClick r:id="rId13"/>
              </a:rPr>
              <a:t> resolutions</a:t>
            </a:r>
            <a:endParaRPr lang="en-US" dirty="0" smtClean="0"/>
          </a:p>
          <a:p>
            <a:pPr>
              <a:buFontTx/>
              <a:buChar char="-"/>
            </a:pPr>
            <a:r>
              <a:rPr lang="en-US" dirty="0" smtClean="0"/>
              <a:t> </a:t>
            </a:r>
            <a:r>
              <a:rPr lang="en-US" dirty="0" smtClean="0">
                <a:hlinkClick r:id="rId14"/>
              </a:rPr>
              <a:t>Millennium development goals</a:t>
            </a:r>
            <a:endParaRPr lang="en-US" dirty="0" smtClean="0"/>
          </a:p>
          <a:p>
            <a:pPr>
              <a:buFontTx/>
              <a:buChar char="-"/>
            </a:pPr>
            <a:r>
              <a:rPr lang="en-US" dirty="0" smtClean="0"/>
              <a:t> </a:t>
            </a:r>
            <a:r>
              <a:rPr lang="en-US" dirty="0" smtClean="0">
                <a:hlinkClick r:id="rId15"/>
              </a:rPr>
              <a:t>Watch a video "Millennium development goals for 2015</a:t>
            </a:r>
            <a:endParaRPr lang="ru-RU" dirty="0"/>
          </a:p>
        </p:txBody>
      </p:sp>
    </p:spTree>
  </p:cSld>
  <p:clrMapOvr>
    <a:masterClrMapping/>
  </p:clrMapOvr>
  <p:transition>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788024" y="404664"/>
            <a:ext cx="1959191" cy="584775"/>
          </a:xfrm>
          <a:prstGeom prst="rect">
            <a:avLst/>
          </a:prstGeom>
        </p:spPr>
        <p:txBody>
          <a:bodyPr wrap="none">
            <a:spAutoFit/>
          </a:bodyPr>
          <a:lstStyle/>
          <a:p>
            <a:r>
              <a:rPr lang="en-US" sz="3200" b="1" dirty="0" smtClean="0">
                <a:solidFill>
                  <a:srgbClr val="0070C0"/>
                </a:solidFill>
                <a:latin typeface="Century" pitchFamily="18" charset="0"/>
              </a:rPr>
              <a:t>Session 3</a:t>
            </a:r>
            <a:endParaRPr lang="ru-RU" sz="3200" dirty="0">
              <a:latin typeface="Century" pitchFamily="18" charset="0"/>
            </a:endParaRPr>
          </a:p>
        </p:txBody>
      </p:sp>
      <p:sp>
        <p:nvSpPr>
          <p:cNvPr id="9" name="Прямоугольник 8"/>
          <p:cNvSpPr/>
          <p:nvPr/>
        </p:nvSpPr>
        <p:spPr>
          <a:xfrm>
            <a:off x="899592" y="1844824"/>
            <a:ext cx="7776864" cy="830997"/>
          </a:xfrm>
          <a:prstGeom prst="rect">
            <a:avLst/>
          </a:prstGeom>
        </p:spPr>
        <p:txBody>
          <a:bodyPr wrap="square">
            <a:spAutoFit/>
          </a:bodyPr>
          <a:lstStyle/>
          <a:p>
            <a:r>
              <a:rPr lang="en-US" sz="2400" dirty="0" smtClean="0">
                <a:latin typeface="Century" pitchFamily="18" charset="0"/>
              </a:rPr>
              <a:t>Study information about  Specialized Agencies, Related Organizations, Funds, and other UN Entities</a:t>
            </a:r>
            <a:endParaRPr lang="ru-RU" sz="2400" dirty="0">
              <a:latin typeface="Century" pitchFamily="18" charset="0"/>
            </a:endParaRPr>
          </a:p>
        </p:txBody>
      </p:sp>
      <p:sp>
        <p:nvSpPr>
          <p:cNvPr id="11" name="Прямоугольник 10"/>
          <p:cNvSpPr/>
          <p:nvPr/>
        </p:nvSpPr>
        <p:spPr>
          <a:xfrm>
            <a:off x="3275856" y="2852936"/>
            <a:ext cx="3232103" cy="461665"/>
          </a:xfrm>
          <a:prstGeom prst="rect">
            <a:avLst/>
          </a:prstGeom>
        </p:spPr>
        <p:txBody>
          <a:bodyPr wrap="none">
            <a:spAutoFit/>
          </a:bodyPr>
          <a:lstStyle/>
          <a:p>
            <a:r>
              <a:rPr lang="en-US" sz="2400" b="1" dirty="0" smtClean="0">
                <a:solidFill>
                  <a:srgbClr val="7030A0"/>
                </a:solidFill>
                <a:latin typeface="Century" pitchFamily="18" charset="0"/>
              </a:rPr>
              <a:t>Task for presentation</a:t>
            </a:r>
            <a:endParaRPr lang="ru-RU" sz="2400" b="1" dirty="0">
              <a:solidFill>
                <a:srgbClr val="7030A0"/>
              </a:solidFill>
              <a:latin typeface="Century" pitchFamily="18" charset="0"/>
            </a:endParaRPr>
          </a:p>
        </p:txBody>
      </p:sp>
      <p:sp>
        <p:nvSpPr>
          <p:cNvPr id="49153" name="Rectangle 1"/>
          <p:cNvSpPr>
            <a:spLocks noChangeArrowheads="1"/>
          </p:cNvSpPr>
          <p:nvPr/>
        </p:nvSpPr>
        <p:spPr bwMode="auto">
          <a:xfrm>
            <a:off x="683568" y="3501008"/>
            <a:ext cx="7740352" cy="707886"/>
          </a:xfrm>
          <a:prstGeom prst="rect">
            <a:avLst/>
          </a:prstGeom>
          <a:solidFill>
            <a:schemeClr val="tx2">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  Choose one UN program, or fund, or specialized agency and </a:t>
            </a:r>
            <a:r>
              <a:rPr kumimoji="0" lang="ru-RU"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describe its main aims and work. </a:t>
            </a:r>
            <a:endParaRPr kumimoji="0" lang="en-US" sz="2000" b="1" i="0" u="none" strike="noStrike" cap="none" normalizeH="0" baseline="0" dirty="0" smtClean="0">
              <a:ln>
                <a:noFill/>
              </a:ln>
              <a:solidFill>
                <a:schemeClr val="tx1"/>
              </a:solidFill>
              <a:effectLst/>
              <a:latin typeface="Century" pitchFamily="18" charset="0"/>
            </a:endParaRPr>
          </a:p>
        </p:txBody>
      </p:sp>
      <p:pic>
        <p:nvPicPr>
          <p:cNvPr id="12" name="Picture 2"/>
          <p:cNvPicPr>
            <a:picLocks noChangeAspect="1" noChangeArrowheads="1"/>
          </p:cNvPicPr>
          <p:nvPr/>
        </p:nvPicPr>
        <p:blipFill>
          <a:blip r:embed="rId6" cstate="print"/>
          <a:srcRect/>
          <a:stretch>
            <a:fillRect/>
          </a:stretch>
        </p:blipFill>
        <p:spPr bwMode="auto">
          <a:xfrm>
            <a:off x="3059832" y="4509120"/>
            <a:ext cx="3185436" cy="2119763"/>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2627784" y="404664"/>
            <a:ext cx="6264696" cy="830997"/>
          </a:xfrm>
          <a:prstGeom prst="rect">
            <a:avLst/>
          </a:prstGeom>
        </p:spPr>
        <p:txBody>
          <a:bodyPr wrap="square">
            <a:spAutoFit/>
          </a:bodyPr>
          <a:lstStyle/>
          <a:p>
            <a:r>
              <a:rPr lang="en-US" sz="2400" dirty="0" smtClean="0">
                <a:latin typeface="Century" pitchFamily="18" charset="0"/>
              </a:rPr>
              <a:t>Many </a:t>
            </a:r>
            <a:r>
              <a:rPr lang="en-US" sz="2400" b="1" dirty="0" smtClean="0">
                <a:solidFill>
                  <a:srgbClr val="990099"/>
                </a:solidFill>
                <a:latin typeface="Century" pitchFamily="18" charset="0"/>
              </a:rPr>
              <a:t>UN organizations and agencies </a:t>
            </a:r>
            <a:r>
              <a:rPr lang="en-US" sz="2400" dirty="0" smtClean="0">
                <a:latin typeface="Century" pitchFamily="18" charset="0"/>
              </a:rPr>
              <a:t>exist to work on particular issues.</a:t>
            </a:r>
            <a:endParaRPr lang="ru-RU" sz="2400" dirty="0">
              <a:latin typeface="Century" pitchFamily="18" charset="0"/>
            </a:endParaRPr>
          </a:p>
        </p:txBody>
      </p:sp>
      <p:pic>
        <p:nvPicPr>
          <p:cNvPr id="24578" name="Picture 2"/>
          <p:cNvPicPr>
            <a:picLocks noChangeAspect="1" noChangeArrowheads="1"/>
          </p:cNvPicPr>
          <p:nvPr/>
        </p:nvPicPr>
        <p:blipFill>
          <a:blip r:embed="rId6" cstate="print"/>
          <a:srcRect/>
          <a:stretch>
            <a:fillRect/>
          </a:stretch>
        </p:blipFill>
        <p:spPr bwMode="auto">
          <a:xfrm>
            <a:off x="1691680" y="1933813"/>
            <a:ext cx="6120680" cy="4677229"/>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755576" y="2420888"/>
            <a:ext cx="7776864" cy="4031873"/>
          </a:xfrm>
          <a:prstGeom prst="rect">
            <a:avLst/>
          </a:prstGeom>
        </p:spPr>
        <p:txBody>
          <a:bodyPr wrap="square">
            <a:spAutoFit/>
          </a:bodyPr>
          <a:lstStyle/>
          <a:p>
            <a:r>
              <a:rPr lang="en-US" sz="1600" b="1" dirty="0" smtClean="0">
                <a:solidFill>
                  <a:srgbClr val="990099"/>
                </a:solidFill>
                <a:latin typeface="Century" pitchFamily="18" charset="0"/>
              </a:rPr>
              <a:t>The United Nations </a:t>
            </a:r>
            <a:r>
              <a:rPr lang="en-US" sz="1600" dirty="0" smtClean="0">
                <a:latin typeface="Century" pitchFamily="18" charset="0"/>
              </a:rPr>
              <a:t>is an international organization designed to make the enforcement of international law, security, economic development, social progress, and human rights easier for countries around the world. As the most representative inter-governmental organization of the world today, the United Nations' role in world affairs is irreplaceable by any other international or regional organizations. The United Nations has made enormous positive contributions in maintaining international peace and security, promoting cooperation among states and international development. Today, people of the world still face the two major issues of peace and development. Only by international cooperation can mankind meet the challenges of the global and regional issues. The United Nations can play a pivotal and positive role in this regard. As it was in the past, the main function of the UN today is to maintain peace and security for all of its member states.</a:t>
            </a:r>
          </a:p>
          <a:p>
            <a:pPr algn="ctr"/>
            <a:r>
              <a:rPr lang="en-US" sz="1600" dirty="0" smtClean="0">
                <a:latin typeface="Century" pitchFamily="18" charset="0"/>
              </a:rPr>
              <a:t>                                                                                                                                                      </a:t>
            </a:r>
            <a:r>
              <a:rPr lang="en-US" sz="1600" b="1" i="1" dirty="0" smtClean="0">
                <a:solidFill>
                  <a:srgbClr val="990099"/>
                </a:solidFill>
                <a:latin typeface="Century" pitchFamily="18" charset="0"/>
              </a:rPr>
              <a:t>We, people of the world, can't imagine our life without United Nations Organization      nowadays.</a:t>
            </a:r>
            <a:endParaRPr lang="ru-RU" sz="1600" b="1" i="1" dirty="0">
              <a:solidFill>
                <a:srgbClr val="990099"/>
              </a:solidFill>
              <a:latin typeface="Century" pitchFamily="18" charset="0"/>
            </a:endParaRPr>
          </a:p>
        </p:txBody>
      </p:sp>
      <p:pic>
        <p:nvPicPr>
          <p:cNvPr id="1026" name="Picture 2"/>
          <p:cNvPicPr>
            <a:picLocks noChangeAspect="1" noChangeArrowheads="1"/>
          </p:cNvPicPr>
          <p:nvPr/>
        </p:nvPicPr>
        <p:blipFill>
          <a:blip r:embed="rId6" cstate="print"/>
          <a:srcRect/>
          <a:stretch>
            <a:fillRect/>
          </a:stretch>
        </p:blipFill>
        <p:spPr bwMode="auto">
          <a:xfrm>
            <a:off x="4644008" y="980728"/>
            <a:ext cx="1732094" cy="1428978"/>
          </a:xfrm>
          <a:prstGeom prst="rect">
            <a:avLst/>
          </a:prstGeom>
          <a:noFill/>
          <a:ln w="9525">
            <a:noFill/>
            <a:miter lim="800000"/>
            <a:headEnd/>
            <a:tailEnd/>
          </a:ln>
        </p:spPr>
      </p:pic>
      <p:sp>
        <p:nvSpPr>
          <p:cNvPr id="9" name="TextBox 8"/>
          <p:cNvSpPr txBox="1"/>
          <p:nvPr/>
        </p:nvSpPr>
        <p:spPr>
          <a:xfrm>
            <a:off x="3491880" y="260648"/>
            <a:ext cx="4049507" cy="646331"/>
          </a:xfrm>
          <a:prstGeom prst="rect">
            <a:avLst/>
          </a:prstGeom>
          <a:solidFill>
            <a:srgbClr val="FF9933"/>
          </a:solidFill>
        </p:spPr>
        <p:txBody>
          <a:bodyPr wrap="none" rtlCol="0">
            <a:spAutoFit/>
          </a:bodyPr>
          <a:lstStyle/>
          <a:p>
            <a:r>
              <a:rPr lang="en-US" sz="3600" b="1" dirty="0" smtClean="0">
                <a:solidFill>
                  <a:srgbClr val="7030A0"/>
                </a:solidFill>
                <a:latin typeface="Century" pitchFamily="18" charset="0"/>
              </a:rPr>
              <a:t>INTRODUCTION</a:t>
            </a:r>
            <a:endParaRPr lang="ru-RU" sz="3600" b="1" dirty="0">
              <a:solidFill>
                <a:srgbClr val="7030A0"/>
              </a:solidFill>
              <a:latin typeface="Century" pitchFamily="18" charset="0"/>
            </a:endParaRPr>
          </a:p>
        </p:txBody>
      </p:sp>
    </p:spTree>
  </p:cSld>
  <p:clrMapOvr>
    <a:masterClrMapping/>
  </p:clrMapOvr>
  <p:transition>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5122" name="Picture 2"/>
          <p:cNvPicPr>
            <a:picLocks noChangeAspect="1" noChangeArrowheads="1"/>
          </p:cNvPicPr>
          <p:nvPr/>
        </p:nvPicPr>
        <p:blipFill>
          <a:blip r:embed="rId4" cstate="print"/>
          <a:srcRect/>
          <a:stretch>
            <a:fillRect/>
          </a:stretch>
        </p:blipFill>
        <p:spPr bwMode="auto">
          <a:xfrm>
            <a:off x="539552" y="217304"/>
            <a:ext cx="8424936" cy="6461846"/>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pic>
        <p:nvPicPr>
          <p:cNvPr id="48130" name="Picture 2"/>
          <p:cNvPicPr>
            <a:picLocks noChangeAspect="1" noChangeArrowheads="1"/>
          </p:cNvPicPr>
          <p:nvPr/>
        </p:nvPicPr>
        <p:blipFill>
          <a:blip r:embed="rId6" cstate="print"/>
          <a:srcRect/>
          <a:stretch>
            <a:fillRect/>
          </a:stretch>
        </p:blipFill>
        <p:spPr bwMode="auto">
          <a:xfrm>
            <a:off x="2771800" y="332656"/>
            <a:ext cx="2616525" cy="1057076"/>
          </a:xfrm>
          <a:prstGeom prst="rect">
            <a:avLst/>
          </a:prstGeom>
          <a:noFill/>
          <a:ln w="9525">
            <a:noFill/>
            <a:miter lim="800000"/>
            <a:headEnd/>
            <a:tailEnd/>
          </a:ln>
        </p:spPr>
      </p:pic>
      <p:pic>
        <p:nvPicPr>
          <p:cNvPr id="48131" name="Picture 3"/>
          <p:cNvPicPr>
            <a:picLocks noChangeAspect="1" noChangeArrowheads="1"/>
          </p:cNvPicPr>
          <p:nvPr/>
        </p:nvPicPr>
        <p:blipFill>
          <a:blip r:embed="rId7" cstate="print"/>
          <a:srcRect/>
          <a:stretch>
            <a:fillRect/>
          </a:stretch>
        </p:blipFill>
        <p:spPr bwMode="auto">
          <a:xfrm>
            <a:off x="611560" y="2060848"/>
            <a:ext cx="3268153" cy="931540"/>
          </a:xfrm>
          <a:prstGeom prst="rect">
            <a:avLst/>
          </a:prstGeom>
          <a:noFill/>
          <a:ln w="9525">
            <a:noFill/>
            <a:miter lim="800000"/>
            <a:headEnd/>
            <a:tailEnd/>
          </a:ln>
        </p:spPr>
      </p:pic>
      <p:pic>
        <p:nvPicPr>
          <p:cNvPr id="48132" name="Picture 4"/>
          <p:cNvPicPr>
            <a:picLocks noChangeAspect="1" noChangeArrowheads="1"/>
          </p:cNvPicPr>
          <p:nvPr/>
        </p:nvPicPr>
        <p:blipFill>
          <a:blip r:embed="rId8" cstate="print"/>
          <a:srcRect/>
          <a:stretch>
            <a:fillRect/>
          </a:stretch>
        </p:blipFill>
        <p:spPr bwMode="auto">
          <a:xfrm>
            <a:off x="6156176" y="332656"/>
            <a:ext cx="2101204" cy="1412879"/>
          </a:xfrm>
          <a:prstGeom prst="rect">
            <a:avLst/>
          </a:prstGeom>
          <a:noFill/>
          <a:ln w="9525">
            <a:noFill/>
            <a:miter lim="800000"/>
            <a:headEnd/>
            <a:tailEnd/>
          </a:ln>
        </p:spPr>
      </p:pic>
      <p:pic>
        <p:nvPicPr>
          <p:cNvPr id="48134" name="Picture 6"/>
          <p:cNvPicPr>
            <a:picLocks noChangeAspect="1" noChangeArrowheads="1"/>
          </p:cNvPicPr>
          <p:nvPr/>
        </p:nvPicPr>
        <p:blipFill>
          <a:blip r:embed="rId9" cstate="print"/>
          <a:srcRect/>
          <a:stretch>
            <a:fillRect/>
          </a:stretch>
        </p:blipFill>
        <p:spPr bwMode="auto">
          <a:xfrm>
            <a:off x="4283968" y="1844824"/>
            <a:ext cx="1524000" cy="2457450"/>
          </a:xfrm>
          <a:prstGeom prst="rect">
            <a:avLst/>
          </a:prstGeom>
          <a:noFill/>
          <a:ln w="9525">
            <a:noFill/>
            <a:miter lim="800000"/>
            <a:headEnd/>
            <a:tailEnd/>
          </a:ln>
        </p:spPr>
      </p:pic>
      <p:pic>
        <p:nvPicPr>
          <p:cNvPr id="48135" name="Picture 7"/>
          <p:cNvPicPr>
            <a:picLocks noChangeAspect="1" noChangeArrowheads="1"/>
          </p:cNvPicPr>
          <p:nvPr/>
        </p:nvPicPr>
        <p:blipFill>
          <a:blip r:embed="rId10" cstate="print"/>
          <a:srcRect/>
          <a:stretch>
            <a:fillRect/>
          </a:stretch>
        </p:blipFill>
        <p:spPr bwMode="auto">
          <a:xfrm>
            <a:off x="755576" y="3284984"/>
            <a:ext cx="3240360" cy="1238250"/>
          </a:xfrm>
          <a:prstGeom prst="rect">
            <a:avLst/>
          </a:prstGeom>
          <a:noFill/>
          <a:ln w="9525">
            <a:noFill/>
            <a:miter lim="800000"/>
            <a:headEnd/>
            <a:tailEnd/>
          </a:ln>
        </p:spPr>
      </p:pic>
      <p:pic>
        <p:nvPicPr>
          <p:cNvPr id="48136" name="Picture 8"/>
          <p:cNvPicPr>
            <a:picLocks noChangeAspect="1" noChangeArrowheads="1"/>
          </p:cNvPicPr>
          <p:nvPr/>
        </p:nvPicPr>
        <p:blipFill>
          <a:blip r:embed="rId11" cstate="print"/>
          <a:srcRect/>
          <a:stretch>
            <a:fillRect/>
          </a:stretch>
        </p:blipFill>
        <p:spPr bwMode="auto">
          <a:xfrm>
            <a:off x="755576" y="4725144"/>
            <a:ext cx="5486400" cy="666750"/>
          </a:xfrm>
          <a:prstGeom prst="rect">
            <a:avLst/>
          </a:prstGeom>
          <a:noFill/>
          <a:ln w="9525">
            <a:noFill/>
            <a:miter lim="800000"/>
            <a:headEnd/>
            <a:tailEnd/>
          </a:ln>
        </p:spPr>
      </p:pic>
      <p:pic>
        <p:nvPicPr>
          <p:cNvPr id="48140" name="Picture 12"/>
          <p:cNvPicPr>
            <a:picLocks noChangeAspect="1" noChangeArrowheads="1"/>
          </p:cNvPicPr>
          <p:nvPr/>
        </p:nvPicPr>
        <p:blipFill>
          <a:blip r:embed="rId12" cstate="print"/>
          <a:srcRect/>
          <a:stretch>
            <a:fillRect/>
          </a:stretch>
        </p:blipFill>
        <p:spPr bwMode="auto">
          <a:xfrm>
            <a:off x="755576" y="5661248"/>
            <a:ext cx="3238500" cy="819150"/>
          </a:xfrm>
          <a:prstGeom prst="rect">
            <a:avLst/>
          </a:prstGeom>
          <a:noFill/>
          <a:ln w="9525">
            <a:noFill/>
            <a:miter lim="800000"/>
            <a:headEnd/>
            <a:tailEnd/>
          </a:ln>
        </p:spPr>
      </p:pic>
      <p:pic>
        <p:nvPicPr>
          <p:cNvPr id="48142" name="Picture 14"/>
          <p:cNvPicPr>
            <a:picLocks noChangeAspect="1" noChangeArrowheads="1"/>
          </p:cNvPicPr>
          <p:nvPr/>
        </p:nvPicPr>
        <p:blipFill>
          <a:blip r:embed="rId13" cstate="print"/>
          <a:srcRect/>
          <a:stretch>
            <a:fillRect/>
          </a:stretch>
        </p:blipFill>
        <p:spPr bwMode="auto">
          <a:xfrm>
            <a:off x="6300192" y="2060848"/>
            <a:ext cx="2155105" cy="1756011"/>
          </a:xfrm>
          <a:prstGeom prst="rect">
            <a:avLst/>
          </a:prstGeom>
          <a:noFill/>
          <a:ln w="9525">
            <a:noFill/>
            <a:miter lim="800000"/>
            <a:headEnd/>
            <a:tailEnd/>
          </a:ln>
        </p:spPr>
      </p:pic>
      <p:pic>
        <p:nvPicPr>
          <p:cNvPr id="48143" name="Picture 15"/>
          <p:cNvPicPr>
            <a:picLocks noChangeAspect="1" noChangeArrowheads="1"/>
          </p:cNvPicPr>
          <p:nvPr/>
        </p:nvPicPr>
        <p:blipFill>
          <a:blip r:embed="rId14" cstate="print"/>
          <a:srcRect/>
          <a:stretch>
            <a:fillRect/>
          </a:stretch>
        </p:blipFill>
        <p:spPr bwMode="auto">
          <a:xfrm>
            <a:off x="6372200" y="4149080"/>
            <a:ext cx="2381250" cy="857250"/>
          </a:xfrm>
          <a:prstGeom prst="rect">
            <a:avLst/>
          </a:prstGeom>
          <a:noFill/>
          <a:ln w="9525">
            <a:noFill/>
            <a:miter lim="800000"/>
            <a:headEnd/>
            <a:tailEnd/>
          </a:ln>
        </p:spPr>
      </p:pic>
      <p:pic>
        <p:nvPicPr>
          <p:cNvPr id="48144" name="Picture 16"/>
          <p:cNvPicPr>
            <a:picLocks noChangeAspect="1" noChangeArrowheads="1"/>
          </p:cNvPicPr>
          <p:nvPr/>
        </p:nvPicPr>
        <p:blipFill>
          <a:blip r:embed="rId15" cstate="print"/>
          <a:srcRect/>
          <a:stretch>
            <a:fillRect/>
          </a:stretch>
        </p:blipFill>
        <p:spPr bwMode="auto">
          <a:xfrm>
            <a:off x="4283968" y="5517232"/>
            <a:ext cx="3724275" cy="1095375"/>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499992" y="548680"/>
            <a:ext cx="2712602" cy="584775"/>
          </a:xfrm>
          <a:prstGeom prst="rect">
            <a:avLst/>
          </a:prstGeom>
        </p:spPr>
        <p:txBody>
          <a:bodyPr wrap="none">
            <a:spAutoFit/>
          </a:bodyPr>
          <a:lstStyle/>
          <a:p>
            <a:r>
              <a:rPr lang="en-US" sz="3200" b="1" dirty="0" smtClean="0">
                <a:solidFill>
                  <a:srgbClr val="006600"/>
                </a:solidFill>
                <a:latin typeface="Century" pitchFamily="18" charset="0"/>
              </a:rPr>
              <a:t>Self-studying</a:t>
            </a:r>
            <a:endParaRPr lang="ru-RU" sz="3200" dirty="0">
              <a:solidFill>
                <a:srgbClr val="006600"/>
              </a:solidFill>
              <a:latin typeface="Century" pitchFamily="18" charset="0"/>
            </a:endParaRPr>
          </a:p>
        </p:txBody>
      </p:sp>
      <p:sp>
        <p:nvSpPr>
          <p:cNvPr id="9" name="Прямоугольник 8"/>
          <p:cNvSpPr/>
          <p:nvPr/>
        </p:nvSpPr>
        <p:spPr>
          <a:xfrm>
            <a:off x="971600" y="2348880"/>
            <a:ext cx="7272808" cy="1200329"/>
          </a:xfrm>
          <a:prstGeom prst="rect">
            <a:avLst/>
          </a:prstGeom>
        </p:spPr>
        <p:txBody>
          <a:bodyPr wrap="square">
            <a:spAutoFit/>
          </a:bodyPr>
          <a:lstStyle/>
          <a:p>
            <a:pPr>
              <a:buFontTx/>
              <a:buChar char="-"/>
            </a:pPr>
            <a:r>
              <a:rPr lang="en-US" dirty="0" smtClean="0">
                <a:hlinkClick r:id="rId6"/>
              </a:rPr>
              <a:t>The list with the UN agencies, funds, </a:t>
            </a:r>
            <a:r>
              <a:rPr lang="en-US" dirty="0" err="1" smtClean="0">
                <a:hlinkClick r:id="rId6"/>
              </a:rPr>
              <a:t>programmes</a:t>
            </a:r>
            <a:r>
              <a:rPr lang="en-US" dirty="0" smtClean="0">
                <a:hlinkClick r:id="rId6"/>
              </a:rPr>
              <a:t> </a:t>
            </a:r>
            <a:endParaRPr lang="en-US" dirty="0" smtClean="0"/>
          </a:p>
          <a:p>
            <a:pPr>
              <a:buFontTx/>
              <a:buChar char="-"/>
            </a:pPr>
            <a:r>
              <a:rPr lang="en-US" dirty="0" smtClean="0">
                <a:hlinkClick r:id="rId7"/>
              </a:rPr>
              <a:t>The UN agencies (Wikipedia article)</a:t>
            </a:r>
            <a:endParaRPr lang="en-US" dirty="0" smtClean="0"/>
          </a:p>
          <a:p>
            <a:endParaRPr lang="en-US" dirty="0" smtClean="0"/>
          </a:p>
          <a:p>
            <a:pPr>
              <a:buFontTx/>
              <a:buChar char="-"/>
            </a:pPr>
            <a:r>
              <a:rPr lang="en-US" dirty="0" smtClean="0"/>
              <a:t> </a:t>
            </a:r>
            <a:r>
              <a:rPr lang="en-US" dirty="0" smtClean="0">
                <a:hlinkClick r:id="rId8"/>
              </a:rPr>
              <a:t>Do a quiz and check your knowledge about the UN agencies</a:t>
            </a:r>
            <a:endParaRPr lang="ru-RU" dirty="0"/>
          </a:p>
        </p:txBody>
      </p:sp>
    </p:spTree>
  </p:cSld>
  <p:clrMapOvr>
    <a:masterClrMapping/>
  </p:clrMapOvr>
  <p:transition>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solidFill>
            <a:schemeClr val="tx2">
              <a:lumMod val="40000"/>
              <a:lumOff val="60000"/>
            </a:schemeClr>
          </a:solid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716016" y="404664"/>
            <a:ext cx="1959191" cy="584775"/>
          </a:xfrm>
          <a:prstGeom prst="rect">
            <a:avLst/>
          </a:prstGeom>
        </p:spPr>
        <p:txBody>
          <a:bodyPr wrap="none">
            <a:spAutoFit/>
          </a:bodyPr>
          <a:lstStyle/>
          <a:p>
            <a:r>
              <a:rPr lang="en-US" sz="3200" b="1" dirty="0" smtClean="0">
                <a:solidFill>
                  <a:srgbClr val="0070C0"/>
                </a:solidFill>
                <a:latin typeface="Century" pitchFamily="18" charset="0"/>
              </a:rPr>
              <a:t>Session 4</a:t>
            </a:r>
            <a:endParaRPr lang="ru-RU" sz="3200" dirty="0">
              <a:latin typeface="Century" pitchFamily="18" charset="0"/>
            </a:endParaRPr>
          </a:p>
        </p:txBody>
      </p:sp>
      <p:sp>
        <p:nvSpPr>
          <p:cNvPr id="9" name="Прямоугольник 8"/>
          <p:cNvSpPr/>
          <p:nvPr/>
        </p:nvSpPr>
        <p:spPr>
          <a:xfrm>
            <a:off x="2699792" y="1340768"/>
            <a:ext cx="5642891" cy="461665"/>
          </a:xfrm>
          <a:prstGeom prst="rect">
            <a:avLst/>
          </a:prstGeom>
        </p:spPr>
        <p:txBody>
          <a:bodyPr wrap="none">
            <a:spAutoFit/>
          </a:bodyPr>
          <a:lstStyle/>
          <a:p>
            <a:r>
              <a:rPr lang="en-US" sz="2400" dirty="0" smtClean="0">
                <a:latin typeface="Century" pitchFamily="18" charset="0"/>
              </a:rPr>
              <a:t>Study  the UN peacekeeping missions </a:t>
            </a:r>
            <a:endParaRPr lang="ru-RU" sz="2400" dirty="0">
              <a:latin typeface="Century" pitchFamily="18" charset="0"/>
            </a:endParaRPr>
          </a:p>
        </p:txBody>
      </p:sp>
      <p:sp>
        <p:nvSpPr>
          <p:cNvPr id="12" name="Прямоугольник 11"/>
          <p:cNvSpPr/>
          <p:nvPr/>
        </p:nvSpPr>
        <p:spPr>
          <a:xfrm>
            <a:off x="3347864" y="2492896"/>
            <a:ext cx="3232103" cy="461665"/>
          </a:xfrm>
          <a:prstGeom prst="rect">
            <a:avLst/>
          </a:prstGeom>
        </p:spPr>
        <p:txBody>
          <a:bodyPr wrap="none">
            <a:spAutoFit/>
          </a:bodyPr>
          <a:lstStyle/>
          <a:p>
            <a:r>
              <a:rPr lang="en-US" sz="2400" b="1" dirty="0" smtClean="0">
                <a:solidFill>
                  <a:srgbClr val="7030A0"/>
                </a:solidFill>
                <a:latin typeface="Century" pitchFamily="18" charset="0"/>
              </a:rPr>
              <a:t>Task for presentation</a:t>
            </a:r>
            <a:endParaRPr lang="ru-RU" sz="2400" b="1" dirty="0">
              <a:solidFill>
                <a:srgbClr val="7030A0"/>
              </a:solidFill>
              <a:latin typeface="Century" pitchFamily="18" charset="0"/>
            </a:endParaRPr>
          </a:p>
        </p:txBody>
      </p:sp>
      <p:sp>
        <p:nvSpPr>
          <p:cNvPr id="46081" name="Rectangle 1"/>
          <p:cNvSpPr>
            <a:spLocks noChangeArrowheads="1"/>
          </p:cNvSpPr>
          <p:nvPr/>
        </p:nvSpPr>
        <p:spPr bwMode="auto">
          <a:xfrm>
            <a:off x="899592" y="3084930"/>
            <a:ext cx="7272808" cy="707886"/>
          </a:xfrm>
          <a:prstGeom prst="rect">
            <a:avLst/>
          </a:prstGeom>
          <a:solidFill>
            <a:schemeClr val="tx2">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Describe 1-2 UN peacekeeping missions. What help did the organization  offer?</a:t>
            </a:r>
            <a:endParaRPr kumimoji="0" lang="en-US" sz="2000" b="1" i="0" u="none" strike="noStrike" cap="none" normalizeH="0" baseline="0" dirty="0" smtClean="0">
              <a:ln>
                <a:noFill/>
              </a:ln>
              <a:solidFill>
                <a:schemeClr val="tx1"/>
              </a:solidFill>
              <a:effectLst/>
              <a:latin typeface="Century" pitchFamily="18" charset="0"/>
            </a:endParaRPr>
          </a:p>
        </p:txBody>
      </p:sp>
      <p:pic>
        <p:nvPicPr>
          <p:cNvPr id="13" name="Picture 2"/>
          <p:cNvPicPr>
            <a:picLocks noChangeAspect="1" noChangeArrowheads="1"/>
          </p:cNvPicPr>
          <p:nvPr/>
        </p:nvPicPr>
        <p:blipFill>
          <a:blip r:embed="rId6" cstate="print"/>
          <a:srcRect/>
          <a:stretch>
            <a:fillRect/>
          </a:stretch>
        </p:blipFill>
        <p:spPr bwMode="auto">
          <a:xfrm>
            <a:off x="2987824" y="4077072"/>
            <a:ext cx="3456384" cy="2300067"/>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3707904" y="404664"/>
            <a:ext cx="3967753" cy="461665"/>
          </a:xfrm>
          <a:prstGeom prst="rect">
            <a:avLst/>
          </a:prstGeom>
        </p:spPr>
        <p:txBody>
          <a:bodyPr wrap="none">
            <a:spAutoFit/>
          </a:bodyPr>
          <a:lstStyle/>
          <a:p>
            <a:r>
              <a:rPr lang="en-US" sz="2400" b="1" dirty="0" smtClean="0">
                <a:solidFill>
                  <a:srgbClr val="990099"/>
                </a:solidFill>
                <a:latin typeface="Century" pitchFamily="18" charset="0"/>
              </a:rPr>
              <a:t>Peacekeeping and security</a:t>
            </a:r>
            <a:endParaRPr lang="ru-RU" sz="2400" b="1" dirty="0">
              <a:solidFill>
                <a:srgbClr val="990099"/>
              </a:solidFill>
              <a:latin typeface="Century" pitchFamily="18" charset="0"/>
            </a:endParaRPr>
          </a:p>
        </p:txBody>
      </p:sp>
      <p:sp>
        <p:nvSpPr>
          <p:cNvPr id="9" name="Прямоугольник 8"/>
          <p:cNvSpPr/>
          <p:nvPr/>
        </p:nvSpPr>
        <p:spPr>
          <a:xfrm>
            <a:off x="467544" y="1988840"/>
            <a:ext cx="3816424" cy="4708981"/>
          </a:xfrm>
          <a:prstGeom prst="rect">
            <a:avLst/>
          </a:prstGeom>
        </p:spPr>
        <p:txBody>
          <a:bodyPr wrap="square">
            <a:spAutoFit/>
          </a:bodyPr>
          <a:lstStyle/>
          <a:p>
            <a:r>
              <a:rPr lang="en-US" sz="2000" dirty="0" smtClean="0">
                <a:latin typeface="Century" pitchFamily="18" charset="0"/>
              </a:rPr>
              <a:t>The UN, after approval by the Security Council, sends peacekeepers to regions where armed conflict has recently ceased or paused to enforce the terms of peace agreements and to discourage combatants from resuming hostilities.                                                                                                                   Since the UN does not maintain its own military, peacekeeping forces are voluntarily provided by member states of the UN.                                                   The forces, also called the                     </a:t>
            </a:r>
            <a:r>
              <a:rPr lang="en-US" sz="2000" b="1" dirty="0" smtClean="0">
                <a:solidFill>
                  <a:srgbClr val="990099"/>
                </a:solidFill>
                <a:latin typeface="Century" pitchFamily="18" charset="0"/>
              </a:rPr>
              <a:t>"Blue Helmets“.</a:t>
            </a:r>
            <a:endParaRPr lang="ru-RU" sz="2000" b="1" dirty="0">
              <a:solidFill>
                <a:srgbClr val="990099"/>
              </a:solidFill>
              <a:latin typeface="Century" pitchFamily="18" charset="0"/>
            </a:endParaRPr>
          </a:p>
        </p:txBody>
      </p:sp>
      <p:pic>
        <p:nvPicPr>
          <p:cNvPr id="4099" name="Picture 3"/>
          <p:cNvPicPr>
            <a:picLocks noChangeAspect="1" noChangeArrowheads="1"/>
          </p:cNvPicPr>
          <p:nvPr/>
        </p:nvPicPr>
        <p:blipFill>
          <a:blip r:embed="rId6" cstate="print"/>
          <a:srcRect/>
          <a:stretch>
            <a:fillRect/>
          </a:stretch>
        </p:blipFill>
        <p:spPr bwMode="auto">
          <a:xfrm>
            <a:off x="4355976" y="1124744"/>
            <a:ext cx="2021384" cy="1710680"/>
          </a:xfrm>
          <a:prstGeom prst="rect">
            <a:avLst/>
          </a:prstGeom>
          <a:noFill/>
          <a:ln w="9525">
            <a:noFill/>
            <a:miter lim="800000"/>
            <a:headEnd/>
            <a:tailEnd/>
          </a:ln>
        </p:spPr>
      </p:pic>
      <p:pic>
        <p:nvPicPr>
          <p:cNvPr id="4100" name="Picture 4"/>
          <p:cNvPicPr>
            <a:picLocks noChangeAspect="1" noChangeArrowheads="1"/>
          </p:cNvPicPr>
          <p:nvPr/>
        </p:nvPicPr>
        <p:blipFill>
          <a:blip r:embed="rId7" cstate="print"/>
          <a:srcRect/>
          <a:stretch>
            <a:fillRect/>
          </a:stretch>
        </p:blipFill>
        <p:spPr bwMode="auto">
          <a:xfrm>
            <a:off x="6588224" y="1124744"/>
            <a:ext cx="2010021" cy="1742018"/>
          </a:xfrm>
          <a:prstGeom prst="rect">
            <a:avLst/>
          </a:prstGeom>
          <a:noFill/>
          <a:ln w="9525">
            <a:noFill/>
            <a:miter lim="800000"/>
            <a:headEnd/>
            <a:tailEnd/>
          </a:ln>
        </p:spPr>
      </p:pic>
      <p:pic>
        <p:nvPicPr>
          <p:cNvPr id="4102" name="Picture 6"/>
          <p:cNvPicPr>
            <a:picLocks noChangeAspect="1" noChangeArrowheads="1"/>
          </p:cNvPicPr>
          <p:nvPr/>
        </p:nvPicPr>
        <p:blipFill>
          <a:blip r:embed="rId8" cstate="print"/>
          <a:srcRect/>
          <a:stretch>
            <a:fillRect/>
          </a:stretch>
        </p:blipFill>
        <p:spPr bwMode="auto">
          <a:xfrm>
            <a:off x="4716016" y="2996952"/>
            <a:ext cx="3626346" cy="3620093"/>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3707904" y="476672"/>
            <a:ext cx="4261103" cy="461665"/>
          </a:xfrm>
          <a:prstGeom prst="rect">
            <a:avLst/>
          </a:prstGeom>
        </p:spPr>
        <p:txBody>
          <a:bodyPr wrap="none">
            <a:spAutoFit/>
          </a:bodyPr>
          <a:lstStyle/>
          <a:p>
            <a:r>
              <a:rPr lang="en-US" sz="2400" b="1" dirty="0" smtClean="0">
                <a:solidFill>
                  <a:srgbClr val="990099"/>
                </a:solidFill>
                <a:latin typeface="Century" pitchFamily="18" charset="0"/>
              </a:rPr>
              <a:t>UN peacekeeping operations</a:t>
            </a:r>
            <a:endParaRPr lang="ru-RU" sz="2400" b="1" dirty="0">
              <a:solidFill>
                <a:srgbClr val="990099"/>
              </a:solidFill>
              <a:latin typeface="Century" pitchFamily="18" charset="0"/>
            </a:endParaRPr>
          </a:p>
        </p:txBody>
      </p:sp>
      <p:sp>
        <p:nvSpPr>
          <p:cNvPr id="9" name="Прямоугольник 8"/>
          <p:cNvSpPr/>
          <p:nvPr/>
        </p:nvSpPr>
        <p:spPr>
          <a:xfrm>
            <a:off x="539552" y="1772816"/>
            <a:ext cx="4572000" cy="923330"/>
          </a:xfrm>
          <a:prstGeom prst="rect">
            <a:avLst/>
          </a:prstGeom>
        </p:spPr>
        <p:txBody>
          <a:bodyPr>
            <a:spAutoFit/>
          </a:bodyPr>
          <a:lstStyle/>
          <a:p>
            <a:pPr>
              <a:lnSpc>
                <a:spcPct val="90000"/>
              </a:lnSpc>
            </a:pPr>
            <a:r>
              <a:rPr lang="en-US" sz="2000" dirty="0" smtClean="0">
                <a:latin typeface="Century" pitchFamily="18" charset="0"/>
              </a:rPr>
              <a:t>The first ever  UN  peacekeeping mission established in the Middle East in 1948 is still continuing.</a:t>
            </a:r>
            <a:endParaRPr lang="en-US" sz="2000" dirty="0">
              <a:latin typeface="Century" pitchFamily="18" charset="0"/>
            </a:endParaRPr>
          </a:p>
        </p:txBody>
      </p:sp>
      <p:sp>
        <p:nvSpPr>
          <p:cNvPr id="11" name="Прямоугольник 10"/>
          <p:cNvSpPr/>
          <p:nvPr/>
        </p:nvSpPr>
        <p:spPr>
          <a:xfrm>
            <a:off x="1115616" y="2708920"/>
            <a:ext cx="4572000" cy="923330"/>
          </a:xfrm>
          <a:prstGeom prst="rect">
            <a:avLst/>
          </a:prstGeom>
        </p:spPr>
        <p:txBody>
          <a:bodyPr>
            <a:spAutoFit/>
          </a:bodyPr>
          <a:lstStyle/>
          <a:p>
            <a:pPr>
              <a:lnSpc>
                <a:spcPct val="90000"/>
              </a:lnSpc>
            </a:pPr>
            <a:r>
              <a:rPr lang="en-US" sz="2000" dirty="0" smtClean="0">
                <a:latin typeface="Century" pitchFamily="18" charset="0"/>
              </a:rPr>
              <a:t>At present, there are 40,000 UN peacekeepers serving all over the world</a:t>
            </a:r>
            <a:r>
              <a:rPr lang="en-US" dirty="0" smtClean="0"/>
              <a:t>.</a:t>
            </a:r>
            <a:endParaRPr lang="en-US" dirty="0"/>
          </a:p>
        </p:txBody>
      </p:sp>
      <p:sp>
        <p:nvSpPr>
          <p:cNvPr id="12" name="Прямоугольник 11"/>
          <p:cNvSpPr/>
          <p:nvPr/>
        </p:nvSpPr>
        <p:spPr>
          <a:xfrm>
            <a:off x="683568" y="3645024"/>
            <a:ext cx="4572000" cy="1015663"/>
          </a:xfrm>
          <a:prstGeom prst="rect">
            <a:avLst/>
          </a:prstGeom>
        </p:spPr>
        <p:txBody>
          <a:bodyPr>
            <a:spAutoFit/>
          </a:bodyPr>
          <a:lstStyle/>
          <a:p>
            <a:r>
              <a:rPr lang="en-US" sz="2000" dirty="0" smtClean="0">
                <a:latin typeface="Century" pitchFamily="18" charset="0"/>
              </a:rPr>
              <a:t>The UN has no military force of its own, and is dependent on other countries to provide military forces</a:t>
            </a:r>
            <a:r>
              <a:rPr lang="en-US" dirty="0" smtClean="0"/>
              <a:t>.</a:t>
            </a:r>
            <a:endParaRPr lang="en-US" dirty="0"/>
          </a:p>
        </p:txBody>
      </p:sp>
      <p:pic>
        <p:nvPicPr>
          <p:cNvPr id="45057" name="Picture 1"/>
          <p:cNvPicPr>
            <a:picLocks noChangeAspect="1" noChangeArrowheads="1"/>
          </p:cNvPicPr>
          <p:nvPr/>
        </p:nvPicPr>
        <p:blipFill>
          <a:blip r:embed="rId6" cstate="print"/>
          <a:srcRect/>
          <a:stretch>
            <a:fillRect/>
          </a:stretch>
        </p:blipFill>
        <p:spPr bwMode="auto">
          <a:xfrm>
            <a:off x="5436096" y="1196752"/>
            <a:ext cx="3051423" cy="2180380"/>
          </a:xfrm>
          <a:prstGeom prst="rect">
            <a:avLst/>
          </a:prstGeom>
          <a:noFill/>
          <a:ln w="9525">
            <a:noFill/>
            <a:miter lim="800000"/>
            <a:headEnd/>
            <a:tailEnd/>
          </a:ln>
        </p:spPr>
      </p:pic>
      <p:pic>
        <p:nvPicPr>
          <p:cNvPr id="45058" name="Picture 2"/>
          <p:cNvPicPr>
            <a:picLocks noChangeAspect="1" noChangeArrowheads="1"/>
          </p:cNvPicPr>
          <p:nvPr/>
        </p:nvPicPr>
        <p:blipFill>
          <a:blip r:embed="rId7" cstate="print"/>
          <a:srcRect/>
          <a:stretch>
            <a:fillRect/>
          </a:stretch>
        </p:blipFill>
        <p:spPr bwMode="auto">
          <a:xfrm>
            <a:off x="5580112" y="3717032"/>
            <a:ext cx="2736304" cy="2747249"/>
          </a:xfrm>
          <a:prstGeom prst="rect">
            <a:avLst/>
          </a:prstGeom>
          <a:noFill/>
          <a:ln w="9525">
            <a:noFill/>
            <a:miter lim="800000"/>
            <a:headEnd/>
            <a:tailEnd/>
          </a:ln>
        </p:spPr>
      </p:pic>
      <p:pic>
        <p:nvPicPr>
          <p:cNvPr id="45059" name="Picture 3"/>
          <p:cNvPicPr>
            <a:picLocks noChangeAspect="1" noChangeArrowheads="1"/>
          </p:cNvPicPr>
          <p:nvPr/>
        </p:nvPicPr>
        <p:blipFill>
          <a:blip r:embed="rId8" cstate="print"/>
          <a:srcRect/>
          <a:stretch>
            <a:fillRect/>
          </a:stretch>
        </p:blipFill>
        <p:spPr bwMode="auto">
          <a:xfrm>
            <a:off x="1331640" y="4677139"/>
            <a:ext cx="2952328" cy="1968218"/>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66561" name="Picture 1"/>
          <p:cNvPicPr>
            <a:picLocks noChangeAspect="1" noChangeArrowheads="1"/>
          </p:cNvPicPr>
          <p:nvPr/>
        </p:nvPicPr>
        <p:blipFill>
          <a:blip r:embed="rId4" cstate="print"/>
          <a:srcRect/>
          <a:stretch>
            <a:fillRect/>
          </a:stretch>
        </p:blipFill>
        <p:spPr bwMode="auto">
          <a:xfrm>
            <a:off x="539552" y="188640"/>
            <a:ext cx="8136904" cy="6452907"/>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427984" y="332656"/>
            <a:ext cx="2712602" cy="584775"/>
          </a:xfrm>
          <a:prstGeom prst="rect">
            <a:avLst/>
          </a:prstGeom>
        </p:spPr>
        <p:txBody>
          <a:bodyPr wrap="none">
            <a:spAutoFit/>
          </a:bodyPr>
          <a:lstStyle/>
          <a:p>
            <a:r>
              <a:rPr lang="en-US" sz="3200" b="1" dirty="0" smtClean="0">
                <a:solidFill>
                  <a:srgbClr val="006600"/>
                </a:solidFill>
                <a:latin typeface="Century" pitchFamily="18" charset="0"/>
              </a:rPr>
              <a:t>Self-studying</a:t>
            </a:r>
            <a:endParaRPr lang="ru-RU" sz="3200" dirty="0">
              <a:solidFill>
                <a:srgbClr val="006600"/>
              </a:solidFill>
              <a:latin typeface="Century" pitchFamily="18" charset="0"/>
            </a:endParaRPr>
          </a:p>
        </p:txBody>
      </p:sp>
      <p:sp>
        <p:nvSpPr>
          <p:cNvPr id="9" name="Прямоугольник 8"/>
          <p:cNvSpPr/>
          <p:nvPr/>
        </p:nvSpPr>
        <p:spPr>
          <a:xfrm>
            <a:off x="367238" y="2204864"/>
            <a:ext cx="8776762" cy="2585323"/>
          </a:xfrm>
          <a:prstGeom prst="rect">
            <a:avLst/>
          </a:prstGeom>
        </p:spPr>
        <p:txBody>
          <a:bodyPr wrap="none">
            <a:spAutoFit/>
          </a:bodyPr>
          <a:lstStyle/>
          <a:p>
            <a:pPr>
              <a:buFontTx/>
              <a:buChar char="-"/>
            </a:pPr>
            <a:r>
              <a:rPr lang="en-US" dirty="0" smtClean="0">
                <a:hlinkClick r:id="rId6"/>
              </a:rPr>
              <a:t>United Nations peacekeeping operations</a:t>
            </a:r>
            <a:endParaRPr lang="en-US" dirty="0" smtClean="0"/>
          </a:p>
          <a:p>
            <a:pPr>
              <a:buFontTx/>
              <a:buChar char="-"/>
            </a:pPr>
            <a:r>
              <a:rPr lang="en-US" dirty="0" smtClean="0"/>
              <a:t> </a:t>
            </a:r>
            <a:r>
              <a:rPr lang="en-US" dirty="0" smtClean="0">
                <a:hlinkClick r:id="rId7"/>
              </a:rPr>
              <a:t>United Nations peacekeeping (Wikipedia article)</a:t>
            </a:r>
            <a:endParaRPr lang="en-US" dirty="0" smtClean="0"/>
          </a:p>
          <a:p>
            <a:pPr>
              <a:buFontTx/>
              <a:buChar char="-"/>
            </a:pPr>
            <a:r>
              <a:rPr lang="en-US" dirty="0" smtClean="0"/>
              <a:t> </a:t>
            </a:r>
            <a:r>
              <a:rPr lang="en-US" dirty="0" smtClean="0">
                <a:hlinkClick r:id="rId8"/>
              </a:rPr>
              <a:t>United Nations peacekeeping</a:t>
            </a:r>
            <a:endParaRPr lang="en-US" dirty="0" smtClean="0"/>
          </a:p>
          <a:p>
            <a:pPr>
              <a:buFontTx/>
              <a:buChar char="-"/>
            </a:pPr>
            <a:r>
              <a:rPr lang="en-US" dirty="0" smtClean="0"/>
              <a:t> </a:t>
            </a:r>
            <a:r>
              <a:rPr lang="en-US" dirty="0" smtClean="0">
                <a:hlinkClick r:id="rId9"/>
              </a:rPr>
              <a:t>List of all UN peacekeeping missions</a:t>
            </a:r>
            <a:endParaRPr lang="en-US" dirty="0" smtClean="0"/>
          </a:p>
          <a:p>
            <a:pPr>
              <a:buFontTx/>
              <a:buChar char="-"/>
            </a:pPr>
            <a:r>
              <a:rPr lang="en-US" dirty="0" smtClean="0"/>
              <a:t> </a:t>
            </a:r>
            <a:r>
              <a:rPr lang="en-US" dirty="0" smtClean="0">
                <a:hlinkClick r:id="rId10"/>
              </a:rPr>
              <a:t>Timeline of UN peacekeeping missions</a:t>
            </a:r>
            <a:endParaRPr lang="en-US" dirty="0" smtClean="0"/>
          </a:p>
          <a:p>
            <a:pPr>
              <a:buFontTx/>
              <a:buChar char="-"/>
            </a:pPr>
            <a:r>
              <a:rPr lang="en-US" dirty="0" smtClean="0"/>
              <a:t> </a:t>
            </a:r>
            <a:r>
              <a:rPr lang="en-US" dirty="0" smtClean="0">
                <a:hlinkClick r:id="rId11"/>
              </a:rPr>
              <a:t>Search this site for videos about the UN missions and operations</a:t>
            </a:r>
            <a:endParaRPr lang="en-US" dirty="0" smtClean="0"/>
          </a:p>
          <a:p>
            <a:pPr>
              <a:buFontTx/>
              <a:buChar char="-"/>
            </a:pPr>
            <a:r>
              <a:rPr lang="en-US" dirty="0" smtClean="0"/>
              <a:t> </a:t>
            </a:r>
            <a:r>
              <a:rPr lang="en-US" dirty="0" smtClean="0">
                <a:hlinkClick r:id="rId12"/>
              </a:rPr>
              <a:t>Search this site for video news about UN peacekeeping missions</a:t>
            </a:r>
            <a:endParaRPr lang="en-US" dirty="0" smtClean="0"/>
          </a:p>
          <a:p>
            <a:endParaRPr lang="en-US" dirty="0" smtClean="0"/>
          </a:p>
          <a:p>
            <a:r>
              <a:rPr lang="en-US" dirty="0" smtClean="0"/>
              <a:t>- </a:t>
            </a:r>
            <a:r>
              <a:rPr lang="en-US" dirty="0" smtClean="0">
                <a:hlinkClick r:id="rId13"/>
              </a:rPr>
              <a:t>Do a quiz and check your knowledge about United Nations peacekeeping missions</a:t>
            </a:r>
            <a:endParaRPr lang="ru-RU" dirty="0"/>
          </a:p>
        </p:txBody>
      </p:sp>
    </p:spTree>
  </p:cSld>
  <p:clrMapOvr>
    <a:masterClrMapping/>
  </p:clrMapOvr>
  <p:transition>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644008" y="404664"/>
            <a:ext cx="1959191" cy="584775"/>
          </a:xfrm>
          <a:prstGeom prst="rect">
            <a:avLst/>
          </a:prstGeom>
        </p:spPr>
        <p:txBody>
          <a:bodyPr wrap="none">
            <a:spAutoFit/>
          </a:bodyPr>
          <a:lstStyle/>
          <a:p>
            <a:r>
              <a:rPr lang="en-US" sz="3200" b="1" dirty="0" smtClean="0">
                <a:solidFill>
                  <a:srgbClr val="0070C0"/>
                </a:solidFill>
                <a:latin typeface="Century" pitchFamily="18" charset="0"/>
              </a:rPr>
              <a:t>Session </a:t>
            </a:r>
            <a:r>
              <a:rPr lang="ru-RU" sz="3200" b="1" dirty="0" smtClean="0">
                <a:solidFill>
                  <a:srgbClr val="0070C0"/>
                </a:solidFill>
                <a:latin typeface="Century" pitchFamily="18" charset="0"/>
              </a:rPr>
              <a:t>5</a:t>
            </a:r>
            <a:endParaRPr lang="ru-RU" sz="3200" dirty="0">
              <a:latin typeface="Century" pitchFamily="18" charset="0"/>
            </a:endParaRPr>
          </a:p>
        </p:txBody>
      </p:sp>
      <p:sp>
        <p:nvSpPr>
          <p:cNvPr id="35841" name="Rectangle 1"/>
          <p:cNvSpPr>
            <a:spLocks noChangeArrowheads="1"/>
          </p:cNvSpPr>
          <p:nvPr/>
        </p:nvSpPr>
        <p:spPr bwMode="auto">
          <a:xfrm>
            <a:off x="899592" y="3212976"/>
            <a:ext cx="7488832" cy="707886"/>
          </a:xfrm>
          <a:prstGeom prst="rect">
            <a:avLst/>
          </a:prstGeom>
          <a:solidFill>
            <a:schemeClr val="tx2">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Describe 2 International Days of the UN. What are the reasons for celebrating them?</a:t>
            </a:r>
            <a:endParaRPr kumimoji="0" lang="en-US" sz="2000" b="1" i="0" u="none" strike="noStrike" cap="none" normalizeH="0" baseline="0" dirty="0" smtClean="0">
              <a:ln>
                <a:noFill/>
              </a:ln>
              <a:solidFill>
                <a:schemeClr val="tx1"/>
              </a:solidFill>
              <a:effectLst/>
              <a:latin typeface="Century" pitchFamily="18" charset="0"/>
            </a:endParaRPr>
          </a:p>
        </p:txBody>
      </p:sp>
      <p:sp>
        <p:nvSpPr>
          <p:cNvPr id="9" name="Прямоугольник 8"/>
          <p:cNvSpPr/>
          <p:nvPr/>
        </p:nvSpPr>
        <p:spPr>
          <a:xfrm>
            <a:off x="2699792" y="1340768"/>
            <a:ext cx="6088526" cy="461665"/>
          </a:xfrm>
          <a:prstGeom prst="rect">
            <a:avLst/>
          </a:prstGeom>
        </p:spPr>
        <p:txBody>
          <a:bodyPr wrap="none">
            <a:spAutoFit/>
          </a:bodyPr>
          <a:lstStyle/>
          <a:p>
            <a:r>
              <a:rPr lang="en-US" sz="2400" dirty="0" smtClean="0">
                <a:latin typeface="Century" pitchFamily="18" charset="0"/>
              </a:rPr>
              <a:t>Study the information about UN holidays</a:t>
            </a:r>
            <a:endParaRPr lang="ru-RU" sz="2400" dirty="0">
              <a:latin typeface="Century" pitchFamily="18" charset="0"/>
            </a:endParaRPr>
          </a:p>
        </p:txBody>
      </p:sp>
      <p:sp>
        <p:nvSpPr>
          <p:cNvPr id="11" name="Прямоугольник 10"/>
          <p:cNvSpPr/>
          <p:nvPr/>
        </p:nvSpPr>
        <p:spPr>
          <a:xfrm>
            <a:off x="3347864" y="2564904"/>
            <a:ext cx="3232103" cy="461665"/>
          </a:xfrm>
          <a:prstGeom prst="rect">
            <a:avLst/>
          </a:prstGeom>
        </p:spPr>
        <p:txBody>
          <a:bodyPr wrap="none">
            <a:spAutoFit/>
          </a:bodyPr>
          <a:lstStyle/>
          <a:p>
            <a:r>
              <a:rPr lang="en-US" sz="2400" b="1" dirty="0" smtClean="0">
                <a:solidFill>
                  <a:srgbClr val="7030A0"/>
                </a:solidFill>
                <a:latin typeface="Century" pitchFamily="18" charset="0"/>
              </a:rPr>
              <a:t>Task for presentation</a:t>
            </a:r>
            <a:endParaRPr lang="ru-RU" sz="2400" b="1" dirty="0">
              <a:solidFill>
                <a:srgbClr val="7030A0"/>
              </a:solidFill>
              <a:latin typeface="Century" pitchFamily="18" charset="0"/>
            </a:endParaRPr>
          </a:p>
        </p:txBody>
      </p:sp>
      <p:pic>
        <p:nvPicPr>
          <p:cNvPr id="12" name="Picture 2"/>
          <p:cNvPicPr>
            <a:picLocks noChangeAspect="1" noChangeArrowheads="1"/>
          </p:cNvPicPr>
          <p:nvPr/>
        </p:nvPicPr>
        <p:blipFill>
          <a:blip r:embed="rId6" cstate="print"/>
          <a:srcRect/>
          <a:stretch>
            <a:fillRect/>
          </a:stretch>
        </p:blipFill>
        <p:spPr bwMode="auto">
          <a:xfrm>
            <a:off x="2843808" y="4221088"/>
            <a:ext cx="3473861" cy="2311697"/>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3"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4"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graphicFrame>
        <p:nvGraphicFramePr>
          <p:cNvPr id="8" name="Объект 7"/>
          <p:cNvGraphicFramePr>
            <a:graphicFrameLocks noChangeAspect="1"/>
          </p:cNvGraphicFramePr>
          <p:nvPr/>
        </p:nvGraphicFramePr>
        <p:xfrm>
          <a:off x="1403648" y="116632"/>
          <a:ext cx="6480720" cy="6741368"/>
        </p:xfrm>
        <a:graphic>
          <a:graphicData uri="http://schemas.openxmlformats.org/presentationml/2006/ole">
            <p:oleObj spid="_x0000_s34817" name="Document" r:id="rId5" imgW="6784869" imgH="9590424" progId="Word.Document.8">
              <p:embed/>
            </p:oleObj>
          </a:graphicData>
        </a:graphic>
      </p:graphicFrame>
    </p:spTree>
  </p:cSld>
  <p:clrMapOvr>
    <a:masterClrMapping/>
  </p:clrMapOvr>
  <p:transition>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539552" y="3140968"/>
            <a:ext cx="8424936" cy="1384995"/>
          </a:xfrm>
          <a:prstGeom prst="rect">
            <a:avLst/>
          </a:prstGeom>
        </p:spPr>
        <p:txBody>
          <a:bodyPr wrap="square">
            <a:spAutoFit/>
          </a:bodyPr>
          <a:lstStyle/>
          <a:p>
            <a:r>
              <a:rPr lang="en-US" sz="2800" b="1" u="sng" dirty="0" smtClean="0">
                <a:solidFill>
                  <a:srgbClr val="7030A0"/>
                </a:solidFill>
                <a:latin typeface="Century" pitchFamily="18" charset="0"/>
              </a:rPr>
              <a:t>Watch the video below and answer the question:</a:t>
            </a:r>
          </a:p>
          <a:p>
            <a:endParaRPr lang="en-US" sz="2800" b="1" dirty="0" smtClean="0">
              <a:solidFill>
                <a:srgbClr val="7030A0"/>
              </a:solidFill>
              <a:latin typeface="Century" pitchFamily="18" charset="0"/>
            </a:endParaRPr>
          </a:p>
          <a:p>
            <a:r>
              <a:rPr lang="en-US" sz="2800" b="1" i="1" dirty="0" smtClean="0">
                <a:solidFill>
                  <a:srgbClr val="7030A0"/>
                </a:solidFill>
                <a:latin typeface="Century" pitchFamily="18" charset="0"/>
              </a:rPr>
              <a:t>      - Does the UN do a lot for the mankind? </a:t>
            </a:r>
            <a:endParaRPr lang="ru-RU" sz="2800" b="1" i="1" dirty="0">
              <a:solidFill>
                <a:srgbClr val="7030A0"/>
              </a:solidFill>
              <a:latin typeface="Century" pitchFamily="18" charset="0"/>
            </a:endParaRPr>
          </a:p>
        </p:txBody>
      </p:sp>
      <p:sp>
        <p:nvSpPr>
          <p:cNvPr id="12" name="Прямоугольник 11"/>
          <p:cNvSpPr/>
          <p:nvPr/>
        </p:nvSpPr>
        <p:spPr>
          <a:xfrm>
            <a:off x="2267744" y="5157192"/>
            <a:ext cx="5760640" cy="461665"/>
          </a:xfrm>
          <a:prstGeom prst="rect">
            <a:avLst/>
          </a:prstGeom>
        </p:spPr>
        <p:txBody>
          <a:bodyPr wrap="square">
            <a:spAutoFit/>
          </a:bodyPr>
          <a:lstStyle/>
          <a:p>
            <a:r>
              <a:rPr lang="en-US" sz="2400" b="1" dirty="0" smtClean="0">
                <a:hlinkClick r:id="rId6"/>
              </a:rPr>
              <a:t>United Nations - a digital story</a:t>
            </a:r>
            <a:endParaRPr lang="ru-RU" sz="2400" b="1" dirty="0"/>
          </a:p>
        </p:txBody>
      </p:sp>
      <p:pic>
        <p:nvPicPr>
          <p:cNvPr id="9" name="Picture 2" descr="D:\Documents and Settings\User\My Documents\Школа\Английский язык\Уроки\United Nations Organization. Дистанционный веб-квест\Pictures\un.gif"/>
          <p:cNvPicPr>
            <a:picLocks noChangeAspect="1" noChangeArrowheads="1"/>
          </p:cNvPicPr>
          <p:nvPr/>
        </p:nvPicPr>
        <p:blipFill>
          <a:blip r:embed="rId7" cstate="print"/>
          <a:srcRect/>
          <a:stretch>
            <a:fillRect/>
          </a:stretch>
        </p:blipFill>
        <p:spPr bwMode="auto">
          <a:xfrm>
            <a:off x="3707904" y="260648"/>
            <a:ext cx="2880320" cy="2880320"/>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pic>
        <p:nvPicPr>
          <p:cNvPr id="31745" name="Picture 1"/>
          <p:cNvPicPr>
            <a:picLocks noChangeAspect="1" noChangeArrowheads="1"/>
          </p:cNvPicPr>
          <p:nvPr/>
        </p:nvPicPr>
        <p:blipFill>
          <a:blip r:embed="rId6" cstate="print"/>
          <a:srcRect/>
          <a:stretch>
            <a:fillRect/>
          </a:stretch>
        </p:blipFill>
        <p:spPr bwMode="auto">
          <a:xfrm>
            <a:off x="3707904" y="188640"/>
            <a:ext cx="3796457" cy="2169404"/>
          </a:xfrm>
          <a:prstGeom prst="rect">
            <a:avLst/>
          </a:prstGeom>
          <a:noFill/>
          <a:ln w="9525">
            <a:noFill/>
            <a:miter lim="800000"/>
            <a:headEnd/>
            <a:tailEnd/>
          </a:ln>
        </p:spPr>
      </p:pic>
      <p:pic>
        <p:nvPicPr>
          <p:cNvPr id="31746" name="Picture 2"/>
          <p:cNvPicPr>
            <a:picLocks noChangeAspect="1" noChangeArrowheads="1"/>
          </p:cNvPicPr>
          <p:nvPr/>
        </p:nvPicPr>
        <p:blipFill>
          <a:blip r:embed="rId7" cstate="print"/>
          <a:srcRect/>
          <a:stretch>
            <a:fillRect/>
          </a:stretch>
        </p:blipFill>
        <p:spPr bwMode="auto">
          <a:xfrm>
            <a:off x="611560" y="1988840"/>
            <a:ext cx="2522811" cy="2047275"/>
          </a:xfrm>
          <a:prstGeom prst="rect">
            <a:avLst/>
          </a:prstGeom>
          <a:noFill/>
          <a:ln w="9525">
            <a:noFill/>
            <a:miter lim="800000"/>
            <a:headEnd/>
            <a:tailEnd/>
          </a:ln>
        </p:spPr>
      </p:pic>
      <p:pic>
        <p:nvPicPr>
          <p:cNvPr id="31747" name="Picture 3"/>
          <p:cNvPicPr>
            <a:picLocks noChangeAspect="1" noChangeArrowheads="1"/>
          </p:cNvPicPr>
          <p:nvPr/>
        </p:nvPicPr>
        <p:blipFill>
          <a:blip r:embed="rId8" cstate="print"/>
          <a:srcRect/>
          <a:stretch>
            <a:fillRect/>
          </a:stretch>
        </p:blipFill>
        <p:spPr bwMode="auto">
          <a:xfrm>
            <a:off x="5868144" y="2852936"/>
            <a:ext cx="2811623" cy="2027883"/>
          </a:xfrm>
          <a:prstGeom prst="rect">
            <a:avLst/>
          </a:prstGeom>
          <a:noFill/>
          <a:ln w="9525">
            <a:noFill/>
            <a:miter lim="800000"/>
            <a:headEnd/>
            <a:tailEnd/>
          </a:ln>
        </p:spPr>
      </p:pic>
      <p:pic>
        <p:nvPicPr>
          <p:cNvPr id="31749" name="Picture 5"/>
          <p:cNvPicPr>
            <a:picLocks noChangeAspect="1" noChangeArrowheads="1"/>
          </p:cNvPicPr>
          <p:nvPr/>
        </p:nvPicPr>
        <p:blipFill>
          <a:blip r:embed="rId9" cstate="print"/>
          <a:srcRect/>
          <a:stretch>
            <a:fillRect/>
          </a:stretch>
        </p:blipFill>
        <p:spPr bwMode="auto">
          <a:xfrm>
            <a:off x="3635896" y="2564904"/>
            <a:ext cx="2088232" cy="2628291"/>
          </a:xfrm>
          <a:prstGeom prst="rect">
            <a:avLst/>
          </a:prstGeom>
          <a:noFill/>
          <a:ln w="9525">
            <a:noFill/>
            <a:miter lim="800000"/>
            <a:headEnd/>
            <a:tailEnd/>
          </a:ln>
        </p:spPr>
      </p:pic>
      <p:pic>
        <p:nvPicPr>
          <p:cNvPr id="31750" name="Picture 6"/>
          <p:cNvPicPr>
            <a:picLocks noChangeAspect="1" noChangeArrowheads="1"/>
          </p:cNvPicPr>
          <p:nvPr/>
        </p:nvPicPr>
        <p:blipFill>
          <a:blip r:embed="rId10" cstate="print"/>
          <a:srcRect/>
          <a:stretch>
            <a:fillRect/>
          </a:stretch>
        </p:blipFill>
        <p:spPr bwMode="auto">
          <a:xfrm>
            <a:off x="2749501" y="5517232"/>
            <a:ext cx="5921300" cy="1013026"/>
          </a:xfrm>
          <a:prstGeom prst="rect">
            <a:avLst/>
          </a:prstGeom>
          <a:noFill/>
          <a:ln w="9525">
            <a:noFill/>
            <a:miter lim="800000"/>
            <a:headEnd/>
            <a:tailEnd/>
          </a:ln>
        </p:spPr>
      </p:pic>
      <p:pic>
        <p:nvPicPr>
          <p:cNvPr id="31752" name="Picture 8"/>
          <p:cNvPicPr>
            <a:picLocks noChangeAspect="1" noChangeArrowheads="1"/>
          </p:cNvPicPr>
          <p:nvPr/>
        </p:nvPicPr>
        <p:blipFill>
          <a:blip r:embed="rId11" cstate="print"/>
          <a:srcRect/>
          <a:stretch>
            <a:fillRect/>
          </a:stretch>
        </p:blipFill>
        <p:spPr bwMode="auto">
          <a:xfrm>
            <a:off x="611560" y="4797152"/>
            <a:ext cx="2049386" cy="1512168"/>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427984" y="404664"/>
            <a:ext cx="2712602" cy="584775"/>
          </a:xfrm>
          <a:prstGeom prst="rect">
            <a:avLst/>
          </a:prstGeom>
        </p:spPr>
        <p:txBody>
          <a:bodyPr wrap="none">
            <a:spAutoFit/>
          </a:bodyPr>
          <a:lstStyle/>
          <a:p>
            <a:r>
              <a:rPr lang="en-US" sz="3200" b="1" dirty="0" smtClean="0">
                <a:solidFill>
                  <a:srgbClr val="006600"/>
                </a:solidFill>
                <a:latin typeface="Century" pitchFamily="18" charset="0"/>
              </a:rPr>
              <a:t>Self-studying</a:t>
            </a:r>
            <a:endParaRPr lang="ru-RU" sz="3200" dirty="0">
              <a:solidFill>
                <a:srgbClr val="006600"/>
              </a:solidFill>
              <a:latin typeface="Century" pitchFamily="18" charset="0"/>
            </a:endParaRPr>
          </a:p>
        </p:txBody>
      </p:sp>
      <p:sp>
        <p:nvSpPr>
          <p:cNvPr id="9" name="Прямоугольник 8"/>
          <p:cNvSpPr/>
          <p:nvPr/>
        </p:nvSpPr>
        <p:spPr>
          <a:xfrm>
            <a:off x="611560" y="1988840"/>
            <a:ext cx="1281120" cy="1015663"/>
          </a:xfrm>
          <a:prstGeom prst="rect">
            <a:avLst/>
          </a:prstGeom>
        </p:spPr>
        <p:txBody>
          <a:bodyPr wrap="none">
            <a:spAutoFit/>
          </a:bodyPr>
          <a:lstStyle/>
          <a:p>
            <a:r>
              <a:rPr lang="en-US" sz="2400" b="1" dirty="0" smtClean="0">
                <a:solidFill>
                  <a:srgbClr val="990099"/>
                </a:solidFill>
              </a:rPr>
              <a:t>UN Day</a:t>
            </a:r>
            <a:endParaRPr lang="ru-RU" sz="2400" b="1" dirty="0" smtClean="0">
              <a:solidFill>
                <a:srgbClr val="990099"/>
              </a:solidFill>
            </a:endParaRPr>
          </a:p>
          <a:p>
            <a:endParaRPr lang="ru-RU" b="1" dirty="0" smtClean="0">
              <a:solidFill>
                <a:srgbClr val="990099"/>
              </a:solidFill>
            </a:endParaRPr>
          </a:p>
          <a:p>
            <a:endParaRPr lang="ru-RU" b="1" dirty="0">
              <a:solidFill>
                <a:srgbClr val="990099"/>
              </a:solidFill>
            </a:endParaRPr>
          </a:p>
        </p:txBody>
      </p:sp>
      <p:sp>
        <p:nvSpPr>
          <p:cNvPr id="11" name="Прямоугольник 10"/>
          <p:cNvSpPr/>
          <p:nvPr/>
        </p:nvSpPr>
        <p:spPr>
          <a:xfrm>
            <a:off x="611560" y="2492896"/>
            <a:ext cx="8136904" cy="2769989"/>
          </a:xfrm>
          <a:prstGeom prst="rect">
            <a:avLst/>
          </a:prstGeom>
        </p:spPr>
        <p:txBody>
          <a:bodyPr wrap="square">
            <a:spAutoFit/>
          </a:bodyPr>
          <a:lstStyle/>
          <a:p>
            <a:r>
              <a:rPr lang="en-US" dirty="0" smtClean="0">
                <a:hlinkClick r:id="rId6"/>
              </a:rPr>
              <a:t>Watch a presentation "United Nations Day“</a:t>
            </a:r>
            <a:endParaRPr lang="en-US" dirty="0" smtClean="0"/>
          </a:p>
          <a:p>
            <a:pPr>
              <a:buFontTx/>
              <a:buChar char="-"/>
            </a:pPr>
            <a:r>
              <a:rPr lang="en-US" dirty="0" smtClean="0">
                <a:hlinkClick r:id="rId7"/>
              </a:rPr>
              <a:t>United Nations Day, 24 October 2011</a:t>
            </a:r>
            <a:endParaRPr lang="en-US" dirty="0" smtClean="0"/>
          </a:p>
          <a:p>
            <a:pPr>
              <a:buFontTx/>
              <a:buChar char="-"/>
            </a:pPr>
            <a:r>
              <a:rPr lang="en-US" dirty="0" smtClean="0">
                <a:hlinkClick r:id="rId8"/>
              </a:rPr>
              <a:t>United Nations Day (Wikipedia article)</a:t>
            </a:r>
            <a:endParaRPr lang="en-US" dirty="0" smtClean="0"/>
          </a:p>
          <a:p>
            <a:pPr>
              <a:buFontTx/>
              <a:buChar char="-"/>
            </a:pPr>
            <a:r>
              <a:rPr lang="en-US" dirty="0" smtClean="0"/>
              <a:t> </a:t>
            </a:r>
            <a:r>
              <a:rPr lang="en-US" dirty="0" smtClean="0">
                <a:hlinkClick r:id="rId9"/>
              </a:rPr>
              <a:t>United Nations Day</a:t>
            </a:r>
            <a:endParaRPr lang="en-US" dirty="0" smtClean="0"/>
          </a:p>
          <a:p>
            <a:endParaRPr lang="en-US" dirty="0" smtClean="0"/>
          </a:p>
          <a:p>
            <a:r>
              <a:rPr lang="en-US" sz="2400" b="1" dirty="0" smtClean="0">
                <a:solidFill>
                  <a:srgbClr val="990099"/>
                </a:solidFill>
              </a:rPr>
              <a:t>Human Rights Day</a:t>
            </a:r>
            <a:endParaRPr lang="ru-RU" sz="2400" b="1" dirty="0" smtClean="0">
              <a:solidFill>
                <a:srgbClr val="990099"/>
              </a:solidFill>
            </a:endParaRPr>
          </a:p>
          <a:p>
            <a:endParaRPr lang="en-US" sz="2400" b="1" dirty="0" smtClean="0">
              <a:solidFill>
                <a:srgbClr val="990099"/>
              </a:solidFill>
            </a:endParaRPr>
          </a:p>
          <a:p>
            <a:endParaRPr lang="en-US" b="1" dirty="0" smtClean="0">
              <a:solidFill>
                <a:srgbClr val="990099"/>
              </a:solidFill>
            </a:endParaRPr>
          </a:p>
          <a:p>
            <a:endParaRPr lang="ru-RU" b="1" dirty="0">
              <a:solidFill>
                <a:srgbClr val="990099"/>
              </a:solidFill>
            </a:endParaRPr>
          </a:p>
        </p:txBody>
      </p:sp>
      <p:sp>
        <p:nvSpPr>
          <p:cNvPr id="12" name="Прямоугольник 11"/>
          <p:cNvSpPr/>
          <p:nvPr/>
        </p:nvSpPr>
        <p:spPr>
          <a:xfrm>
            <a:off x="467544" y="4221088"/>
            <a:ext cx="8136904" cy="1477328"/>
          </a:xfrm>
          <a:prstGeom prst="rect">
            <a:avLst/>
          </a:prstGeom>
        </p:spPr>
        <p:txBody>
          <a:bodyPr wrap="square">
            <a:spAutoFit/>
          </a:bodyPr>
          <a:lstStyle/>
          <a:p>
            <a:pPr>
              <a:buFontTx/>
              <a:buChar char="-"/>
            </a:pPr>
            <a:r>
              <a:rPr lang="en-US" dirty="0" smtClean="0">
                <a:hlinkClick r:id="rId10"/>
              </a:rPr>
              <a:t>Watch a presentation "Human Rights Day“</a:t>
            </a:r>
            <a:endParaRPr lang="en-US" dirty="0" smtClean="0"/>
          </a:p>
          <a:p>
            <a:pPr>
              <a:buFontTx/>
              <a:buChar char="-"/>
            </a:pPr>
            <a:r>
              <a:rPr lang="en-US" dirty="0" smtClean="0"/>
              <a:t> </a:t>
            </a:r>
            <a:r>
              <a:rPr lang="en-US" dirty="0" smtClean="0">
                <a:hlinkClick r:id="rId11"/>
              </a:rPr>
              <a:t>Human Rights Day, 10 December 2011</a:t>
            </a:r>
            <a:endParaRPr lang="en-US" dirty="0" smtClean="0"/>
          </a:p>
          <a:p>
            <a:pPr>
              <a:buFontTx/>
              <a:buChar char="-"/>
            </a:pPr>
            <a:r>
              <a:rPr lang="en-US" dirty="0" smtClean="0"/>
              <a:t> </a:t>
            </a:r>
            <a:r>
              <a:rPr lang="en-US" dirty="0" smtClean="0">
                <a:hlinkClick r:id="rId12"/>
              </a:rPr>
              <a:t>Human Rights Day (Wikipedia article)</a:t>
            </a:r>
            <a:endParaRPr lang="en-US" dirty="0" smtClean="0"/>
          </a:p>
          <a:p>
            <a:endParaRPr lang="en-US" dirty="0" smtClean="0"/>
          </a:p>
          <a:p>
            <a:endParaRPr lang="ru-RU" dirty="0"/>
          </a:p>
        </p:txBody>
      </p:sp>
    </p:spTree>
  </p:cSld>
  <p:clrMapOvr>
    <a:masterClrMapping/>
  </p:clrMapOvr>
  <p:transition>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683568" y="1988840"/>
            <a:ext cx="3665619" cy="461665"/>
          </a:xfrm>
          <a:prstGeom prst="rect">
            <a:avLst/>
          </a:prstGeom>
        </p:spPr>
        <p:txBody>
          <a:bodyPr wrap="none">
            <a:spAutoFit/>
          </a:bodyPr>
          <a:lstStyle/>
          <a:p>
            <a:r>
              <a:rPr lang="en-US" sz="2400" b="1" dirty="0" smtClean="0">
                <a:solidFill>
                  <a:srgbClr val="990099"/>
                </a:solidFill>
              </a:rPr>
              <a:t>World Environment Day</a:t>
            </a:r>
          </a:p>
        </p:txBody>
      </p:sp>
      <p:sp>
        <p:nvSpPr>
          <p:cNvPr id="9" name="Прямоугольник 8"/>
          <p:cNvSpPr/>
          <p:nvPr/>
        </p:nvSpPr>
        <p:spPr>
          <a:xfrm>
            <a:off x="683568" y="2420888"/>
            <a:ext cx="7920880" cy="646331"/>
          </a:xfrm>
          <a:prstGeom prst="rect">
            <a:avLst/>
          </a:prstGeom>
        </p:spPr>
        <p:txBody>
          <a:bodyPr wrap="square">
            <a:spAutoFit/>
          </a:bodyPr>
          <a:lstStyle/>
          <a:p>
            <a:pPr>
              <a:buFontTx/>
              <a:buChar char="-"/>
            </a:pPr>
            <a:r>
              <a:rPr lang="en-US" dirty="0" smtClean="0">
                <a:hlinkClick r:id="rId6"/>
              </a:rPr>
              <a:t>World Environment Day (Wikipedia article)</a:t>
            </a:r>
            <a:endParaRPr lang="en-US" dirty="0" smtClean="0"/>
          </a:p>
          <a:p>
            <a:pPr>
              <a:buFontTx/>
              <a:buChar char="-"/>
            </a:pPr>
            <a:r>
              <a:rPr lang="en-US" dirty="0" smtClean="0">
                <a:hlinkClick r:id="rId7"/>
              </a:rPr>
              <a:t>Watch a presentation "World Environment Day"</a:t>
            </a:r>
            <a:endParaRPr lang="en-US" dirty="0" smtClean="0"/>
          </a:p>
        </p:txBody>
      </p:sp>
      <p:sp>
        <p:nvSpPr>
          <p:cNvPr id="11" name="Прямоугольник 10"/>
          <p:cNvSpPr/>
          <p:nvPr/>
        </p:nvSpPr>
        <p:spPr>
          <a:xfrm>
            <a:off x="827584" y="3356992"/>
            <a:ext cx="6274475" cy="461665"/>
          </a:xfrm>
          <a:prstGeom prst="rect">
            <a:avLst/>
          </a:prstGeom>
        </p:spPr>
        <p:txBody>
          <a:bodyPr wrap="none">
            <a:spAutoFit/>
          </a:bodyPr>
          <a:lstStyle/>
          <a:p>
            <a:r>
              <a:rPr lang="en-US" sz="2400" b="1" dirty="0" smtClean="0">
                <a:solidFill>
                  <a:srgbClr val="990099"/>
                </a:solidFill>
              </a:rPr>
              <a:t>International Day of the UN Peacekeepers</a:t>
            </a:r>
            <a:endParaRPr lang="ru-RU" sz="2400" b="1" dirty="0">
              <a:solidFill>
                <a:srgbClr val="990099"/>
              </a:solidFill>
            </a:endParaRPr>
          </a:p>
        </p:txBody>
      </p:sp>
      <p:sp>
        <p:nvSpPr>
          <p:cNvPr id="12" name="Прямоугольник 11"/>
          <p:cNvSpPr/>
          <p:nvPr/>
        </p:nvSpPr>
        <p:spPr>
          <a:xfrm>
            <a:off x="755576" y="3789040"/>
            <a:ext cx="7992888" cy="923330"/>
          </a:xfrm>
          <a:prstGeom prst="rect">
            <a:avLst/>
          </a:prstGeom>
        </p:spPr>
        <p:txBody>
          <a:bodyPr wrap="square">
            <a:spAutoFit/>
          </a:bodyPr>
          <a:lstStyle/>
          <a:p>
            <a:r>
              <a:rPr lang="en-US" dirty="0" smtClean="0"/>
              <a:t>- </a:t>
            </a:r>
            <a:r>
              <a:rPr lang="en-US" dirty="0" smtClean="0">
                <a:hlinkClick r:id="rId8"/>
              </a:rPr>
              <a:t>International Day of the United Nations peacekeepers (Wikipedia article)</a:t>
            </a:r>
            <a:endParaRPr lang="en-US" dirty="0" smtClean="0"/>
          </a:p>
          <a:p>
            <a:pPr>
              <a:buFontTx/>
              <a:buChar char="-"/>
            </a:pPr>
            <a:r>
              <a:rPr lang="en-US" dirty="0" smtClean="0">
                <a:hlinkClick r:id="rId9"/>
              </a:rPr>
              <a:t>International day of the UN peacekeepers</a:t>
            </a:r>
            <a:endParaRPr lang="en-US" dirty="0" smtClean="0"/>
          </a:p>
          <a:p>
            <a:endParaRPr lang="ru-RU" dirty="0"/>
          </a:p>
        </p:txBody>
      </p:sp>
      <p:sp>
        <p:nvSpPr>
          <p:cNvPr id="13" name="Прямоугольник 12"/>
          <p:cNvSpPr/>
          <p:nvPr/>
        </p:nvSpPr>
        <p:spPr>
          <a:xfrm>
            <a:off x="4499992" y="404664"/>
            <a:ext cx="2712602" cy="584775"/>
          </a:xfrm>
          <a:prstGeom prst="rect">
            <a:avLst/>
          </a:prstGeom>
        </p:spPr>
        <p:txBody>
          <a:bodyPr wrap="none">
            <a:spAutoFit/>
          </a:bodyPr>
          <a:lstStyle/>
          <a:p>
            <a:r>
              <a:rPr lang="en-US" sz="3200" b="1" dirty="0" smtClean="0">
                <a:solidFill>
                  <a:srgbClr val="006600"/>
                </a:solidFill>
                <a:latin typeface="Century" pitchFamily="18" charset="0"/>
              </a:rPr>
              <a:t>Self-studying</a:t>
            </a:r>
            <a:endParaRPr lang="ru-RU" sz="3200" dirty="0">
              <a:solidFill>
                <a:srgbClr val="006600"/>
              </a:solidFill>
              <a:latin typeface="Century" pitchFamily="18" charset="0"/>
            </a:endParaRPr>
          </a:p>
        </p:txBody>
      </p:sp>
    </p:spTree>
  </p:cSld>
  <p:clrMapOvr>
    <a:masterClrMapping/>
  </p:clrMapOvr>
  <p:transition>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112235" cy="1584176"/>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644008" y="404664"/>
            <a:ext cx="1959191" cy="584775"/>
          </a:xfrm>
          <a:prstGeom prst="rect">
            <a:avLst/>
          </a:prstGeom>
        </p:spPr>
        <p:txBody>
          <a:bodyPr wrap="none">
            <a:spAutoFit/>
          </a:bodyPr>
          <a:lstStyle/>
          <a:p>
            <a:r>
              <a:rPr lang="en-US" sz="3200" b="1" dirty="0" smtClean="0">
                <a:solidFill>
                  <a:srgbClr val="0070C0"/>
                </a:solidFill>
                <a:latin typeface="Century" pitchFamily="18" charset="0"/>
              </a:rPr>
              <a:t>Session 6</a:t>
            </a:r>
            <a:endParaRPr lang="ru-RU" sz="3200" dirty="0">
              <a:latin typeface="Century" pitchFamily="18" charset="0"/>
            </a:endParaRPr>
          </a:p>
        </p:txBody>
      </p:sp>
      <p:sp>
        <p:nvSpPr>
          <p:cNvPr id="9" name="Прямоугольник 8"/>
          <p:cNvSpPr/>
          <p:nvPr/>
        </p:nvSpPr>
        <p:spPr>
          <a:xfrm>
            <a:off x="2339752" y="1124744"/>
            <a:ext cx="6624736" cy="461665"/>
          </a:xfrm>
          <a:prstGeom prst="rect">
            <a:avLst/>
          </a:prstGeom>
        </p:spPr>
        <p:txBody>
          <a:bodyPr wrap="square">
            <a:spAutoFit/>
          </a:bodyPr>
          <a:lstStyle/>
          <a:p>
            <a:r>
              <a:rPr lang="en-US" dirty="0" smtClean="0"/>
              <a:t> </a:t>
            </a:r>
            <a:r>
              <a:rPr lang="en-US" sz="2400" dirty="0" smtClean="0">
                <a:latin typeface="Century" pitchFamily="18" charset="0"/>
              </a:rPr>
              <a:t>Check how much you’ve learnt about the UN</a:t>
            </a:r>
            <a:endParaRPr lang="ru-RU" sz="2000" dirty="0">
              <a:latin typeface="Century" pitchFamily="18" charset="0"/>
            </a:endParaRPr>
          </a:p>
        </p:txBody>
      </p:sp>
      <p:pic>
        <p:nvPicPr>
          <p:cNvPr id="70658" name="Picture 2"/>
          <p:cNvPicPr>
            <a:picLocks noChangeAspect="1" noChangeArrowheads="1"/>
          </p:cNvPicPr>
          <p:nvPr/>
        </p:nvPicPr>
        <p:blipFill>
          <a:blip r:embed="rId6" cstate="print"/>
          <a:srcRect/>
          <a:stretch>
            <a:fillRect/>
          </a:stretch>
        </p:blipFill>
        <p:spPr bwMode="auto">
          <a:xfrm>
            <a:off x="3491880" y="2132856"/>
            <a:ext cx="2597274" cy="2275212"/>
          </a:xfrm>
          <a:prstGeom prst="rect">
            <a:avLst/>
          </a:prstGeom>
          <a:noFill/>
          <a:ln w="9525">
            <a:solidFill>
              <a:schemeClr val="accent6">
                <a:lumMod val="50000"/>
              </a:schemeClr>
            </a:solidFill>
            <a:miter lim="800000"/>
            <a:headEnd/>
            <a:tailEnd/>
          </a:ln>
        </p:spPr>
      </p:pic>
      <p:pic>
        <p:nvPicPr>
          <p:cNvPr id="70659" name="Picture 3"/>
          <p:cNvPicPr>
            <a:picLocks noChangeAspect="1" noChangeArrowheads="1"/>
          </p:cNvPicPr>
          <p:nvPr/>
        </p:nvPicPr>
        <p:blipFill>
          <a:blip r:embed="rId7" cstate="print"/>
          <a:srcRect/>
          <a:stretch>
            <a:fillRect/>
          </a:stretch>
        </p:blipFill>
        <p:spPr bwMode="auto">
          <a:xfrm>
            <a:off x="611560" y="4581128"/>
            <a:ext cx="2974481" cy="1984404"/>
          </a:xfrm>
          <a:prstGeom prst="rect">
            <a:avLst/>
          </a:prstGeom>
          <a:noFill/>
          <a:ln w="9525">
            <a:noFill/>
            <a:miter lim="800000"/>
            <a:headEnd/>
            <a:tailEnd/>
          </a:ln>
        </p:spPr>
      </p:pic>
      <p:pic>
        <p:nvPicPr>
          <p:cNvPr id="70661" name="Picture 5"/>
          <p:cNvPicPr>
            <a:picLocks noChangeAspect="1" noChangeArrowheads="1"/>
          </p:cNvPicPr>
          <p:nvPr/>
        </p:nvPicPr>
        <p:blipFill>
          <a:blip r:embed="rId8" cstate="print"/>
          <a:srcRect/>
          <a:stretch>
            <a:fillRect/>
          </a:stretch>
        </p:blipFill>
        <p:spPr bwMode="auto">
          <a:xfrm>
            <a:off x="5868144" y="4509120"/>
            <a:ext cx="2880320" cy="2052228"/>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3"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a:hlinkClick r:id="rId4" action="ppaction://hlinkfile"/>
          </p:cNvPr>
          <p:cNvPicPr>
            <a:picLocks noChangeAspect="1"/>
          </p:cNvPicPr>
          <p:nvPr/>
        </p:nvPicPr>
        <p:blipFill>
          <a:blip r:embed="rId5"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6"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7" cstate="print"/>
          <a:stretch>
            <a:fillRect/>
          </a:stretch>
        </p:blipFill>
        <p:spPr>
          <a:xfrm>
            <a:off x="971600" y="-72968"/>
            <a:ext cx="1003334" cy="1016711"/>
          </a:xfrm>
          <a:prstGeom prst="rect">
            <a:avLst/>
          </a:prstGeom>
        </p:spPr>
      </p:pic>
      <p:sp>
        <p:nvSpPr>
          <p:cNvPr id="8" name="TextBox 7"/>
          <p:cNvSpPr txBox="1"/>
          <p:nvPr/>
        </p:nvSpPr>
        <p:spPr>
          <a:xfrm>
            <a:off x="4572000" y="404664"/>
            <a:ext cx="2367956" cy="584775"/>
          </a:xfrm>
          <a:prstGeom prst="rect">
            <a:avLst/>
          </a:prstGeom>
          <a:noFill/>
        </p:spPr>
        <p:txBody>
          <a:bodyPr wrap="none" rtlCol="0">
            <a:spAutoFit/>
          </a:bodyPr>
          <a:lstStyle/>
          <a:p>
            <a:r>
              <a:rPr lang="en-US" sz="3200" b="1" dirty="0" smtClean="0">
                <a:solidFill>
                  <a:srgbClr val="CC6600"/>
                </a:solidFill>
                <a:latin typeface="Century" pitchFamily="18" charset="0"/>
              </a:rPr>
              <a:t>Self-control</a:t>
            </a:r>
            <a:endParaRPr lang="ru-RU" sz="3200" b="1" dirty="0">
              <a:solidFill>
                <a:srgbClr val="CC6600"/>
              </a:solidFill>
              <a:latin typeface="Century" pitchFamily="18" charset="0"/>
            </a:endParaRPr>
          </a:p>
        </p:txBody>
      </p:sp>
      <p:sp>
        <p:nvSpPr>
          <p:cNvPr id="9" name="TextBox 8"/>
          <p:cNvSpPr txBox="1"/>
          <p:nvPr/>
        </p:nvSpPr>
        <p:spPr>
          <a:xfrm>
            <a:off x="6588224" y="1988840"/>
            <a:ext cx="1794081" cy="461665"/>
          </a:xfrm>
          <a:prstGeom prst="rect">
            <a:avLst/>
          </a:prstGeom>
          <a:noFill/>
        </p:spPr>
        <p:txBody>
          <a:bodyPr wrap="none" rtlCol="0">
            <a:spAutoFit/>
          </a:bodyPr>
          <a:lstStyle/>
          <a:p>
            <a:r>
              <a:rPr lang="en-US" sz="2400" dirty="0" smtClean="0">
                <a:latin typeface="Century" pitchFamily="18" charset="0"/>
              </a:rPr>
              <a:t>Do  quizzes</a:t>
            </a:r>
            <a:endParaRPr lang="ru-RU" sz="2400" dirty="0">
              <a:latin typeface="Century" pitchFamily="18" charset="0"/>
            </a:endParaRPr>
          </a:p>
        </p:txBody>
      </p:sp>
      <p:sp>
        <p:nvSpPr>
          <p:cNvPr id="11" name="Прямоугольник 10"/>
          <p:cNvSpPr/>
          <p:nvPr/>
        </p:nvSpPr>
        <p:spPr>
          <a:xfrm>
            <a:off x="6372200" y="2636912"/>
            <a:ext cx="2448271" cy="3416320"/>
          </a:xfrm>
          <a:prstGeom prst="rect">
            <a:avLst/>
          </a:prstGeom>
        </p:spPr>
        <p:txBody>
          <a:bodyPr wrap="square">
            <a:spAutoFit/>
          </a:bodyPr>
          <a:lstStyle/>
          <a:p>
            <a:r>
              <a:rPr lang="en-US" dirty="0" smtClean="0">
                <a:hlinkClick r:id="rId8"/>
              </a:rPr>
              <a:t>1</a:t>
            </a:r>
            <a:endParaRPr lang="en-US" dirty="0" smtClean="0"/>
          </a:p>
          <a:p>
            <a:r>
              <a:rPr lang="en-US" dirty="0" smtClean="0">
                <a:hlinkClick r:id="rId9"/>
              </a:rPr>
              <a:t>2</a:t>
            </a:r>
            <a:endParaRPr lang="en-US" dirty="0" smtClean="0"/>
          </a:p>
          <a:p>
            <a:r>
              <a:rPr lang="en-US" dirty="0" smtClean="0">
                <a:hlinkClick r:id="rId10"/>
              </a:rPr>
              <a:t>3</a:t>
            </a:r>
            <a:endParaRPr lang="en-US" dirty="0" smtClean="0"/>
          </a:p>
          <a:p>
            <a:r>
              <a:rPr lang="en-US" dirty="0" smtClean="0">
                <a:hlinkClick r:id="rId11"/>
              </a:rPr>
              <a:t>4</a:t>
            </a:r>
            <a:endParaRPr lang="en-US" dirty="0" smtClean="0"/>
          </a:p>
          <a:p>
            <a:r>
              <a:rPr lang="en-US" dirty="0" smtClean="0">
                <a:hlinkClick r:id="rId12"/>
              </a:rPr>
              <a:t>5</a:t>
            </a:r>
            <a:endParaRPr lang="en-US" dirty="0" smtClean="0"/>
          </a:p>
          <a:p>
            <a:r>
              <a:rPr lang="en-US" dirty="0" smtClean="0">
                <a:hlinkClick r:id="rId13"/>
              </a:rPr>
              <a:t>6</a:t>
            </a:r>
            <a:endParaRPr lang="en-US" dirty="0" smtClean="0"/>
          </a:p>
          <a:p>
            <a:r>
              <a:rPr lang="en-US" dirty="0" smtClean="0">
                <a:hlinkClick r:id="rId14"/>
              </a:rPr>
              <a:t>7</a:t>
            </a:r>
            <a:endParaRPr lang="en-US" dirty="0" smtClean="0"/>
          </a:p>
          <a:p>
            <a:r>
              <a:rPr lang="en-US" dirty="0" smtClean="0">
                <a:hlinkClick r:id="rId15"/>
              </a:rPr>
              <a:t>8</a:t>
            </a:r>
            <a:endParaRPr lang="en-US" dirty="0" smtClean="0"/>
          </a:p>
          <a:p>
            <a:r>
              <a:rPr lang="en-US" dirty="0" smtClean="0">
                <a:hlinkClick r:id="rId16"/>
              </a:rPr>
              <a:t>9 (advanced level)</a:t>
            </a:r>
            <a:endParaRPr lang="en-US" dirty="0" smtClean="0"/>
          </a:p>
          <a:p>
            <a:endParaRPr lang="en-US" dirty="0" smtClean="0"/>
          </a:p>
          <a:p>
            <a:endParaRPr lang="en-US" dirty="0" smtClean="0"/>
          </a:p>
          <a:p>
            <a:endParaRPr lang="ru-RU" dirty="0"/>
          </a:p>
        </p:txBody>
      </p:sp>
      <p:sp>
        <p:nvSpPr>
          <p:cNvPr id="13" name="Прямоугольник 12"/>
          <p:cNvSpPr/>
          <p:nvPr/>
        </p:nvSpPr>
        <p:spPr>
          <a:xfrm>
            <a:off x="539552" y="1844824"/>
            <a:ext cx="4746812" cy="1754326"/>
          </a:xfrm>
          <a:prstGeom prst="rect">
            <a:avLst/>
          </a:prstGeom>
        </p:spPr>
        <p:txBody>
          <a:bodyPr wrap="none">
            <a:spAutoFit/>
          </a:bodyPr>
          <a:lstStyle/>
          <a:p>
            <a:r>
              <a:rPr lang="en-US" sz="2400" u="sng" dirty="0" smtClean="0">
                <a:latin typeface="Century" pitchFamily="18" charset="0"/>
              </a:rPr>
              <a:t>Listen to</a:t>
            </a:r>
            <a:r>
              <a:rPr lang="ru-RU" sz="2400" u="sng" dirty="0" smtClean="0">
                <a:latin typeface="Century" pitchFamily="18" charset="0"/>
              </a:rPr>
              <a:t> </a:t>
            </a:r>
            <a:r>
              <a:rPr lang="en-US" sz="2400" u="sng" dirty="0" smtClean="0">
                <a:latin typeface="Century" pitchFamily="18" charset="0"/>
              </a:rPr>
              <a:t>the text  about the UN</a:t>
            </a:r>
          </a:p>
          <a:p>
            <a:r>
              <a:rPr lang="en-US" sz="2400" u="sng" dirty="0" smtClean="0">
                <a:latin typeface="Century" pitchFamily="18" charset="0"/>
              </a:rPr>
              <a:t>and answer the questions </a:t>
            </a:r>
          </a:p>
          <a:p>
            <a:endParaRPr lang="en-US" sz="2400" u="sng" dirty="0" smtClean="0">
              <a:latin typeface="Century" pitchFamily="18" charset="0"/>
            </a:endParaRPr>
          </a:p>
          <a:p>
            <a:endParaRPr lang="en-US" u="sng" dirty="0" smtClean="0"/>
          </a:p>
          <a:p>
            <a:endParaRPr lang="ru-RU" u="sng" dirty="0"/>
          </a:p>
        </p:txBody>
      </p:sp>
      <p:sp>
        <p:nvSpPr>
          <p:cNvPr id="14" name="Прямоугольник 13"/>
          <p:cNvSpPr/>
          <p:nvPr/>
        </p:nvSpPr>
        <p:spPr>
          <a:xfrm>
            <a:off x="467544" y="3318570"/>
            <a:ext cx="4572000" cy="3539430"/>
          </a:xfrm>
          <a:prstGeom prst="rect">
            <a:avLst/>
          </a:prstGeom>
        </p:spPr>
        <p:txBody>
          <a:bodyPr>
            <a:spAutoFit/>
          </a:bodyPr>
          <a:lstStyle/>
          <a:p>
            <a:r>
              <a:rPr lang="en-US" sz="1600" dirty="0" smtClean="0">
                <a:latin typeface="Century" pitchFamily="18" charset="0"/>
              </a:rPr>
              <a:t>1. When was the United Nations established?</a:t>
            </a:r>
            <a:endParaRPr lang="ru-RU" sz="1600" dirty="0" smtClean="0">
              <a:latin typeface="Century" pitchFamily="18" charset="0"/>
            </a:endParaRPr>
          </a:p>
          <a:p>
            <a:r>
              <a:rPr lang="en-US" sz="1600" dirty="0" smtClean="0">
                <a:latin typeface="Century" pitchFamily="18" charset="0"/>
              </a:rPr>
              <a:t>2. What did the UN want to do?</a:t>
            </a:r>
            <a:endParaRPr lang="ru-RU" sz="1600" dirty="0" smtClean="0">
              <a:latin typeface="Century" pitchFamily="18" charset="0"/>
            </a:endParaRPr>
          </a:p>
          <a:p>
            <a:r>
              <a:rPr lang="en-US" sz="1600" dirty="0" smtClean="0">
                <a:latin typeface="Century" pitchFamily="18" charset="0"/>
              </a:rPr>
              <a:t>3. Who is the main spokesperson for the UN?</a:t>
            </a:r>
            <a:endParaRPr lang="ru-RU" sz="1600" dirty="0" smtClean="0">
              <a:latin typeface="Century" pitchFamily="18" charset="0"/>
            </a:endParaRPr>
          </a:p>
          <a:p>
            <a:r>
              <a:rPr lang="en-US" sz="1600" dirty="0" smtClean="0">
                <a:latin typeface="Century" pitchFamily="18" charset="0"/>
              </a:rPr>
              <a:t>4. What does the main spokesperson do?</a:t>
            </a:r>
            <a:endParaRPr lang="ru-RU" sz="1600" dirty="0" smtClean="0">
              <a:latin typeface="Century" pitchFamily="18" charset="0"/>
            </a:endParaRPr>
          </a:p>
          <a:p>
            <a:r>
              <a:rPr lang="en-US" sz="1600" dirty="0" smtClean="0">
                <a:latin typeface="Century" pitchFamily="18" charset="0"/>
              </a:rPr>
              <a:t>5. What are some of the successes of the United Nations listed in the article?</a:t>
            </a:r>
            <a:endParaRPr lang="ru-RU" sz="1600" dirty="0" smtClean="0">
              <a:latin typeface="Century" pitchFamily="18" charset="0"/>
            </a:endParaRPr>
          </a:p>
          <a:p>
            <a:r>
              <a:rPr lang="en-US" sz="1600" dirty="0" smtClean="0">
                <a:latin typeface="Century" pitchFamily="18" charset="0"/>
              </a:rPr>
              <a:t>6. What happened in Somalia?</a:t>
            </a:r>
            <a:endParaRPr lang="ru-RU" sz="1600" dirty="0" smtClean="0">
              <a:latin typeface="Century" pitchFamily="18" charset="0"/>
            </a:endParaRPr>
          </a:p>
          <a:p>
            <a:r>
              <a:rPr lang="en-US" sz="1600" dirty="0" smtClean="0">
                <a:latin typeface="Century" pitchFamily="18" charset="0"/>
              </a:rPr>
              <a:t>7. According to some critics, why is the UN inefficient?</a:t>
            </a:r>
            <a:endParaRPr lang="ru-RU" sz="1600" dirty="0" smtClean="0">
              <a:latin typeface="Century" pitchFamily="18" charset="0"/>
            </a:endParaRPr>
          </a:p>
          <a:p>
            <a:r>
              <a:rPr lang="en-US" sz="1600" dirty="0" smtClean="0">
                <a:latin typeface="Century" pitchFamily="18" charset="0"/>
              </a:rPr>
              <a:t>8. According to the article, what happened in 1988?</a:t>
            </a:r>
            <a:endParaRPr lang="ru-RU" sz="1600" dirty="0" smtClean="0">
              <a:latin typeface="Century" pitchFamily="18" charset="0"/>
            </a:endParaRPr>
          </a:p>
          <a:p>
            <a:r>
              <a:rPr lang="en-US" sz="1600" dirty="0" smtClean="0">
                <a:latin typeface="Century" pitchFamily="18" charset="0"/>
              </a:rPr>
              <a:t>9. Who won the Nobel Prize in 2001? Why?</a:t>
            </a:r>
            <a:endParaRPr lang="ru-RU" sz="1600" dirty="0" smtClean="0">
              <a:latin typeface="Century" pitchFamily="18" charset="0"/>
            </a:endParaRPr>
          </a:p>
          <a:p>
            <a:r>
              <a:rPr lang="en-US" sz="1600" dirty="0" smtClean="0">
                <a:latin typeface="Century" pitchFamily="18" charset="0"/>
              </a:rPr>
              <a:t>10. How many nations belong to the United Nations?</a:t>
            </a:r>
            <a:endParaRPr lang="ru-RU" sz="1600" dirty="0" smtClean="0">
              <a:latin typeface="Century" pitchFamily="18" charset="0"/>
            </a:endParaRPr>
          </a:p>
        </p:txBody>
      </p:sp>
      <p:graphicFrame>
        <p:nvGraphicFramePr>
          <p:cNvPr id="16" name="Объект 15"/>
          <p:cNvGraphicFramePr>
            <a:graphicFrameLocks noChangeAspect="1"/>
          </p:cNvGraphicFramePr>
          <p:nvPr/>
        </p:nvGraphicFramePr>
        <p:xfrm>
          <a:off x="2123728" y="2636912"/>
          <a:ext cx="1041400" cy="685800"/>
        </p:xfrm>
        <a:graphic>
          <a:graphicData uri="http://schemas.openxmlformats.org/presentationml/2006/ole">
            <p:oleObj spid="_x0000_s82946" name="Объект упаковщика для оболочки" showAsIcon="1" r:id="rId17" imgW="1041480" imgH="685800" progId="Package">
              <p:embed/>
            </p:oleObj>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verb" presetSubtype="0" fill="hold" nodeType="clickEffect">
                                  <p:stCondLst>
                                    <p:cond delay="0"/>
                                  </p:stCondLst>
                                  <p:childTnLst>
                                    <p:cmd type="verb" cmd="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4644008" y="476672"/>
            <a:ext cx="1959191" cy="584775"/>
          </a:xfrm>
          <a:prstGeom prst="rect">
            <a:avLst/>
          </a:prstGeom>
        </p:spPr>
        <p:txBody>
          <a:bodyPr wrap="none">
            <a:spAutoFit/>
          </a:bodyPr>
          <a:lstStyle/>
          <a:p>
            <a:r>
              <a:rPr lang="en-US" sz="3200" b="1" dirty="0" smtClean="0">
                <a:solidFill>
                  <a:srgbClr val="0070C0"/>
                </a:solidFill>
                <a:latin typeface="Century" pitchFamily="18" charset="0"/>
              </a:rPr>
              <a:t>Session 7</a:t>
            </a:r>
            <a:endParaRPr lang="ru-RU" sz="3200" dirty="0">
              <a:latin typeface="Century" pitchFamily="18" charset="0"/>
            </a:endParaRPr>
          </a:p>
        </p:txBody>
      </p:sp>
      <p:sp>
        <p:nvSpPr>
          <p:cNvPr id="9" name="TextBox 8"/>
          <p:cNvSpPr txBox="1"/>
          <p:nvPr/>
        </p:nvSpPr>
        <p:spPr>
          <a:xfrm>
            <a:off x="4139952" y="1340768"/>
            <a:ext cx="2802370" cy="461665"/>
          </a:xfrm>
          <a:prstGeom prst="rect">
            <a:avLst/>
          </a:prstGeom>
          <a:noFill/>
        </p:spPr>
        <p:txBody>
          <a:bodyPr wrap="none" rtlCol="0">
            <a:spAutoFit/>
          </a:bodyPr>
          <a:lstStyle/>
          <a:p>
            <a:r>
              <a:rPr lang="en-US" sz="2400" dirty="0" smtClean="0">
                <a:latin typeface="Century" pitchFamily="18" charset="0"/>
              </a:rPr>
              <a:t>Make a conclusion</a:t>
            </a:r>
            <a:endParaRPr lang="ru-RU" sz="2400" dirty="0">
              <a:latin typeface="Century" pitchFamily="18" charset="0"/>
            </a:endParaRPr>
          </a:p>
        </p:txBody>
      </p:sp>
      <p:sp>
        <p:nvSpPr>
          <p:cNvPr id="11" name="Прямоугольник 10"/>
          <p:cNvSpPr/>
          <p:nvPr/>
        </p:nvSpPr>
        <p:spPr>
          <a:xfrm>
            <a:off x="3203848" y="2276872"/>
            <a:ext cx="3232103" cy="461665"/>
          </a:xfrm>
          <a:prstGeom prst="rect">
            <a:avLst/>
          </a:prstGeom>
        </p:spPr>
        <p:txBody>
          <a:bodyPr wrap="none">
            <a:spAutoFit/>
          </a:bodyPr>
          <a:lstStyle/>
          <a:p>
            <a:r>
              <a:rPr lang="en-US" sz="2400" b="1" dirty="0" smtClean="0">
                <a:solidFill>
                  <a:srgbClr val="7030A0"/>
                </a:solidFill>
                <a:latin typeface="Century" pitchFamily="18" charset="0"/>
              </a:rPr>
              <a:t>Task for presentation</a:t>
            </a:r>
            <a:endParaRPr lang="ru-RU" sz="2400" b="1" dirty="0">
              <a:solidFill>
                <a:srgbClr val="7030A0"/>
              </a:solidFill>
              <a:latin typeface="Century" pitchFamily="18" charset="0"/>
            </a:endParaRPr>
          </a:p>
        </p:txBody>
      </p:sp>
      <p:sp>
        <p:nvSpPr>
          <p:cNvPr id="79873" name="Rectangle 1"/>
          <p:cNvSpPr>
            <a:spLocks noChangeArrowheads="1"/>
          </p:cNvSpPr>
          <p:nvPr/>
        </p:nvSpPr>
        <p:spPr bwMode="auto">
          <a:xfrm>
            <a:off x="467544" y="2812867"/>
            <a:ext cx="8424936" cy="1323439"/>
          </a:xfrm>
          <a:prstGeom prst="rect">
            <a:avLst/>
          </a:prstGeom>
          <a:solidFill>
            <a:schemeClr val="tx2">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Make a conclusion for your presentation. What is the UN contribution to the world society?</a:t>
            </a:r>
            <a:endParaRPr kumimoji="0" lang="ru-RU" sz="2000" b="1" i="0" u="none" strike="noStrike" cap="none" normalizeH="0" baseline="0" dirty="0" smtClean="0">
              <a:ln>
                <a:noFill/>
              </a:ln>
              <a:solidFill>
                <a:schemeClr val="tx1"/>
              </a:solidFill>
              <a:effectLst/>
              <a:latin typeface="Century"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chemeClr val="tx1"/>
                </a:solidFill>
                <a:effectLst/>
                <a:latin typeface="Century" pitchFamily="18" charset="0"/>
                <a:ea typeface="Calibri" pitchFamily="34" charset="0"/>
                <a:cs typeface="Times New Roman" pitchFamily="18" charset="0"/>
              </a:rPr>
              <a:t>  Think and try to introduce ideas about your own small contribution to the UN.</a:t>
            </a:r>
            <a:endParaRPr kumimoji="0" lang="en-US" sz="2000" b="1" i="0" u="none" strike="noStrike" cap="none" normalizeH="0" baseline="0" dirty="0" smtClean="0">
              <a:ln>
                <a:noFill/>
              </a:ln>
              <a:solidFill>
                <a:schemeClr val="tx1"/>
              </a:solidFill>
              <a:effectLst/>
              <a:latin typeface="Century" pitchFamily="18" charset="0"/>
            </a:endParaRPr>
          </a:p>
        </p:txBody>
      </p:sp>
      <p:pic>
        <p:nvPicPr>
          <p:cNvPr id="12" name="Picture 2"/>
          <p:cNvPicPr>
            <a:picLocks noChangeAspect="1" noChangeArrowheads="1"/>
          </p:cNvPicPr>
          <p:nvPr/>
        </p:nvPicPr>
        <p:blipFill>
          <a:blip r:embed="rId6" cstate="print"/>
          <a:srcRect/>
          <a:stretch>
            <a:fillRect/>
          </a:stretch>
        </p:blipFill>
        <p:spPr bwMode="auto">
          <a:xfrm>
            <a:off x="2915816" y="4221088"/>
            <a:ext cx="3257444" cy="2167681"/>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Прямоугольник 7"/>
          <p:cNvSpPr/>
          <p:nvPr/>
        </p:nvSpPr>
        <p:spPr>
          <a:xfrm>
            <a:off x="3851920" y="332656"/>
            <a:ext cx="3711081" cy="707886"/>
          </a:xfrm>
          <a:prstGeom prst="rect">
            <a:avLst/>
          </a:prstGeom>
          <a:solidFill>
            <a:srgbClr val="FF9933"/>
          </a:solidFill>
        </p:spPr>
        <p:txBody>
          <a:bodyPr wrap="none">
            <a:spAutoFit/>
          </a:bodyPr>
          <a:lstStyle/>
          <a:p>
            <a:r>
              <a:rPr lang="en-US" sz="4000" b="1" dirty="0" smtClean="0">
                <a:solidFill>
                  <a:srgbClr val="7030A0"/>
                </a:solidFill>
                <a:latin typeface="Century" pitchFamily="18" charset="0"/>
              </a:rPr>
              <a:t>EVALUATION</a:t>
            </a:r>
            <a:endParaRPr lang="ru-RU" sz="4000" b="1" dirty="0">
              <a:solidFill>
                <a:srgbClr val="7030A0"/>
              </a:solidFill>
              <a:latin typeface="Century" pitchFamily="18" charset="0"/>
            </a:endParaRPr>
          </a:p>
        </p:txBody>
      </p:sp>
      <p:sp>
        <p:nvSpPr>
          <p:cNvPr id="9" name="Прямоугольник 8"/>
          <p:cNvSpPr/>
          <p:nvPr/>
        </p:nvSpPr>
        <p:spPr>
          <a:xfrm>
            <a:off x="971600" y="4293096"/>
            <a:ext cx="7614592" cy="1938992"/>
          </a:xfrm>
          <a:prstGeom prst="rect">
            <a:avLst/>
          </a:prstGeom>
        </p:spPr>
        <p:txBody>
          <a:bodyPr wrap="square">
            <a:spAutoFit/>
          </a:bodyPr>
          <a:lstStyle/>
          <a:p>
            <a:r>
              <a:rPr lang="en-US" sz="2400" dirty="0" smtClean="0">
                <a:latin typeface="Century" pitchFamily="18" charset="0"/>
              </a:rPr>
              <a:t>You are going to create two products: </a:t>
            </a:r>
            <a:r>
              <a:rPr lang="en-US" sz="2400" b="1" dirty="0" smtClean="0">
                <a:latin typeface="Century" pitchFamily="18" charset="0"/>
              </a:rPr>
              <a:t>a multimedia presentation </a:t>
            </a:r>
            <a:r>
              <a:rPr lang="en-US" sz="2400" dirty="0" smtClean="0">
                <a:latin typeface="Century" pitchFamily="18" charset="0"/>
              </a:rPr>
              <a:t>and </a:t>
            </a:r>
            <a:r>
              <a:rPr lang="en-US" sz="2400" b="1" dirty="0" smtClean="0">
                <a:latin typeface="Century" pitchFamily="18" charset="0"/>
              </a:rPr>
              <a:t>an opinion essay. </a:t>
            </a:r>
            <a:r>
              <a:rPr lang="en-US" sz="2400" dirty="0" smtClean="0">
                <a:latin typeface="Century" pitchFamily="18" charset="0"/>
              </a:rPr>
              <a:t>Each product will be graded. While  making a presentation and writing an essay check with the help of these criterions how successful you are.</a:t>
            </a:r>
            <a:endParaRPr lang="ru-RU" sz="2400" dirty="0">
              <a:latin typeface="Century" pitchFamily="18" charset="0"/>
            </a:endParaRPr>
          </a:p>
        </p:txBody>
      </p:sp>
      <p:pic>
        <p:nvPicPr>
          <p:cNvPr id="78849" name="Picture 1"/>
          <p:cNvPicPr>
            <a:picLocks noChangeAspect="1" noChangeArrowheads="1"/>
          </p:cNvPicPr>
          <p:nvPr/>
        </p:nvPicPr>
        <p:blipFill>
          <a:blip r:embed="rId6" cstate="print"/>
          <a:srcRect/>
          <a:stretch>
            <a:fillRect/>
          </a:stretch>
        </p:blipFill>
        <p:spPr bwMode="auto">
          <a:xfrm>
            <a:off x="3419872" y="1268760"/>
            <a:ext cx="3631886" cy="2387965"/>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3"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4"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72709" name="Rectangle 5"/>
          <p:cNvSpPr>
            <a:spLocks noChangeArrowheads="1"/>
          </p:cNvSpPr>
          <p:nvPr/>
        </p:nvSpPr>
        <p:spPr bwMode="auto">
          <a:xfrm>
            <a:off x="1360052" y="173252"/>
            <a:ext cx="6616748"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7030A0"/>
                </a:solidFill>
                <a:effectLst/>
                <a:latin typeface="Arial" pitchFamily="34" charset="0"/>
                <a:ea typeface="Times New Roman" pitchFamily="18" charset="0"/>
              </a:rPr>
              <a:t>Критерии оценки  выполненной </a:t>
            </a:r>
            <a:r>
              <a:rPr kumimoji="0" lang="ru-RU" sz="1600" b="1" i="0" u="none" strike="noStrike" cap="none" normalizeH="0" baseline="0" dirty="0" err="1" smtClean="0">
                <a:ln>
                  <a:noFill/>
                </a:ln>
                <a:solidFill>
                  <a:srgbClr val="7030A0"/>
                </a:solidFill>
                <a:effectLst/>
                <a:latin typeface="Arial" pitchFamily="34" charset="0"/>
                <a:ea typeface="Times New Roman" pitchFamily="18" charset="0"/>
              </a:rPr>
              <a:t>мультимедийной</a:t>
            </a:r>
            <a:r>
              <a:rPr kumimoji="0" lang="ru-RU" sz="1600" b="1" i="0" u="none" strike="noStrike" cap="none" normalizeH="0" baseline="0" dirty="0" smtClean="0">
                <a:ln>
                  <a:noFill/>
                </a:ln>
                <a:solidFill>
                  <a:srgbClr val="7030A0"/>
                </a:solidFill>
                <a:effectLst/>
                <a:latin typeface="Arial" pitchFamily="34" charset="0"/>
                <a:ea typeface="Times New Roman" pitchFamily="18" charset="0"/>
              </a:rPr>
              <a:t> презентации</a:t>
            </a:r>
            <a:endParaRPr kumimoji="0" lang="ru-RU" sz="1600" b="0" i="0" u="none" strike="noStrike" cap="none" normalizeH="0" baseline="0" dirty="0" smtClean="0">
              <a:ln>
                <a:noFill/>
              </a:ln>
              <a:solidFill>
                <a:srgbClr val="7030A0"/>
              </a:solidFill>
              <a:effectLst/>
              <a:latin typeface="Arial" pitchFamily="34" charset="0"/>
            </a:endParaRPr>
          </a:p>
        </p:txBody>
      </p:sp>
      <p:graphicFrame>
        <p:nvGraphicFramePr>
          <p:cNvPr id="16" name="Объект 15"/>
          <p:cNvGraphicFramePr>
            <a:graphicFrameLocks noChangeAspect="1"/>
          </p:cNvGraphicFramePr>
          <p:nvPr/>
        </p:nvGraphicFramePr>
        <p:xfrm>
          <a:off x="2339753" y="622245"/>
          <a:ext cx="4824536" cy="6066215"/>
        </p:xfrm>
        <a:graphic>
          <a:graphicData uri="http://schemas.openxmlformats.org/presentationml/2006/ole">
            <p:oleObj spid="_x0000_s72710" name="Document" r:id="rId5" imgW="6847715" imgH="8611619" progId="Word.Document.8">
              <p:embed/>
            </p:oleObj>
          </a:graphicData>
        </a:graphic>
      </p:graphicFrame>
    </p:spTree>
  </p:cSld>
  <p:clrMapOvr>
    <a:masterClrMapping/>
  </p:clrMapOvr>
  <p:transition>
    <p:split orient="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3"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4"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graphicFrame>
        <p:nvGraphicFramePr>
          <p:cNvPr id="8" name="Объект 7"/>
          <p:cNvGraphicFramePr>
            <a:graphicFrameLocks noChangeAspect="1"/>
          </p:cNvGraphicFramePr>
          <p:nvPr/>
        </p:nvGraphicFramePr>
        <p:xfrm>
          <a:off x="2061194" y="188640"/>
          <a:ext cx="4964248" cy="6408711"/>
        </p:xfrm>
        <a:graphic>
          <a:graphicData uri="http://schemas.openxmlformats.org/presentationml/2006/ole">
            <p:oleObj spid="_x0000_s73729" name="Document" r:id="rId5" imgW="6847715" imgH="8840869" progId="Word.Document.8">
              <p:embed/>
            </p:oleObj>
          </a:graphicData>
        </a:graphic>
      </p:graphicFrame>
    </p:spTree>
  </p:cSld>
  <p:clrMapOvr>
    <a:masterClrMapping/>
  </p:clrMapOvr>
  <p:transition>
    <p:split orient="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3"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4"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graphicFrame>
        <p:nvGraphicFramePr>
          <p:cNvPr id="8" name="Объект 7"/>
          <p:cNvGraphicFramePr>
            <a:graphicFrameLocks noChangeAspect="1"/>
          </p:cNvGraphicFramePr>
          <p:nvPr/>
        </p:nvGraphicFramePr>
        <p:xfrm>
          <a:off x="1907704" y="332656"/>
          <a:ext cx="5614789" cy="6192962"/>
        </p:xfrm>
        <a:graphic>
          <a:graphicData uri="http://schemas.openxmlformats.org/presentationml/2006/ole">
            <p:oleObj spid="_x0000_s74753" name="Document" r:id="rId5" imgW="6847715" imgH="7553043" progId="Word.Document.8">
              <p:embed/>
            </p:oleObj>
          </a:graphicData>
        </a:graphic>
      </p:graphicFrame>
    </p:spTree>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80528" y="0"/>
            <a:ext cx="9504486" cy="7045192"/>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TextBox 7"/>
          <p:cNvSpPr txBox="1"/>
          <p:nvPr/>
        </p:nvSpPr>
        <p:spPr>
          <a:xfrm>
            <a:off x="4716016" y="476672"/>
            <a:ext cx="1592680" cy="707886"/>
          </a:xfrm>
          <a:prstGeom prst="rect">
            <a:avLst/>
          </a:prstGeom>
          <a:solidFill>
            <a:srgbClr val="FF9933"/>
          </a:solidFill>
        </p:spPr>
        <p:txBody>
          <a:bodyPr wrap="none" rtlCol="0">
            <a:spAutoFit/>
          </a:bodyPr>
          <a:lstStyle/>
          <a:p>
            <a:r>
              <a:rPr lang="en-US" sz="4000" b="1" dirty="0" smtClean="0">
                <a:solidFill>
                  <a:srgbClr val="7030A0"/>
                </a:solidFill>
                <a:latin typeface="Century" pitchFamily="18" charset="0"/>
              </a:rPr>
              <a:t>TASK</a:t>
            </a:r>
            <a:endParaRPr lang="ru-RU" sz="4000" b="1" dirty="0">
              <a:solidFill>
                <a:srgbClr val="7030A0"/>
              </a:solidFill>
              <a:latin typeface="Century" pitchFamily="18" charset="0"/>
            </a:endParaRPr>
          </a:p>
        </p:txBody>
      </p:sp>
      <p:sp>
        <p:nvSpPr>
          <p:cNvPr id="9" name="Прямоугольник 8"/>
          <p:cNvSpPr/>
          <p:nvPr/>
        </p:nvSpPr>
        <p:spPr>
          <a:xfrm>
            <a:off x="1259632" y="1844824"/>
            <a:ext cx="7344816" cy="3693319"/>
          </a:xfrm>
          <a:prstGeom prst="rect">
            <a:avLst/>
          </a:prstGeom>
          <a:solidFill>
            <a:schemeClr val="tx2">
              <a:lumMod val="20000"/>
              <a:lumOff val="80000"/>
            </a:schemeClr>
          </a:solidFill>
          <a:ln>
            <a:solidFill>
              <a:srgbClr val="0070C0"/>
            </a:solidFill>
          </a:ln>
        </p:spPr>
        <p:txBody>
          <a:bodyPr wrap="square">
            <a:spAutoFit/>
          </a:bodyPr>
          <a:lstStyle/>
          <a:p>
            <a:r>
              <a:rPr lang="en-US" sz="2400" dirty="0" smtClean="0">
                <a:latin typeface="Century" pitchFamily="18" charset="0"/>
              </a:rPr>
              <a:t>1.   </a:t>
            </a:r>
            <a:r>
              <a:rPr lang="en-US" sz="2400" b="1" dirty="0" smtClean="0">
                <a:solidFill>
                  <a:srgbClr val="FF0000"/>
                </a:solidFill>
                <a:latin typeface="Century" pitchFamily="18" charset="0"/>
              </a:rPr>
              <a:t>Study</a:t>
            </a:r>
            <a:r>
              <a:rPr lang="en-US" sz="2400" dirty="0" smtClean="0">
                <a:latin typeface="Century" pitchFamily="18" charset="0"/>
              </a:rPr>
              <a:t> the websites and resources  in order to find out and learn  the information about the  United Nations Organization and its great achievements.</a:t>
            </a:r>
          </a:p>
          <a:p>
            <a:r>
              <a:rPr lang="en-US" sz="2400" dirty="0" smtClean="0">
                <a:latin typeface="Century" pitchFamily="18" charset="0"/>
              </a:rPr>
              <a:t>2.   </a:t>
            </a:r>
            <a:r>
              <a:rPr lang="en-US" sz="2400" b="1" dirty="0" smtClean="0">
                <a:solidFill>
                  <a:srgbClr val="FF0000"/>
                </a:solidFill>
                <a:latin typeface="Century" pitchFamily="18" charset="0"/>
              </a:rPr>
              <a:t>Make </a:t>
            </a:r>
            <a:r>
              <a:rPr lang="en-US" sz="2400" dirty="0" smtClean="0">
                <a:latin typeface="Century" pitchFamily="18" charset="0"/>
              </a:rPr>
              <a:t>a presentation "The UN Contribution to the world society". </a:t>
            </a:r>
          </a:p>
          <a:p>
            <a:r>
              <a:rPr lang="en-US" sz="2400" dirty="0" smtClean="0">
                <a:latin typeface="Century" pitchFamily="18" charset="0"/>
              </a:rPr>
              <a:t>3.   </a:t>
            </a:r>
            <a:r>
              <a:rPr lang="en-US" sz="2400" b="1" dirty="0" smtClean="0">
                <a:solidFill>
                  <a:srgbClr val="FF0000"/>
                </a:solidFill>
                <a:latin typeface="Century" pitchFamily="18" charset="0"/>
              </a:rPr>
              <a:t>Present</a:t>
            </a:r>
            <a:r>
              <a:rPr lang="en-US" sz="2400" dirty="0" smtClean="0">
                <a:latin typeface="Century" pitchFamily="18" charset="0"/>
              </a:rPr>
              <a:t> your presentation to the class.</a:t>
            </a:r>
          </a:p>
          <a:p>
            <a:pPr marL="342900" indent="-342900"/>
            <a:r>
              <a:rPr lang="en-US" sz="2400" dirty="0" smtClean="0">
                <a:latin typeface="Century" pitchFamily="18" charset="0"/>
              </a:rPr>
              <a:t>4.   </a:t>
            </a:r>
            <a:r>
              <a:rPr lang="en-US" sz="2400" b="1" dirty="0" smtClean="0">
                <a:solidFill>
                  <a:srgbClr val="FF0000"/>
                </a:solidFill>
                <a:latin typeface="Century" pitchFamily="18" charset="0"/>
              </a:rPr>
              <a:t>Write</a:t>
            </a:r>
            <a:r>
              <a:rPr lang="en-US" sz="2400" dirty="0" smtClean="0">
                <a:latin typeface="Century" pitchFamily="18" charset="0"/>
              </a:rPr>
              <a:t> an opinion essay "The United Nations as a peacekeeping organization". </a:t>
            </a:r>
          </a:p>
          <a:p>
            <a:pPr marL="342900" indent="-342900"/>
            <a:r>
              <a:rPr lang="en-US" dirty="0" smtClean="0"/>
              <a:t>                                                                                                                                                                                                   </a:t>
            </a:r>
            <a:endParaRPr lang="ru-RU" dirty="0"/>
          </a:p>
        </p:txBody>
      </p:sp>
      <p:sp>
        <p:nvSpPr>
          <p:cNvPr id="12" name="Прямоугольник 11"/>
          <p:cNvSpPr/>
          <p:nvPr/>
        </p:nvSpPr>
        <p:spPr>
          <a:xfrm>
            <a:off x="1331640" y="5796171"/>
            <a:ext cx="7272808" cy="1061829"/>
          </a:xfrm>
          <a:prstGeom prst="rect">
            <a:avLst/>
          </a:prstGeom>
        </p:spPr>
        <p:txBody>
          <a:bodyPr wrap="square">
            <a:spAutoFit/>
          </a:bodyPr>
          <a:lstStyle/>
          <a:p>
            <a:r>
              <a:rPr lang="en-US" sz="2100" dirty="0" smtClean="0">
                <a:latin typeface="Century" pitchFamily="18" charset="0"/>
              </a:rPr>
              <a:t>Below you can see two tasks: </a:t>
            </a:r>
            <a:r>
              <a:rPr lang="en-US" sz="2100" b="1" dirty="0" smtClean="0">
                <a:latin typeface="Century" pitchFamily="18" charset="0"/>
              </a:rPr>
              <a:t>writing an opinion essay </a:t>
            </a:r>
            <a:r>
              <a:rPr lang="en-US" sz="2100" dirty="0" smtClean="0">
                <a:latin typeface="Century" pitchFamily="18" charset="0"/>
              </a:rPr>
              <a:t>and </a:t>
            </a:r>
            <a:r>
              <a:rPr lang="en-US" sz="2100" b="1" dirty="0" smtClean="0">
                <a:latin typeface="Century" pitchFamily="18" charset="0"/>
              </a:rPr>
              <a:t>making a presentation</a:t>
            </a:r>
            <a:r>
              <a:rPr lang="en-US" sz="2100" dirty="0" smtClean="0">
                <a:latin typeface="Century" pitchFamily="18" charset="0"/>
              </a:rPr>
              <a:t>. Study these two papers very carefully in order to understand clearly both tasks.</a:t>
            </a:r>
            <a:endParaRPr lang="ru-RU" sz="2100" dirty="0">
              <a:latin typeface="Century" pitchFamily="18" charset="0"/>
            </a:endParaRPr>
          </a:p>
        </p:txBody>
      </p:sp>
    </p:spTree>
  </p:cSld>
  <p:clrMapOvr>
    <a:masterClrMapping/>
  </p:clrMapOvr>
  <p:transition>
    <p:split orient="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3"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4"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75777" name="Rectangle 1"/>
          <p:cNvSpPr>
            <a:spLocks noChangeArrowheads="1"/>
          </p:cNvSpPr>
          <p:nvPr/>
        </p:nvSpPr>
        <p:spPr bwMode="auto">
          <a:xfrm>
            <a:off x="4479634" y="23257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graphicFrame>
        <p:nvGraphicFramePr>
          <p:cNvPr id="9" name="Объект 8"/>
          <p:cNvGraphicFramePr>
            <a:graphicFrameLocks noChangeAspect="1"/>
          </p:cNvGraphicFramePr>
          <p:nvPr/>
        </p:nvGraphicFramePr>
        <p:xfrm>
          <a:off x="2051720" y="188640"/>
          <a:ext cx="5184576" cy="6451097"/>
        </p:xfrm>
        <a:graphic>
          <a:graphicData uri="http://schemas.openxmlformats.org/presentationml/2006/ole">
            <p:oleObj spid="_x0000_s75779" name="Документ" r:id="rId5" imgW="5925852" imgH="8885785" progId="">
              <p:embed/>
            </p:oleObj>
          </a:graphicData>
        </a:graphic>
      </p:graphicFrame>
    </p:spTree>
  </p:cSld>
  <p:clrMapOvr>
    <a:masterClrMapping/>
  </p:clrMapOvr>
  <p:transition>
    <p:split orient="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TextBox 7"/>
          <p:cNvSpPr txBox="1"/>
          <p:nvPr/>
        </p:nvSpPr>
        <p:spPr>
          <a:xfrm>
            <a:off x="3923928" y="404664"/>
            <a:ext cx="3853940" cy="707886"/>
          </a:xfrm>
          <a:prstGeom prst="rect">
            <a:avLst/>
          </a:prstGeom>
          <a:solidFill>
            <a:srgbClr val="FF9933"/>
          </a:solidFill>
        </p:spPr>
        <p:txBody>
          <a:bodyPr wrap="none" rtlCol="0">
            <a:spAutoFit/>
          </a:bodyPr>
          <a:lstStyle/>
          <a:p>
            <a:r>
              <a:rPr lang="en-US" sz="4000" b="1" dirty="0" smtClean="0">
                <a:solidFill>
                  <a:srgbClr val="990099"/>
                </a:solidFill>
                <a:latin typeface="Century" pitchFamily="18" charset="0"/>
              </a:rPr>
              <a:t>CONCLUSION</a:t>
            </a:r>
            <a:endParaRPr lang="ru-RU" sz="4000" b="1" dirty="0">
              <a:solidFill>
                <a:srgbClr val="990099"/>
              </a:solidFill>
              <a:latin typeface="Century" pitchFamily="18" charset="0"/>
            </a:endParaRPr>
          </a:p>
        </p:txBody>
      </p:sp>
      <p:sp>
        <p:nvSpPr>
          <p:cNvPr id="9" name="Прямоугольник 8"/>
          <p:cNvSpPr/>
          <p:nvPr/>
        </p:nvSpPr>
        <p:spPr>
          <a:xfrm>
            <a:off x="611560" y="1772816"/>
            <a:ext cx="4104456" cy="5016758"/>
          </a:xfrm>
          <a:prstGeom prst="rect">
            <a:avLst/>
          </a:prstGeom>
        </p:spPr>
        <p:txBody>
          <a:bodyPr wrap="square">
            <a:spAutoFit/>
          </a:bodyPr>
          <a:lstStyle/>
          <a:p>
            <a:r>
              <a:rPr lang="en-US" dirty="0" smtClean="0">
                <a:latin typeface="Century" pitchFamily="18" charset="0"/>
              </a:rPr>
              <a:t>After completing this </a:t>
            </a:r>
            <a:r>
              <a:rPr lang="en-US" dirty="0" err="1" smtClean="0">
                <a:latin typeface="Century" pitchFamily="18" charset="0"/>
              </a:rPr>
              <a:t>webquest</a:t>
            </a:r>
            <a:r>
              <a:rPr lang="en-US" dirty="0" smtClean="0">
                <a:latin typeface="Century" pitchFamily="18" charset="0"/>
              </a:rPr>
              <a:t> you will be able to understand a great influence of the UN on the world society. You have analyzed  its main principles and goals. Also you have seen a number of the greatest achievements and contributions that the UN provides to the world.  You have known all human rights and tried to support them. And even you  have  tried to think what you could do  help to spread peace and development throughout not the whole world but among your own  surroundings.</a:t>
            </a:r>
          </a:p>
          <a:p>
            <a:endParaRPr lang="en-US" dirty="0" smtClean="0"/>
          </a:p>
          <a:p>
            <a:pPr algn="ctr"/>
            <a:r>
              <a:rPr lang="en-US" sz="3200" b="1" dirty="0" smtClean="0">
                <a:solidFill>
                  <a:srgbClr val="00B050"/>
                </a:solidFill>
                <a:latin typeface="Century" pitchFamily="18" charset="0"/>
              </a:rPr>
              <a:t>It's your World...</a:t>
            </a:r>
            <a:endParaRPr lang="ru-RU" sz="3200" b="1" dirty="0">
              <a:solidFill>
                <a:srgbClr val="00B050"/>
              </a:solidFill>
              <a:latin typeface="Century" pitchFamily="18" charset="0"/>
            </a:endParaRPr>
          </a:p>
        </p:txBody>
      </p:sp>
      <p:pic>
        <p:nvPicPr>
          <p:cNvPr id="83970" name="Picture 2"/>
          <p:cNvPicPr>
            <a:picLocks noChangeAspect="1" noChangeArrowheads="1"/>
          </p:cNvPicPr>
          <p:nvPr/>
        </p:nvPicPr>
        <p:blipFill>
          <a:blip r:embed="rId6" cstate="print"/>
          <a:srcRect/>
          <a:stretch>
            <a:fillRect/>
          </a:stretch>
        </p:blipFill>
        <p:spPr bwMode="auto">
          <a:xfrm>
            <a:off x="5220072" y="1988840"/>
            <a:ext cx="3266283" cy="4032448"/>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TextBox 7"/>
          <p:cNvSpPr txBox="1"/>
          <p:nvPr/>
        </p:nvSpPr>
        <p:spPr>
          <a:xfrm>
            <a:off x="4572000" y="332656"/>
            <a:ext cx="1965603" cy="584775"/>
          </a:xfrm>
          <a:prstGeom prst="rect">
            <a:avLst/>
          </a:prstGeom>
          <a:noFill/>
        </p:spPr>
        <p:txBody>
          <a:bodyPr wrap="none" rtlCol="0">
            <a:spAutoFit/>
          </a:bodyPr>
          <a:lstStyle/>
          <a:p>
            <a:r>
              <a:rPr lang="en-US" sz="3200" b="1" dirty="0" smtClean="0">
                <a:solidFill>
                  <a:srgbClr val="0066FF"/>
                </a:solidFill>
                <a:latin typeface="Century" pitchFamily="18" charset="0"/>
              </a:rPr>
              <a:t>Reflexion</a:t>
            </a:r>
            <a:endParaRPr lang="ru-RU" sz="3200" b="1" dirty="0">
              <a:solidFill>
                <a:srgbClr val="0066FF"/>
              </a:solidFill>
              <a:latin typeface="Century" pitchFamily="18" charset="0"/>
            </a:endParaRPr>
          </a:p>
        </p:txBody>
      </p:sp>
      <p:sp>
        <p:nvSpPr>
          <p:cNvPr id="9" name="Прямоугольник 8"/>
          <p:cNvSpPr/>
          <p:nvPr/>
        </p:nvSpPr>
        <p:spPr>
          <a:xfrm>
            <a:off x="4499992" y="1484784"/>
            <a:ext cx="1731564" cy="523220"/>
          </a:xfrm>
          <a:prstGeom prst="rect">
            <a:avLst/>
          </a:prstGeom>
        </p:spPr>
        <p:txBody>
          <a:bodyPr wrap="none">
            <a:spAutoFit/>
          </a:bodyPr>
          <a:lstStyle/>
          <a:p>
            <a:r>
              <a:rPr lang="en-US" sz="2800" b="1" i="1" dirty="0" err="1" smtClean="0">
                <a:solidFill>
                  <a:srgbClr val="CC6600"/>
                </a:solidFill>
                <a:latin typeface="Century" pitchFamily="18" charset="0"/>
              </a:rPr>
              <a:t>Cinquain</a:t>
            </a:r>
            <a:endParaRPr lang="ru-RU" sz="2800" b="1" i="1" dirty="0">
              <a:solidFill>
                <a:srgbClr val="CC6600"/>
              </a:solidFill>
              <a:latin typeface="Century" pitchFamily="18" charset="0"/>
            </a:endParaRPr>
          </a:p>
        </p:txBody>
      </p:sp>
      <p:sp>
        <p:nvSpPr>
          <p:cNvPr id="11" name="TextBox 10"/>
          <p:cNvSpPr txBox="1"/>
          <p:nvPr/>
        </p:nvSpPr>
        <p:spPr>
          <a:xfrm>
            <a:off x="1043608" y="2420888"/>
            <a:ext cx="7344816" cy="3477875"/>
          </a:xfrm>
          <a:prstGeom prst="rect">
            <a:avLst/>
          </a:prstGeom>
          <a:noFill/>
        </p:spPr>
        <p:txBody>
          <a:bodyPr wrap="square" rtlCol="0">
            <a:spAutoFit/>
          </a:bodyPr>
          <a:lstStyle/>
          <a:p>
            <a:r>
              <a:rPr lang="en-US" sz="2000" dirty="0" smtClean="0">
                <a:latin typeface="Century" pitchFamily="18" charset="0"/>
              </a:rPr>
              <a:t>After finishing your </a:t>
            </a:r>
            <a:r>
              <a:rPr lang="en-US" sz="2000" dirty="0" err="1" smtClean="0">
                <a:latin typeface="Century" pitchFamily="18" charset="0"/>
              </a:rPr>
              <a:t>webquest</a:t>
            </a:r>
            <a:r>
              <a:rPr lang="en-US" sz="2000" dirty="0" smtClean="0">
                <a:latin typeface="Century" pitchFamily="18" charset="0"/>
              </a:rPr>
              <a:t> try to think and analyze the information that you’ve learnt about the UN.  </a:t>
            </a:r>
          </a:p>
          <a:p>
            <a:r>
              <a:rPr lang="en-US" sz="2000" dirty="0" smtClean="0">
                <a:latin typeface="Century" pitchFamily="18" charset="0"/>
              </a:rPr>
              <a:t>Do it in the form of a </a:t>
            </a:r>
            <a:r>
              <a:rPr lang="en-US" sz="2000" b="1" dirty="0" err="1" smtClean="0">
                <a:latin typeface="Century" pitchFamily="18" charset="0"/>
              </a:rPr>
              <a:t>cinquain</a:t>
            </a:r>
            <a:r>
              <a:rPr lang="en-US" sz="2000" b="1" dirty="0" smtClean="0">
                <a:latin typeface="Century" pitchFamily="18" charset="0"/>
              </a:rPr>
              <a:t>. </a:t>
            </a:r>
          </a:p>
          <a:p>
            <a:endParaRPr lang="en-US" sz="2000" dirty="0" smtClean="0">
              <a:latin typeface="Century" pitchFamily="18" charset="0"/>
            </a:endParaRPr>
          </a:p>
          <a:p>
            <a:r>
              <a:rPr lang="en-US" sz="2000" b="1" dirty="0" smtClean="0">
                <a:latin typeface="Century" pitchFamily="18" charset="0"/>
              </a:rPr>
              <a:t>1line </a:t>
            </a:r>
            <a:r>
              <a:rPr lang="en-US" sz="2000" dirty="0" smtClean="0">
                <a:latin typeface="Century" pitchFamily="18" charset="0"/>
              </a:rPr>
              <a:t> - write  the name of the organization – </a:t>
            </a:r>
            <a:r>
              <a:rPr lang="en-US" sz="2000" b="1" dirty="0" smtClean="0">
                <a:solidFill>
                  <a:srgbClr val="990099"/>
                </a:solidFill>
                <a:latin typeface="Century" pitchFamily="18" charset="0"/>
              </a:rPr>
              <a:t>1 word  (noun)</a:t>
            </a:r>
          </a:p>
          <a:p>
            <a:r>
              <a:rPr lang="en-US" sz="2000" b="1" dirty="0" smtClean="0">
                <a:latin typeface="Century" pitchFamily="18" charset="0"/>
              </a:rPr>
              <a:t>2line</a:t>
            </a:r>
            <a:r>
              <a:rPr lang="en-US" sz="2000" dirty="0" smtClean="0">
                <a:latin typeface="Century" pitchFamily="18" charset="0"/>
              </a:rPr>
              <a:t> – write the description of the organization – </a:t>
            </a:r>
            <a:r>
              <a:rPr lang="en-US" sz="2000" b="1" dirty="0" smtClean="0">
                <a:solidFill>
                  <a:srgbClr val="990099"/>
                </a:solidFill>
                <a:latin typeface="Century" pitchFamily="18" charset="0"/>
              </a:rPr>
              <a:t>2 words     (adjectives)</a:t>
            </a:r>
          </a:p>
          <a:p>
            <a:r>
              <a:rPr lang="en-US" sz="2000" b="1" dirty="0" smtClean="0">
                <a:latin typeface="Century" pitchFamily="18" charset="0"/>
              </a:rPr>
              <a:t>3 line </a:t>
            </a:r>
            <a:r>
              <a:rPr lang="en-US" sz="2000" dirty="0" smtClean="0">
                <a:latin typeface="Century" pitchFamily="18" charset="0"/>
              </a:rPr>
              <a:t>– write the actions that connected with the organization – </a:t>
            </a:r>
            <a:r>
              <a:rPr lang="en-US" sz="2000" b="1" dirty="0" smtClean="0">
                <a:solidFill>
                  <a:srgbClr val="990099"/>
                </a:solidFill>
                <a:latin typeface="Century" pitchFamily="18" charset="0"/>
              </a:rPr>
              <a:t>3 words (verbs)</a:t>
            </a:r>
          </a:p>
          <a:p>
            <a:r>
              <a:rPr lang="en-US" sz="2000" b="1" dirty="0" smtClean="0">
                <a:latin typeface="Century" pitchFamily="18" charset="0"/>
              </a:rPr>
              <a:t>4 line </a:t>
            </a:r>
            <a:r>
              <a:rPr lang="en-US" sz="2000" dirty="0" smtClean="0">
                <a:latin typeface="Century" pitchFamily="18" charset="0"/>
              </a:rPr>
              <a:t>– write your opinion about  the organization – </a:t>
            </a:r>
            <a:r>
              <a:rPr lang="en-US" sz="2000" b="1" dirty="0" smtClean="0">
                <a:solidFill>
                  <a:srgbClr val="990099"/>
                </a:solidFill>
                <a:latin typeface="Century" pitchFamily="18" charset="0"/>
              </a:rPr>
              <a:t>4 words</a:t>
            </a:r>
          </a:p>
          <a:p>
            <a:r>
              <a:rPr lang="en-US" sz="2000" b="1" dirty="0" smtClean="0">
                <a:latin typeface="Century" pitchFamily="18" charset="0"/>
              </a:rPr>
              <a:t>5 line </a:t>
            </a:r>
            <a:r>
              <a:rPr lang="en-US" sz="2000" dirty="0" smtClean="0">
                <a:latin typeface="Century" pitchFamily="18" charset="0"/>
              </a:rPr>
              <a:t>– write the key word of the organization – </a:t>
            </a:r>
            <a:r>
              <a:rPr lang="en-US" sz="2000" b="1" dirty="0" smtClean="0">
                <a:solidFill>
                  <a:srgbClr val="990099"/>
                </a:solidFill>
                <a:latin typeface="Century" pitchFamily="18" charset="0"/>
              </a:rPr>
              <a:t>1 word</a:t>
            </a:r>
            <a:endParaRPr lang="ru-RU" sz="2000" b="1" dirty="0">
              <a:solidFill>
                <a:srgbClr val="990099"/>
              </a:solidFill>
              <a:latin typeface="Century" pitchFamily="18" charset="0"/>
            </a:endParaRPr>
          </a:p>
        </p:txBody>
      </p:sp>
    </p:spTree>
  </p:cSld>
  <p:clrMapOvr>
    <a:masterClrMapping/>
  </p:clrMapOvr>
  <p:transition>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pic>
        <p:nvPicPr>
          <p:cNvPr id="10" name="Рисунок 9" descr="d7522659056a6f4335acd481945f6b88.jpg"/>
          <p:cNvPicPr>
            <a:picLocks noChangeAspect="1"/>
          </p:cNvPicPr>
          <p:nvPr/>
        </p:nvPicPr>
        <p:blipFill>
          <a:blip r:embed="rId4" cstate="print"/>
          <a:stretch>
            <a:fillRect/>
          </a:stretch>
        </p:blipFill>
        <p:spPr>
          <a:xfrm>
            <a:off x="395536" y="116632"/>
            <a:ext cx="2267744" cy="1700808"/>
          </a:xfrm>
          <a:prstGeom prst="rect">
            <a:avLst/>
          </a:prstGeom>
          <a:ln>
            <a:gradFill>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bevel/>
          </a:ln>
          <a:scene3d>
            <a:camera prst="perspectiveRight"/>
            <a:lightRig rig="threePt" dir="t"/>
          </a:scene3d>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7" name="Рисунок 6" descr="jivaya-zemlya.gif"/>
          <p:cNvPicPr>
            <a:picLocks noChangeAspect="1"/>
          </p:cNvPicPr>
          <p:nvPr/>
        </p:nvPicPr>
        <p:blipFill>
          <a:blip r:embed="rId5" cstate="print"/>
          <a:stretch>
            <a:fillRect/>
          </a:stretch>
        </p:blipFill>
        <p:spPr>
          <a:xfrm>
            <a:off x="971600" y="-72968"/>
            <a:ext cx="1003334" cy="1016711"/>
          </a:xfrm>
          <a:prstGeom prst="rect">
            <a:avLst/>
          </a:prstGeom>
        </p:spPr>
      </p:pic>
      <p:sp>
        <p:nvSpPr>
          <p:cNvPr id="8" name="TextBox 7"/>
          <p:cNvSpPr txBox="1"/>
          <p:nvPr/>
        </p:nvSpPr>
        <p:spPr>
          <a:xfrm>
            <a:off x="4572000" y="404664"/>
            <a:ext cx="2125903" cy="523220"/>
          </a:xfrm>
          <a:prstGeom prst="rect">
            <a:avLst/>
          </a:prstGeom>
          <a:noFill/>
        </p:spPr>
        <p:txBody>
          <a:bodyPr wrap="none" rtlCol="0">
            <a:spAutoFit/>
          </a:bodyPr>
          <a:lstStyle/>
          <a:p>
            <a:r>
              <a:rPr lang="en-US" sz="2800" b="1" dirty="0" smtClean="0">
                <a:solidFill>
                  <a:srgbClr val="990099"/>
                </a:solidFill>
              </a:rPr>
              <a:t>References</a:t>
            </a:r>
            <a:endParaRPr lang="ru-RU" sz="2800" b="1" dirty="0">
              <a:solidFill>
                <a:srgbClr val="990099"/>
              </a:solidFill>
            </a:endParaRPr>
          </a:p>
        </p:txBody>
      </p:sp>
      <p:sp>
        <p:nvSpPr>
          <p:cNvPr id="9" name="TextBox 8"/>
          <p:cNvSpPr txBox="1"/>
          <p:nvPr/>
        </p:nvSpPr>
        <p:spPr>
          <a:xfrm>
            <a:off x="1331640" y="2420888"/>
            <a:ext cx="6904519" cy="3139321"/>
          </a:xfrm>
          <a:prstGeom prst="rect">
            <a:avLst/>
          </a:prstGeom>
          <a:noFill/>
        </p:spPr>
        <p:txBody>
          <a:bodyPr wrap="none" rtlCol="0">
            <a:spAutoFit/>
          </a:bodyPr>
          <a:lstStyle/>
          <a:p>
            <a:pPr marL="342900" indent="-342900">
              <a:buAutoNum type="arabicPeriod"/>
            </a:pPr>
            <a:r>
              <a:rPr lang="en-US" dirty="0" smtClean="0">
                <a:hlinkClick r:id="rId6"/>
              </a:rPr>
              <a:t>http://www.un.org/en/</a:t>
            </a:r>
            <a:endParaRPr lang="en-US" dirty="0" smtClean="0"/>
          </a:p>
          <a:p>
            <a:pPr marL="342900" indent="-342900">
              <a:buAutoNum type="arabicPeriod"/>
            </a:pPr>
            <a:r>
              <a:rPr lang="en-US" dirty="0" smtClean="0">
                <a:hlinkClick r:id="rId7"/>
              </a:rPr>
              <a:t>http://en.wikipedia.org/wiki/United_Nations</a:t>
            </a:r>
            <a:endParaRPr lang="en-US" dirty="0" smtClean="0"/>
          </a:p>
          <a:p>
            <a:pPr marL="342900" lvl="0" indent="-342900">
              <a:buFontTx/>
              <a:buAutoNum type="arabicPeriod"/>
            </a:pPr>
            <a:r>
              <a:rPr lang="en-US" u="sng" dirty="0" smtClean="0">
                <a:hlinkClick r:id="rId8"/>
              </a:rPr>
              <a:t>http://www.elcivics.com/united_nations_1.html</a:t>
            </a:r>
            <a:endParaRPr lang="ru-RU" dirty="0" smtClean="0"/>
          </a:p>
          <a:p>
            <a:pPr marL="342900" lvl="0" indent="-342900">
              <a:buFontTx/>
              <a:buAutoNum type="arabicPeriod"/>
            </a:pPr>
            <a:r>
              <a:rPr lang="en-US" u="sng" dirty="0" smtClean="0">
                <a:hlinkClick r:id="rId9"/>
              </a:rPr>
              <a:t>http://www.timelines.info/history/ages_and_periodson</a:t>
            </a:r>
            <a:endParaRPr lang="en-US" u="sng" dirty="0" smtClean="0"/>
          </a:p>
          <a:p>
            <a:pPr marL="342900" indent="-342900">
              <a:buFontTx/>
              <a:buAutoNum type="arabicPeriod"/>
            </a:pPr>
            <a:r>
              <a:rPr lang="en-US" u="sng" dirty="0" smtClean="0">
                <a:hlinkClick r:id="rId10"/>
              </a:rPr>
              <a:t>http://www.headsupenglish.com/index.php?option=com</a:t>
            </a:r>
            <a:endParaRPr lang="en-US" u="sng" dirty="0" smtClean="0"/>
          </a:p>
          <a:p>
            <a:pPr marL="342900" lvl="0" indent="-342900">
              <a:buFontTx/>
              <a:buAutoNum type="arabicPeriod"/>
            </a:pPr>
            <a:r>
              <a:rPr lang="en-US" u="sng" dirty="0" smtClean="0">
                <a:hlinkClick r:id="rId11"/>
              </a:rPr>
              <a:t>http://learningtogive.org/lessons/unit65/lesson2.html</a:t>
            </a:r>
            <a:endParaRPr lang="ru-RU" dirty="0" smtClean="0"/>
          </a:p>
          <a:p>
            <a:pPr marL="342900" lvl="0" indent="-342900">
              <a:buFontTx/>
              <a:buAutoNum type="arabicPeriod"/>
            </a:pPr>
            <a:r>
              <a:rPr lang="en-US" u="sng" dirty="0" smtClean="0">
                <a:hlinkClick r:id="rId12"/>
              </a:rPr>
              <a:t>http://www.english-online.at/government/united-nations/un.htm</a:t>
            </a:r>
            <a:endParaRPr lang="ru-RU" dirty="0" smtClean="0"/>
          </a:p>
          <a:p>
            <a:pPr marL="342900" indent="-342900"/>
            <a:endParaRPr lang="ru-RU" dirty="0" smtClean="0"/>
          </a:p>
          <a:p>
            <a:pPr marL="342900" lvl="0" indent="-342900">
              <a:buFontTx/>
              <a:buAutoNum type="arabicPeriod"/>
            </a:pPr>
            <a:endParaRPr lang="ru-RU" dirty="0" smtClean="0"/>
          </a:p>
          <a:p>
            <a:pPr marL="342900" indent="-342900">
              <a:buAutoNum type="arabicPeriod"/>
            </a:pPr>
            <a:endParaRPr lang="en-US" dirty="0" smtClean="0"/>
          </a:p>
          <a:p>
            <a:pPr marL="342900" indent="-342900">
              <a:buAutoNum type="arabicPeriod"/>
            </a:pPr>
            <a:endParaRPr lang="ru-RU" dirty="0"/>
          </a:p>
        </p:txBody>
      </p:sp>
    </p:spTree>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3"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4"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graphicFrame>
        <p:nvGraphicFramePr>
          <p:cNvPr id="8" name="Объект 7"/>
          <p:cNvGraphicFramePr>
            <a:graphicFrameLocks noChangeAspect="1"/>
          </p:cNvGraphicFramePr>
          <p:nvPr/>
        </p:nvGraphicFramePr>
        <p:xfrm>
          <a:off x="1763688" y="260648"/>
          <a:ext cx="5926137" cy="6326187"/>
        </p:xfrm>
        <a:graphic>
          <a:graphicData uri="http://schemas.openxmlformats.org/presentationml/2006/ole">
            <p:oleObj spid="_x0000_s2050" name="Document" r:id="rId5" imgW="5925852" imgH="6326302" progId="Word.Document.8">
              <p:embed/>
            </p:oleObj>
          </a:graphicData>
        </a:graphic>
      </p:graphicFrame>
    </p:spTree>
  </p:cSld>
  <p:clrMapOvr>
    <a:masterClrMapping/>
  </p:clrMapOvr>
  <p:transition>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3"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4"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graphicFrame>
        <p:nvGraphicFramePr>
          <p:cNvPr id="8" name="Объект 7"/>
          <p:cNvGraphicFramePr>
            <a:graphicFrameLocks noChangeAspect="1"/>
          </p:cNvGraphicFramePr>
          <p:nvPr/>
        </p:nvGraphicFramePr>
        <p:xfrm>
          <a:off x="1531938" y="330200"/>
          <a:ext cx="6078537" cy="6197600"/>
        </p:xfrm>
        <a:graphic>
          <a:graphicData uri="http://schemas.openxmlformats.org/presentationml/2006/ole">
            <p:oleObj spid="_x0000_s3074" name="Document" r:id="rId5" imgW="6078119" imgH="6198023" progId="Word.Document.8">
              <p:embed/>
            </p:oleObj>
          </a:graphicData>
        </a:graphic>
      </p:graphicFrame>
    </p:spTree>
  </p:cSld>
  <p:clrMapOvr>
    <a:masterClrMapping/>
  </p:clrMapOvr>
  <p:transition>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8" descr="jivaya-zemlya.gif"/>
          <p:cNvPicPr>
            <a:picLocks noChangeAspect="1"/>
          </p:cNvPicPr>
          <p:nvPr/>
        </p:nvPicPr>
        <p:blipFill>
          <a:blip r:embed="rId2" cstate="print"/>
          <a:srcRect/>
          <a:stretch>
            <a:fillRect/>
          </a:stretch>
        </p:blipFill>
        <p:spPr bwMode="auto">
          <a:xfrm>
            <a:off x="2555875" y="333375"/>
            <a:ext cx="923925" cy="935038"/>
          </a:xfrm>
          <a:prstGeom prst="rect">
            <a:avLst/>
          </a:prstGeom>
          <a:noFill/>
          <a:ln w="9525">
            <a:noFill/>
            <a:miter lim="800000"/>
            <a:headEnd/>
            <a:tailEnd/>
          </a:ln>
        </p:spPr>
      </p:pic>
      <p:pic>
        <p:nvPicPr>
          <p:cNvPr id="10243" name="Рисунок 11" descr="bumag101.png"/>
          <p:cNvPicPr>
            <a:picLocks noChangeAspect="1"/>
          </p:cNvPicPr>
          <p:nvPr/>
        </p:nvPicPr>
        <p:blipFill>
          <a:blip r:embed="rId3" cstate="print"/>
          <a:srcRect/>
          <a:stretch>
            <a:fillRect/>
          </a:stretch>
        </p:blipFill>
        <p:spPr bwMode="auto">
          <a:xfrm>
            <a:off x="-107950" y="0"/>
            <a:ext cx="9251950" cy="6858000"/>
          </a:xfrm>
          <a:prstGeom prst="rect">
            <a:avLst/>
          </a:prstGeom>
          <a:noFill/>
          <a:ln w="9525">
            <a:noFill/>
            <a:miter lim="800000"/>
            <a:headEnd/>
            <a:tailEnd/>
          </a:ln>
        </p:spPr>
      </p:pic>
      <p:sp>
        <p:nvSpPr>
          <p:cNvPr id="10246" name="TextBox 13"/>
          <p:cNvSpPr txBox="1">
            <a:spLocks noChangeArrowheads="1"/>
          </p:cNvSpPr>
          <p:nvPr/>
        </p:nvSpPr>
        <p:spPr bwMode="auto">
          <a:xfrm>
            <a:off x="2843213" y="2420938"/>
            <a:ext cx="185737" cy="369887"/>
          </a:xfrm>
          <a:prstGeom prst="rect">
            <a:avLst/>
          </a:prstGeom>
          <a:noFill/>
          <a:ln w="9525">
            <a:noFill/>
            <a:miter lim="800000"/>
            <a:headEnd/>
            <a:tailEnd/>
          </a:ln>
        </p:spPr>
        <p:txBody>
          <a:bodyPr wrap="none">
            <a:spAutoFit/>
          </a:bodyPr>
          <a:lstStyle/>
          <a:p>
            <a:endParaRPr lang="ru-RU">
              <a:latin typeface="Calibri" pitchFamily="34" charset="0"/>
            </a:endParaRPr>
          </a:p>
        </p:txBody>
      </p:sp>
      <p:pic>
        <p:nvPicPr>
          <p:cNvPr id="4098" name="Рисунок 0" descr="Scan0092.tif"/>
          <p:cNvPicPr>
            <a:picLocks noChangeAspect="1" noChangeArrowheads="1"/>
          </p:cNvPicPr>
          <p:nvPr/>
        </p:nvPicPr>
        <p:blipFill>
          <a:blip r:embed="rId4" cstate="print"/>
          <a:srcRect/>
          <a:stretch>
            <a:fillRect/>
          </a:stretch>
        </p:blipFill>
        <p:spPr bwMode="auto">
          <a:xfrm>
            <a:off x="1259632" y="332656"/>
            <a:ext cx="6895371" cy="6264696"/>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9084321721765c1e78434b475a698ad93964e1a"/>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_xmlsignatures/_rels/origin.sigs.rels><?xml version="1.0" encoding="UTF-8" standalone="yes"?>
<Relationships xmlns="http://schemas.openxmlformats.org/package/2006/relationships"><Relationship Id="rId1" Type="http://schemas.openxmlformats.org/package/2006/relationships/digital-signature/signature" Target="sig1.xml"/></Relationships>
</file>

<file path=_xmlsignatures/sig1.xml><?xml version="1.0" encoding="utf-8"?>
<Signature xmlns="http://www.w3.org/2000/09/xmldsig#" Id="idPackageSignature">
  <SignedInfo>
    <CanonicalizationMethod Algorithm="http://www.w3.org/TR/2001/REC-xml-c14n-20010315"/>
    <SignatureMethod Algorithm="http://www.w3.org/2000/09/xmldsig#rsa-sha1"/>
    <Reference URI="#idPackageObject" Type="http://www.w3.org/2000/09/xmldsig#Object">
      <DigestMethod Algorithm="http://www.w3.org/2000/09/xmldsig#sha1"/>
      <DigestValue>sbQaTiDnhJ2q8QFxCqrTJLbQqSs=</DigestValue>
    </Reference>
    <Reference URI="#idOfficeObject" Type="http://www.w3.org/2000/09/xmldsig#Object">
      <DigestMethod Algorithm="http://www.w3.org/2000/09/xmldsig#sha1"/>
      <DigestValue>p8W9HkCCt4YoEVpILEsY8gvFbTk=</DigestValue>
    </Reference>
  </SignedInfo>
  <SignatureValue>
    dY9QNvhumeHXNDALoiMAQlfEE3iYKH8D/+TCJ5yXrlsUZpYpLQsCI9Cz08PGSguEi1g9oLx3
    FQGHMaSWkn1BuPUsoiUkTcZGn1aMRDUMLGX6Nc3zce/0zIdZR8fwHOcoJXH8tDY9M2MDDNeH
    163cSAZbM0wxdKckjJTx0oyLWOk=
  </SignatureValue>
  <KeyInfo>
    <KeyValue>
      <RSAKeyValue>
        <Modulus>
            zwlvtxWm42NQD33amYkhnW/rCYLVY8yc5Wj7H9PmMNeQM9RJVosC/oz25kbFTNPmmi5soDZT
            o3wkDHp9HkGUV3DEK0AjCgWcbQqiiAUlA7DkI16ELqo/1OAxbbpEjlWrQcmPwBtQiNwTBMLk
            Xk5V0W00wW7MQl0za0YL6vLjfTs=
          </Modulus>
        <Exponent>AQAB</Exponent>
      </RSAKeyValue>
    </KeyValue>
    <X509Data>
      <X509Certificate>
          MIIBrjCCARugAwIBAgIQQK6JFIpkabxLAyPbo2+fQTAJBgUrDgMCHQUAMBExDzANBgNVBAMT
          BkFubmEgTTAeFw0xMDEyMTUyMTI2MjRaFw0xMTEyMTYwMzI2MjRaMBExDzANBgNVBAMTBkFu
          bmEgTTCBnzANBgkqhkiG9w0BAQEFAAOBjQAwgYkCgYEAzwlvtxWm42NQD33amYkhnW/rCYLV
          Y8yc5Wj7H9PmMNeQM9RJVosC/oz25kbFTNPmmi5soDZTo3wkDHp9HkGUV3DEK0AjCgWcbQqi
          iAUlA7DkI16ELqo/1OAxbbpEjlWrQcmPwBtQiNwTBMLkXk5V0W00wW7MQl0za0YL6vLjfTsC
          AwEAAaMPMA0wCwYDVR0PBAQDAgbAMAkGBSsOAwIdBQADgYEADFETF94hs687H1SVj9GsOSiu
          EZBgGGukl2XLpGG7Lt2525So6Y5G9esBZGfIgrSW5ZY3zNoY4uqE45ejGCwrrAaTwF0sLkna
          0kB2iPzHENFgxFVcSP+UoNTziYK6LkzpeDMRs+4rxGTIzKhUR7Qa6ZhMjhBNV/qaRNkbTiZy
          hw8=
        </X509Certificate>
    </X509Data>
  </KeyInfo>
  <Object xmlns:mdssi="http://schemas.openxmlformats.org/package/2006/digital-signature" Id="idPackageObject">
    <Manifest>
      <Reference URI="/_rels/.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zU3xVjYU7a1ax8o9OQBgdxm5bvU=</DigestValue>
      </Reference>
      <Reference URI="/ppt/_rels/presentation.xml.rels?ContentType=application/vnd.openxmlformats-package.relationships+xml">
        <Transforms>
          <Transform Algorithm="http://schemas.openxmlformats.org/package/2006/RelationshipTransform">
            <mdssi:RelationshipReference SourceId="rId8"/>
            <mdssi:RelationshipReference SourceId="rId13"/>
            <mdssi:RelationshipReference SourceId="rId18"/>
            <mdssi:RelationshipReference SourceId="rId3"/>
            <mdssi:RelationshipReference SourceId="rId21"/>
            <mdssi:RelationshipReference SourceId="rId7"/>
            <mdssi:RelationshipReference SourceId="rId12"/>
            <mdssi:RelationshipReference SourceId="rId17"/>
            <mdssi:RelationshipReference SourceId="rId25"/>
            <mdssi:RelationshipReference SourceId="rId2"/>
            <mdssi:RelationshipReference SourceId="rId16"/>
            <mdssi:RelationshipReference SourceId="rId20"/>
            <mdssi:RelationshipReference SourceId="rId29"/>
            <mdssi:RelationshipReference SourceId="rId1"/>
            <mdssi:RelationshipReference SourceId="rId6"/>
            <mdssi:RelationshipReference SourceId="rId11"/>
            <mdssi:RelationshipReference SourceId="rId24"/>
            <mdssi:RelationshipReference SourceId="rId5"/>
            <mdssi:RelationshipReference SourceId="rId15"/>
            <mdssi:RelationshipReference SourceId="rId23"/>
            <mdssi:RelationshipReference SourceId="rId10"/>
            <mdssi:RelationshipReference SourceId="rId19"/>
            <mdssi:RelationshipReference SourceId="rId4"/>
            <mdssi:RelationshipReference SourceId="rId9"/>
            <mdssi:RelationshipReference SourceId="rId14"/>
            <mdssi:RelationshipReference SourceId="rId22"/>
            <mdssi:RelationshipReference SourceId="rId30"/>
          </Transform>
          <Transform Algorithm="http://www.w3.org/TR/2001/REC-xml-c14n-20010315"/>
        </Transforms>
        <DigestMethod Algorithm="http://www.w3.org/2000/09/xmldsig#sha1"/>
        <DigestValue>kSLWwFpWzDDKwOWYPiPUvOyKWUM=</DigestValue>
      </Reference>
      <Reference URI="/ppt/media/image1.jpeg?ContentType=image/jpeg">
        <DigestMethod Algorithm="http://www.w3.org/2000/09/xmldsig#sha1"/>
        <DigestValue>SkC9hPt2pMch0ZjF+64QisiQ6gA=</DigestValue>
      </Reference>
      <Reference URI="/ppt/media/image10.png?ContentType=image/png">
        <DigestMethod Algorithm="http://www.w3.org/2000/09/xmldsig#sha1"/>
        <DigestValue>VDsrtRv3uKOAHrIaNnrAgGoo2tM=</DigestValue>
      </Reference>
      <Reference URI="/ppt/media/image11.png?ContentType=image/png">
        <DigestMethod Algorithm="http://www.w3.org/2000/09/xmldsig#sha1"/>
        <DigestValue>HzRIhUvUaY6s0l5OyatS2S5EgUQ=</DigestValue>
      </Reference>
      <Reference URI="/ppt/media/image12.jpeg?ContentType=image/jpeg">
        <DigestMethod Algorithm="http://www.w3.org/2000/09/xmldsig#sha1"/>
        <DigestValue>AoOzEWnMMrAQbBz5mvjFYbSkfgU=</DigestValue>
      </Reference>
      <Reference URI="/ppt/media/image13.png?ContentType=image/png">
        <DigestMethod Algorithm="http://www.w3.org/2000/09/xmldsig#sha1"/>
        <DigestValue>U40WbT3s0UUz7ndBDLpH3rValrU=</DigestValue>
      </Reference>
      <Reference URI="/ppt/media/image14.jpeg?ContentType=image/jpeg">
        <DigestMethod Algorithm="http://www.w3.org/2000/09/xmldsig#sha1"/>
        <DigestValue>om3xJbwhdudEvU8JX5xPgWX40zE=</DigestValue>
      </Reference>
      <Reference URI="/ppt/media/image15.jpeg?ContentType=image/jpeg">
        <DigestMethod Algorithm="http://www.w3.org/2000/09/xmldsig#sha1"/>
        <DigestValue>8dEGpXxNq7euoojcO85AmxiCiXs=</DigestValue>
      </Reference>
      <Reference URI="/ppt/media/image16.jpeg?ContentType=image/jpeg">
        <DigestMethod Algorithm="http://www.w3.org/2000/09/xmldsig#sha1"/>
        <DigestValue>ePZFfy2GMn9F9s6o3XiQsdDPxNs=</DigestValue>
      </Reference>
      <Reference URI="/ppt/media/image17.jpeg?ContentType=image/jpeg">
        <DigestMethod Algorithm="http://www.w3.org/2000/09/xmldsig#sha1"/>
        <DigestValue>wP6VuZpCZvTrA8RgBcAMWbs+qqY=</DigestValue>
      </Reference>
      <Reference URI="/ppt/media/image18.png?ContentType=image/png">
        <DigestMethod Algorithm="http://www.w3.org/2000/09/xmldsig#sha1"/>
        <DigestValue>ffZwt1EeujIkUIWdpHsgp8+0Kmk=</DigestValue>
      </Reference>
      <Reference URI="/ppt/media/image19.png?ContentType=image/png">
        <DigestMethod Algorithm="http://www.w3.org/2000/09/xmldsig#sha1"/>
        <DigestValue>Alp0adkSsG5iNGVXWJwhknVFIAQ=</DigestValue>
      </Reference>
      <Reference URI="/ppt/media/image2.png?ContentType=image/png">
        <DigestMethod Algorithm="http://www.w3.org/2000/09/xmldsig#sha1"/>
        <DigestValue>jtXsbGuKQQLRsIljLbm5h5Wqbv4=</DigestValue>
      </Reference>
      <Reference URI="/ppt/media/image20.png?ContentType=image/png">
        <DigestMethod Algorithm="http://www.w3.org/2000/09/xmldsig#sha1"/>
        <DigestValue>z+Lmhda46ndPq4kr7HgVVeyee10=</DigestValue>
      </Reference>
      <Reference URI="/ppt/media/image21.png?ContentType=image/png">
        <DigestMethod Algorithm="http://www.w3.org/2000/09/xmldsig#sha1"/>
        <DigestValue>0HsfubUP2AAfvgxiNpeafrkr7L0=</DigestValue>
      </Reference>
      <Reference URI="/ppt/media/image22.png?ContentType=image/png">
        <DigestMethod Algorithm="http://www.w3.org/2000/09/xmldsig#sha1"/>
        <DigestValue>4H244evsBar3OEDVYKbu5dkESG0=</DigestValue>
      </Reference>
      <Reference URI="/ppt/media/image23.png?ContentType=image/png">
        <DigestMethod Algorithm="http://www.w3.org/2000/09/xmldsig#sha1"/>
        <DigestValue>IabckykDEky20cV1CK5SLVc29Q4=</DigestValue>
      </Reference>
      <Reference URI="/ppt/media/image24.png?ContentType=image/png">
        <DigestMethod Algorithm="http://www.w3.org/2000/09/xmldsig#sha1"/>
        <DigestValue>JCxRL8VyMo1TnqL7u3RUNWzi1gw=</DigestValue>
      </Reference>
      <Reference URI="/ppt/media/image25.png?ContentType=image/png">
        <DigestMethod Algorithm="http://www.w3.org/2000/09/xmldsig#sha1"/>
        <DigestValue>cXg9t7aWEeXSfsyWMqh9Qcoy6/Q=</DigestValue>
      </Reference>
      <Reference URI="/ppt/media/image26.png?ContentType=image/png">
        <DigestMethod Algorithm="http://www.w3.org/2000/09/xmldsig#sha1"/>
        <DigestValue>Y5YS/MWGwAjj7Hp5gBTeuJx6CjA=</DigestValue>
      </Reference>
      <Reference URI="/ppt/media/image27.png?ContentType=image/png">
        <DigestMethod Algorithm="http://www.w3.org/2000/09/xmldsig#sha1"/>
        <DigestValue>ZqyFf3n2Du0OWshiwlyPcNAfX/8=</DigestValue>
      </Reference>
      <Reference URI="/ppt/media/image28.png?ContentType=image/png">
        <DigestMethod Algorithm="http://www.w3.org/2000/09/xmldsig#sha1"/>
        <DigestValue>Y9PgWNlbBmi9yvUFAATBU1hPbqk=</DigestValue>
      </Reference>
      <Reference URI="/ppt/media/image29.png?ContentType=image/png">
        <DigestMethod Algorithm="http://www.w3.org/2000/09/xmldsig#sha1"/>
        <DigestValue>sqX+bJ6o/aYPX+V5Fm3UXSp2v40=</DigestValue>
      </Reference>
      <Reference URI="/ppt/media/image3.png?ContentType=image/png">
        <DigestMethod Algorithm="http://www.w3.org/2000/09/xmldsig#sha1"/>
        <DigestValue>0YZNkjFYWsnLYCmz5T8vfKvRkB8=</DigestValue>
      </Reference>
      <Reference URI="/ppt/media/image30.png?ContentType=image/png">
        <DigestMethod Algorithm="http://www.w3.org/2000/09/xmldsig#sha1"/>
        <DigestValue>8UlFxTQJd19klhS7/rMcEdePH8o=</DigestValue>
      </Reference>
      <Reference URI="/ppt/media/image31.png?ContentType=image/png">
        <DigestMethod Algorithm="http://www.w3.org/2000/09/xmldsig#sha1"/>
        <DigestValue>EzOmjKQzaNE5dIPct6JB/R5ohck=</DigestValue>
      </Reference>
      <Reference URI="/ppt/media/image32.png?ContentType=image/png">
        <DigestMethod Algorithm="http://www.w3.org/2000/09/xmldsig#sha1"/>
        <DigestValue>gFGUUJoEafIbP5oX41d03Ia9opQ=</DigestValue>
      </Reference>
      <Reference URI="/ppt/media/image33.png?ContentType=image/png">
        <DigestMethod Algorithm="http://www.w3.org/2000/09/xmldsig#sha1"/>
        <DigestValue>9UupiHSApSZjJLDvEoTp1s1wnFY=</DigestValue>
      </Reference>
      <Reference URI="/ppt/media/image34.png?ContentType=image/png">
        <DigestMethod Algorithm="http://www.w3.org/2000/09/xmldsig#sha1"/>
        <DigestValue>HozBhdaPiPtpUoPkgaFEHlPEsdc=</DigestValue>
      </Reference>
      <Reference URI="/ppt/media/image35.png?ContentType=image/png">
        <DigestMethod Algorithm="http://www.w3.org/2000/09/xmldsig#sha1"/>
        <DigestValue>szLbHwPgDtcJiaTPtNULf+EZwgw=</DigestValue>
      </Reference>
      <Reference URI="/ppt/media/image36.png?ContentType=image/png">
        <DigestMethod Algorithm="http://www.w3.org/2000/09/xmldsig#sha1"/>
        <DigestValue>pt6uohINRMM7Dc4x1+pQ1RYjVUQ=</DigestValue>
      </Reference>
      <Reference URI="/ppt/media/image37.png?ContentType=image/png">
        <DigestMethod Algorithm="http://www.w3.org/2000/09/xmldsig#sha1"/>
        <DigestValue>4BW4JBn32XQcZWx7Dy3afP3KYJc=</DigestValue>
      </Reference>
      <Reference URI="/ppt/media/image38.png?ContentType=image/png">
        <DigestMethod Algorithm="http://www.w3.org/2000/09/xmldsig#sha1"/>
        <DigestValue>I6Bsy6GZSY6RNZJ16EpsfMdc8SA=</DigestValue>
      </Reference>
      <Reference URI="/ppt/media/image4.jpeg?ContentType=image/jpeg">
        <DigestMethod Algorithm="http://www.w3.org/2000/09/xmldsig#sha1"/>
        <DigestValue>xaKcKur41Qhy/2wEUGwO4GIaYPU=</DigestValue>
      </Reference>
      <Reference URI="/ppt/media/image5.gif?ContentType=image/gif">
        <DigestMethod Algorithm="http://www.w3.org/2000/09/xmldsig#sha1"/>
        <DigestValue>5aQEQhuis/vjgg0OCEc/tCggMDg=</DigestValue>
      </Reference>
      <Reference URI="/ppt/media/image6.jpeg?ContentType=image/jpeg">
        <DigestMethod Algorithm="http://www.w3.org/2000/09/xmldsig#sha1"/>
        <DigestValue>q6M/Eg9uutZxhbtaGJ+MlWTmbXw=</DigestValue>
      </Reference>
      <Reference URI="/ppt/media/image7.png?ContentType=image/png">
        <DigestMethod Algorithm="http://www.w3.org/2000/09/xmldsig#sha1"/>
        <DigestValue>ERItLulK5+7w3zzdL+6a3SQuO1k=</DigestValue>
      </Reference>
      <Reference URI="/ppt/media/image8.png?ContentType=image/png">
        <DigestMethod Algorithm="http://www.w3.org/2000/09/xmldsig#sha1"/>
        <DigestValue>mxtt9gNL+wRedILdNV3p8IoMfm8=</DigestValue>
      </Reference>
      <Reference URI="/ppt/media/image9.png?ContentType=image/png">
        <DigestMethod Algorithm="http://www.w3.org/2000/09/xmldsig#sha1"/>
        <DigestValue>1hwKaus3ptIJbDwdLTHMwY54Ap0=</DigestValue>
      </Reference>
      <Reference URI="/ppt/presentation.xml?ContentType=application/vnd.openxmlformats-officedocument.presentationml.presentation.main+xml">
        <DigestMethod Algorithm="http://www.w3.org/2000/09/xmldsig#sha1"/>
        <DigestValue>aY65JOfl8rd4P9wM9IvxeWPeGHY=</DigestValue>
      </Reference>
      <Reference URI="/ppt/slideLayouts/_rels/slideLayout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0.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11.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2.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3.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4.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5.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6.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7.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8.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_rels/slideLayout9.xml.rels?ContentType=application/vnd.openxmlformats-package.relationships+xml">
        <Transforms>
          <Transform Algorithm="http://schemas.openxmlformats.org/package/2006/RelationshipTransform">
            <mdssi:RelationshipReference SourceId="rId1"/>
          </Transform>
          <Transform Algorithm="http://www.w3.org/TR/2001/REC-xml-c14n-20010315"/>
        </Transforms>
        <DigestMethod Algorithm="http://www.w3.org/2000/09/xmldsig#sha1"/>
        <DigestValue>dYByJLKRFpilzHfDpCCztlNdVng=</DigestValue>
      </Reference>
      <Reference URI="/ppt/slideLayouts/slideLayout1.xml?ContentType=application/vnd.openxmlformats-officedocument.presentationml.slideLayout+xml">
        <DigestMethod Algorithm="http://www.w3.org/2000/09/xmldsig#sha1"/>
        <DigestValue>JS9T53v/mZi64++97ywWsXrEUYo=</DigestValue>
      </Reference>
      <Reference URI="/ppt/slideLayouts/slideLayout10.xml?ContentType=application/vnd.openxmlformats-officedocument.presentationml.slideLayout+xml">
        <DigestMethod Algorithm="http://www.w3.org/2000/09/xmldsig#sha1"/>
        <DigestValue>fY8V9bZEIm110RctthsBx0Mub2M=</DigestValue>
      </Reference>
      <Reference URI="/ppt/slideLayouts/slideLayout11.xml?ContentType=application/vnd.openxmlformats-officedocument.presentationml.slideLayout+xml">
        <DigestMethod Algorithm="http://www.w3.org/2000/09/xmldsig#sha1"/>
        <DigestValue>GWcse0Tk4sVLEfIDylle94HbFcI=</DigestValue>
      </Reference>
      <Reference URI="/ppt/slideLayouts/slideLayout2.xml?ContentType=application/vnd.openxmlformats-officedocument.presentationml.slideLayout+xml">
        <DigestMethod Algorithm="http://www.w3.org/2000/09/xmldsig#sha1"/>
        <DigestValue>zDIeBGxg6ktUDRRBBl9q5Gl1kOw=</DigestValue>
      </Reference>
      <Reference URI="/ppt/slideLayouts/slideLayout3.xml?ContentType=application/vnd.openxmlformats-officedocument.presentationml.slideLayout+xml">
        <DigestMethod Algorithm="http://www.w3.org/2000/09/xmldsig#sha1"/>
        <DigestValue>/wmvUqxzHoDGrcnjq8e46K8oDjo=</DigestValue>
      </Reference>
      <Reference URI="/ppt/slideLayouts/slideLayout4.xml?ContentType=application/vnd.openxmlformats-officedocument.presentationml.slideLayout+xml">
        <DigestMethod Algorithm="http://www.w3.org/2000/09/xmldsig#sha1"/>
        <DigestValue>yjgKwoVXRU8pLgKgpnLq8WtfQdY=</DigestValue>
      </Reference>
      <Reference URI="/ppt/slideLayouts/slideLayout5.xml?ContentType=application/vnd.openxmlformats-officedocument.presentationml.slideLayout+xml">
        <DigestMethod Algorithm="http://www.w3.org/2000/09/xmldsig#sha1"/>
        <DigestValue>IDojyDWTD5CMpHui6OkzzQvf6As=</DigestValue>
      </Reference>
      <Reference URI="/ppt/slideLayouts/slideLayout6.xml?ContentType=application/vnd.openxmlformats-officedocument.presentationml.slideLayout+xml">
        <DigestMethod Algorithm="http://www.w3.org/2000/09/xmldsig#sha1"/>
        <DigestValue>AAbX7tyglwK00IhkkUHW9gF0M3I=</DigestValue>
      </Reference>
      <Reference URI="/ppt/slideLayouts/slideLayout7.xml?ContentType=application/vnd.openxmlformats-officedocument.presentationml.slideLayout+xml">
        <DigestMethod Algorithm="http://www.w3.org/2000/09/xmldsig#sha1"/>
        <DigestValue>t1zAEMJP7UxMgUPqDIgGSJ8Thno=</DigestValue>
      </Reference>
      <Reference URI="/ppt/slideLayouts/slideLayout8.xml?ContentType=application/vnd.openxmlformats-officedocument.presentationml.slideLayout+xml">
        <DigestMethod Algorithm="http://www.w3.org/2000/09/xmldsig#sha1"/>
        <DigestValue>e+tNXkIdhJaIhDWKLWZLrGmIt9A=</DigestValue>
      </Reference>
      <Reference URI="/ppt/slideLayouts/slideLayout9.xml?ContentType=application/vnd.openxmlformats-officedocument.presentationml.slideLayout+xml">
        <DigestMethod Algorithm="http://www.w3.org/2000/09/xmldsig#sha1"/>
        <DigestValue>V/Kqobf3gSAagfS27Lo1Udo+wmo=</DigestValue>
      </Reference>
      <Reference URI="/ppt/slideMasters/_rels/slideMaster1.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12"/>
            <mdssi:RelationshipReference SourceId="rId2"/>
            <mdssi:RelationshipReference SourceId="rId1"/>
            <mdssi:RelationshipReference SourceId="rId6"/>
            <mdssi:RelationshipReference SourceId="rId11"/>
            <mdssi:RelationshipReference SourceId="rId5"/>
            <mdssi:RelationshipReference SourceId="rId10"/>
            <mdssi:RelationshipReference SourceId="rId4"/>
            <mdssi:RelationshipReference SourceId="rId9"/>
          </Transform>
          <Transform Algorithm="http://www.w3.org/TR/2001/REC-xml-c14n-20010315"/>
        </Transforms>
        <DigestMethod Algorithm="http://www.w3.org/2000/09/xmldsig#sha1"/>
        <DigestValue>FKAuz83PS8d31d6TrfNpQ0KriEI=</DigestValue>
      </Reference>
      <Reference URI="/ppt/slideMasters/slideMaster1.xml?ContentType=application/vnd.openxmlformats-officedocument.presentationml.slideMaster+xml">
        <DigestMethod Algorithm="http://www.w3.org/2000/09/xmldsig#sha1"/>
        <DigestValue>k4cXolwExL2dfmzF9RkMuaY6bd4=</DigestValue>
      </Reference>
      <Reference URI="/ppt/slides/_rels/slide1.xml.rels?ContentType=application/vnd.openxmlformats-package.relationships+xml">
        <Transforms>
          <Transform Algorithm="http://schemas.openxmlformats.org/package/2006/RelationshipTransform">
            <mdssi:RelationshipReference SourceId="rId2"/>
            <mdssi:RelationshipReference SourceId="rId1"/>
          </Transform>
          <Transform Algorithm="http://www.w3.org/TR/2001/REC-xml-c14n-20010315"/>
        </Transforms>
        <DigestMethod Algorithm="http://www.w3.org/2000/09/xmldsig#sha1"/>
        <DigestValue>IpnDjkYfeFqYar00DgB+Yc2fXL8=</DigestValue>
      </Reference>
      <Reference URI="/ppt/slides/_rels/slide10.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Bz4hCRGPFX14NnexRpvxoFf7B2U=</DigestValue>
      </Reference>
      <Reference URI="/ppt/slides/_rels/slide11.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H9sYJ33DSwANLZbI6rqr9TZk+RI=</DigestValue>
      </Reference>
      <Reference URI="/ppt/slides/_rels/slide12.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sKN9ilkCb5nvj3qbPL8wq4NSFbs=</DigestValue>
      </Reference>
      <Reference URI="/ppt/slides/_rels/slide13.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2/iRLvIPef/ikfal1qZcpS0FIQQ=</DigestValue>
      </Reference>
      <Reference URI="/ppt/slides/_rels/slide14.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6p+uIGU3lZq6zxD/DDVH3hPrjPQ=</DigestValue>
      </Reference>
      <Reference URI="/ppt/slides/_rels/slide15.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10"/>
            <mdssi:RelationshipReference SourceId="rId4"/>
            <mdssi:RelationshipReference SourceId="rId9"/>
          </Transform>
          <Transform Algorithm="http://www.w3.org/TR/2001/REC-xml-c14n-20010315"/>
        </Transforms>
        <DigestMethod Algorithm="http://www.w3.org/2000/09/xmldsig#sha1"/>
        <DigestValue>rPIsh0iwtgBCWSMFqpc1M6dg5kE=</DigestValue>
      </Reference>
      <Reference URI="/ppt/slides/_rels/slide16.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AxpLmlDfEgiiqhsIHigiD9JFbZI=</DigestValue>
      </Reference>
      <Reference URI="/ppt/slides/_rels/slide17.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4"/>
          </Transform>
          <Transform Algorithm="http://www.w3.org/TR/2001/REC-xml-c14n-20010315"/>
        </Transforms>
        <DigestMethod Algorithm="http://www.w3.org/2000/09/xmldsig#sha1"/>
        <DigestValue>0SJXmkI+fm8Ptyz5Ct799IynfG8=</DigestValue>
      </Reference>
      <Reference URI="/ppt/slides/_rels/slide18.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ufr/Qn83tr1n2h1TLLHzrcCG+zk=</DigestValue>
      </Reference>
      <Reference URI="/ppt/slides/_rels/slide19.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+PUPVb8V960YTDDwC7o2r2YDBjg=</DigestValue>
      </Reference>
      <Reference URI="/ppt/slides/_rels/slide2.xml.rels?ContentType=application/vnd.openxmlformats-package.relationships+xml">
        <Transforms>
          <Transform Algorithm="http://schemas.openxmlformats.org/package/2006/RelationshipTransform">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VHoHDeMUaKTGsR4IsJ1hbiLY9RM=</DigestValue>
      </Reference>
      <Reference URI="/ppt/slides/_rels/slide20.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bRTIyRfbbRwexNQbIsg6soQMybU=</DigestValue>
      </Reference>
      <Reference URI="/ppt/slides/_rels/slide21.xml.rels?ContentType=application/vnd.openxmlformats-package.relationships+xml">
        <Transforms>
          <Transform Algorithm="http://schemas.openxmlformats.org/package/2006/RelationshipTransform">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MDHWvDhGkeQpfBpnABzjw/F0a4w=</DigestValue>
      </Reference>
      <Reference URI="/ppt/slides/_rels/slide22.xml.rels?ContentType=application/vnd.openxmlformats-package.relationships+xml">
        <Transforms>
          <Transform Algorithm="http://schemas.openxmlformats.org/package/2006/RelationshipTransform">
            <mdssi:RelationshipReference SourceId="rId8"/>
            <mdssi:RelationshipReference SourceId="rId3"/>
            <mdssi:RelationshipReference SourceId="rId7"/>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k72lZ5Z1EbpjdhLTF+BbBvPjbeI=</DigestValue>
      </Reference>
      <Reference URI="/ppt/slides/_rels/slide23.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B434CkDlJ8AKfTIQSXoCjoOcE+s=</DigestValue>
      </Reference>
      <Reference URI="/ppt/slides/_rels/slide24.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6p+uIGU3lZq6zxD/DDVH3hPrjPQ=</DigestValue>
      </Reference>
      <Reference URI="/ppt/slides/_rels/slide3.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6p+uIGU3lZq6zxD/DDVH3hPrjPQ=</DigestValue>
      </Reference>
      <Reference URI="/ppt/slides/_rels/slide4.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Dn3aQcQbl6a02yb7KtOMPK/SsJo=</DigestValue>
      </Reference>
      <Reference URI="/ppt/slides/_rels/slide5.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4"/>
          </Transform>
          <Transform Algorithm="http://www.w3.org/TR/2001/REC-xml-c14n-20010315"/>
        </Transforms>
        <DigestMethod Algorithm="http://www.w3.org/2000/09/xmldsig#sha1"/>
        <DigestValue>x491Lz0bHp8SfxIBlTuvdNY7mgU=</DigestValue>
      </Reference>
      <Reference URI="/ppt/slides/_rels/slide6.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cTk/JB9CsxD0tPa1ZmGC7/cV8p0=</DigestValue>
      </Reference>
      <Reference URI="/ppt/slides/_rels/slide7.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YDeTLHTNv3E298HMuBgO5rrqXbw=</DigestValue>
      </Reference>
      <Reference URI="/ppt/slides/_rels/slide8.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5"/>
            <mdssi:RelationshipReference SourceId="rId4"/>
          </Transform>
          <Transform Algorithm="http://www.w3.org/TR/2001/REC-xml-c14n-20010315"/>
        </Transforms>
        <DigestMethod Algorithm="http://www.w3.org/2000/09/xmldsig#sha1"/>
        <DigestValue>232ZA4Y56Yzr2fGWdW83LM8SAfU=</DigestValue>
      </Reference>
      <Reference URI="/ppt/slides/_rels/slide9.xml.rels?ContentType=application/vnd.openxmlformats-package.relationships+xml">
        <Transforms>
          <Transform Algorithm="http://schemas.openxmlformats.org/package/2006/RelationshipTransform">
            <mdssi:RelationshipReference SourceId="rId3"/>
            <mdssi:RelationshipReference SourceId="rId2"/>
            <mdssi:RelationshipReference SourceId="rId1"/>
            <mdssi:RelationshipReference SourceId="rId6"/>
            <mdssi:RelationshipReference SourceId="rId5"/>
            <mdssi:RelationshipReference SourceId="rId4"/>
          </Transform>
          <Transform Algorithm="http://www.w3.org/TR/2001/REC-xml-c14n-20010315"/>
        </Transforms>
        <DigestMethod Algorithm="http://www.w3.org/2000/09/xmldsig#sha1"/>
        <DigestValue>F1gaJObt36fhXMi6ZE/j4N5xdi8=</DigestValue>
      </Reference>
      <Reference URI="/ppt/slides/slide1.xml?ContentType=application/vnd.openxmlformats-officedocument.presentationml.slide+xml">
        <DigestMethod Algorithm="http://www.w3.org/2000/09/xmldsig#sha1"/>
        <DigestValue>yMccnhK3zu2lgV8yFm7EpGYD1lc=</DigestValue>
      </Reference>
      <Reference URI="/ppt/slides/slide10.xml?ContentType=application/vnd.openxmlformats-officedocument.presentationml.slide+xml">
        <DigestMethod Algorithm="http://www.w3.org/2000/09/xmldsig#sha1"/>
        <DigestValue>38nGkS1wYPk8lovhyTZE/nXcEfg=</DigestValue>
      </Reference>
      <Reference URI="/ppt/slides/slide11.xml?ContentType=application/vnd.openxmlformats-officedocument.presentationml.slide+xml">
        <DigestMethod Algorithm="http://www.w3.org/2000/09/xmldsig#sha1"/>
        <DigestValue>LuuV95EJSX9dRMck4KmeBUm88Uo=</DigestValue>
      </Reference>
      <Reference URI="/ppt/slides/slide12.xml?ContentType=application/vnd.openxmlformats-officedocument.presentationml.slide+xml">
        <DigestMethod Algorithm="http://www.w3.org/2000/09/xmldsig#sha1"/>
        <DigestValue>yRJPWAoILzKfNoMj0wI3Apm4Y84=</DigestValue>
      </Reference>
      <Reference URI="/ppt/slides/slide13.xml?ContentType=application/vnd.openxmlformats-officedocument.presentationml.slide+xml">
        <DigestMethod Algorithm="http://www.w3.org/2000/09/xmldsig#sha1"/>
        <DigestValue>VaBFw8EmYPiItBvKHpWmeZEZa/4=</DigestValue>
      </Reference>
      <Reference URI="/ppt/slides/slide14.xml?ContentType=application/vnd.openxmlformats-officedocument.presentationml.slide+xml">
        <DigestMethod Algorithm="http://www.w3.org/2000/09/xmldsig#sha1"/>
        <DigestValue>YiGCRXWtKoW0n8l7HtaEbZ/DgYo=</DigestValue>
      </Reference>
      <Reference URI="/ppt/slides/slide15.xml?ContentType=application/vnd.openxmlformats-officedocument.presentationml.slide+xml">
        <DigestMethod Algorithm="http://www.w3.org/2000/09/xmldsig#sha1"/>
        <DigestValue>I9NLe0Z73hFPVRrdmXDjosmZPTo=</DigestValue>
      </Reference>
      <Reference URI="/ppt/slides/slide16.xml?ContentType=application/vnd.openxmlformats-officedocument.presentationml.slide+xml">
        <DigestMethod Algorithm="http://www.w3.org/2000/09/xmldsig#sha1"/>
        <DigestValue>ESfoJfExbYhkYy2yDRe6QzQg45U=</DigestValue>
      </Reference>
      <Reference URI="/ppt/slides/slide17.xml?ContentType=application/vnd.openxmlformats-officedocument.presentationml.slide+xml">
        <DigestMethod Algorithm="http://www.w3.org/2000/09/xmldsig#sha1"/>
        <DigestValue>3nqSssV8PRed1Ix5ME0QumCrFq4=</DigestValue>
      </Reference>
      <Reference URI="/ppt/slides/slide18.xml?ContentType=application/vnd.openxmlformats-officedocument.presentationml.slide+xml">
        <DigestMethod Algorithm="http://www.w3.org/2000/09/xmldsig#sha1"/>
        <DigestValue>RevtXsSXFTqaxqyU8Z3OVF1rmjQ=</DigestValue>
      </Reference>
      <Reference URI="/ppt/slides/slide19.xml?ContentType=application/vnd.openxmlformats-officedocument.presentationml.slide+xml">
        <DigestMethod Algorithm="http://www.w3.org/2000/09/xmldsig#sha1"/>
        <DigestValue>klUXtJWco8dJORFlp4yVvEKjT+U=</DigestValue>
      </Reference>
      <Reference URI="/ppt/slides/slide2.xml?ContentType=application/vnd.openxmlformats-officedocument.presentationml.slide+xml">
        <DigestMethod Algorithm="http://www.w3.org/2000/09/xmldsig#sha1"/>
        <DigestValue>ROnCIBNYN/yjWBqgWm9TKykW8mE=</DigestValue>
      </Reference>
      <Reference URI="/ppt/slides/slide20.xml?ContentType=application/vnd.openxmlformats-officedocument.presentationml.slide+xml">
        <DigestMethod Algorithm="http://www.w3.org/2000/09/xmldsig#sha1"/>
        <DigestValue>VkzRTZITUQG1XiPxTGZ4Cixmp24=</DigestValue>
      </Reference>
      <Reference URI="/ppt/slides/slide21.xml?ContentType=application/vnd.openxmlformats-officedocument.presentationml.slide+xml">
        <DigestMethod Algorithm="http://www.w3.org/2000/09/xmldsig#sha1"/>
        <DigestValue>NpDWPDevLTdKXJVqy87aaupwaJg=</DigestValue>
      </Reference>
      <Reference URI="/ppt/slides/slide22.xml?ContentType=application/vnd.openxmlformats-officedocument.presentationml.slide+xml">
        <DigestMethod Algorithm="http://www.w3.org/2000/09/xmldsig#sha1"/>
        <DigestValue>UZ0jfyPILxkdIUuMd4uRmKi7P6k=</DigestValue>
      </Reference>
      <Reference URI="/ppt/slides/slide23.xml?ContentType=application/vnd.openxmlformats-officedocument.presentationml.slide+xml">
        <DigestMethod Algorithm="http://www.w3.org/2000/09/xmldsig#sha1"/>
        <DigestValue>U4S9Qaojtdws/2i2gWkC8fTeBaU=</DigestValue>
      </Reference>
      <Reference URI="/ppt/slides/slide24.xml?ContentType=application/vnd.openxmlformats-officedocument.presentationml.slide+xml">
        <DigestMethod Algorithm="http://www.w3.org/2000/09/xmldsig#sha1"/>
        <DigestValue>lacIaZ6hfA7TcCn0v4jGwEOBrEw=</DigestValue>
      </Reference>
      <Reference URI="/ppt/slides/slide3.xml?ContentType=application/vnd.openxmlformats-officedocument.presentationml.slide+xml">
        <DigestMethod Algorithm="http://www.w3.org/2000/09/xmldsig#sha1"/>
        <DigestValue>Xb78PGqPh+SfCPeDXgsbsrqwKeM=</DigestValue>
      </Reference>
      <Reference URI="/ppt/slides/slide4.xml?ContentType=application/vnd.openxmlformats-officedocument.presentationml.slide+xml">
        <DigestMethod Algorithm="http://www.w3.org/2000/09/xmldsig#sha1"/>
        <DigestValue>4G0c+PM/y03aH4tSRO0+SeoqJoU=</DigestValue>
      </Reference>
      <Reference URI="/ppt/slides/slide5.xml?ContentType=application/vnd.openxmlformats-officedocument.presentationml.slide+xml">
        <DigestMethod Algorithm="http://www.w3.org/2000/09/xmldsig#sha1"/>
        <DigestValue>uUK4RcoPuqQ/8VEiNq97SUmaXDs=</DigestValue>
      </Reference>
      <Reference URI="/ppt/slides/slide6.xml?ContentType=application/vnd.openxmlformats-officedocument.presentationml.slide+xml">
        <DigestMethod Algorithm="http://www.w3.org/2000/09/xmldsig#sha1"/>
        <DigestValue>87uu5nM0jEUpICGOpzoqSFwMZZs=</DigestValue>
      </Reference>
      <Reference URI="/ppt/slides/slide7.xml?ContentType=application/vnd.openxmlformats-officedocument.presentationml.slide+xml">
        <DigestMethod Algorithm="http://www.w3.org/2000/09/xmldsig#sha1"/>
        <DigestValue>mvUIfaW8QO/r3aeYjHyEamSaOdk=</DigestValue>
      </Reference>
      <Reference URI="/ppt/slides/slide8.xml?ContentType=application/vnd.openxmlformats-officedocument.presentationml.slide+xml">
        <DigestMethod Algorithm="http://www.w3.org/2000/09/xmldsig#sha1"/>
        <DigestValue>8nxSbJ649H2Ccj33p066xBkD1W0=</DigestValue>
      </Reference>
      <Reference URI="/ppt/slides/slide9.xml?ContentType=application/vnd.openxmlformats-officedocument.presentationml.slide+xml">
        <DigestMethod Algorithm="http://www.w3.org/2000/09/xmldsig#sha1"/>
        <DigestValue>wVXhzdYrADIy18q+ppuUIsERFh4=</DigestValue>
      </Reference>
      <Reference URI="/ppt/tableStyles.xml?ContentType=application/vnd.openxmlformats-officedocument.presentationml.tableStyles+xml">
        <DigestMethod Algorithm="http://www.w3.org/2000/09/xmldsig#sha1"/>
        <DigestValue>Sb/RPtAhmbAEvwoBmllvEndY2SY=</DigestValue>
      </Reference>
      <Reference URI="/ppt/theme/theme1.xml?ContentType=application/vnd.openxmlformats-officedocument.theme+xml">
        <DigestMethod Algorithm="http://www.w3.org/2000/09/xmldsig#sha1"/>
        <DigestValue>4jSCbrOTSpxBVuzQhwFZptzEQ1s=</DigestValue>
      </Reference>
    </Manifest>
    <SignatureProperties>
      <SignatureProperty Id="idSignatureTime" Target="#idPackageSignature">
        <mdssi:SignatureTime>
          <mdssi:Format>YYYY-MM-DDThh:mm:ssTZD</mdssi:Format>
          <mdssi:Value>2011-12-09T13:32:26Z</mdssi:Value>
        </mdssi:SignatureTime>
      </SignatureProperty>
    </SignatureProperties>
  </Object>
  <Object Id="idOfficeObject">
    <SignatureProperties>
      <SignatureProperty Id="idOfficeV1Details" Target="#idPackageSignature">
        <SignatureInfoV1 xmlns="http://schemas.microsoft.com/office/2006/digsig">
          <SetupID/>
          <SignatureText/>
          <SignatureImage/>
          <SignatureComments>авторский продукт</SignatureComments>
          <WindowsVersion>5.1</WindowsVersion>
          <OfficeVersion>12.0</OfficeVersion>
          <ApplicationVersion>12.0</ApplicationVersion>
          <Monitors>1</Monitors>
          <HorizontalResolution>1152</HorizontalResolution>
          <VerticalResolution>864</VerticalResolution>
          <ColorDepth>32</ColorDepth>
          <SignatureProviderId>{00000000-0000-0000-0000-000000000000}</SignatureProviderId>
          <SignatureProviderUrl/>
          <SignatureProviderDetails>9</SignatureProviderDetails>
          <ManifestHashAlgorithm>http://www.w3.org/2000/09/xmldsig#sha1</ManifestHashAlgorithm>
          <SignatureType>1</SignatureType>
        </SignatureInfoV1>
      </SignatureProperty>
    </SignatureProperties>
  </Object>
</Signature>
</file>

<file path=docProps/app.xml><?xml version="1.0" encoding="utf-8"?>
<Properties xmlns="http://schemas.openxmlformats.org/officeDocument/2006/extended-properties" xmlns:vt="http://schemas.openxmlformats.org/officeDocument/2006/docPropsVTypes">
  <Template/>
  <TotalTime>3727</TotalTime>
  <Words>2447</Words>
  <Application>Microsoft Office PowerPoint</Application>
  <PresentationFormat>Экран (4:3)</PresentationFormat>
  <Paragraphs>276</Paragraphs>
  <Slides>63</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63</vt:i4>
      </vt:variant>
    </vt:vector>
  </HeadingPairs>
  <TitlesOfParts>
    <vt:vector size="67" baseType="lpstr">
      <vt:lpstr>Тема Office</vt:lpstr>
      <vt:lpstr>Document</vt:lpstr>
      <vt:lpstr>Документ</vt:lpstr>
      <vt:lpstr>Пакет</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Аня</cp:lastModifiedBy>
  <cp:revision>384</cp:revision>
  <dcterms:created xsi:type="dcterms:W3CDTF">2011-11-26T17:16:32Z</dcterms:created>
  <dcterms:modified xsi:type="dcterms:W3CDTF">2012-01-29T11:40:55Z</dcterms:modified>
</cp:coreProperties>
</file>