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  <p:sldMasterId id="2147483804" r:id="rId4"/>
    <p:sldMasterId id="2147483874" r:id="rId5"/>
    <p:sldMasterId id="2147483958" r:id="rId6"/>
  </p:sldMasterIdLst>
  <p:notesMasterIdLst>
    <p:notesMasterId r:id="rId34"/>
  </p:notesMasterIdLst>
  <p:sldIdLst>
    <p:sldId id="293" r:id="rId7"/>
    <p:sldId id="294" r:id="rId8"/>
    <p:sldId id="308" r:id="rId9"/>
    <p:sldId id="312" r:id="rId10"/>
    <p:sldId id="280" r:id="rId11"/>
    <p:sldId id="298" r:id="rId12"/>
    <p:sldId id="297" r:id="rId13"/>
    <p:sldId id="315" r:id="rId14"/>
    <p:sldId id="302" r:id="rId15"/>
    <p:sldId id="300" r:id="rId16"/>
    <p:sldId id="301" r:id="rId17"/>
    <p:sldId id="303" r:id="rId18"/>
    <p:sldId id="306" r:id="rId19"/>
    <p:sldId id="291" r:id="rId20"/>
    <p:sldId id="264" r:id="rId21"/>
    <p:sldId id="262" r:id="rId22"/>
    <p:sldId id="263" r:id="rId23"/>
    <p:sldId id="281" r:id="rId24"/>
    <p:sldId id="279" r:id="rId25"/>
    <p:sldId id="269" r:id="rId26"/>
    <p:sldId id="307" r:id="rId27"/>
    <p:sldId id="265" r:id="rId28"/>
    <p:sldId id="268" r:id="rId29"/>
    <p:sldId id="313" r:id="rId30"/>
    <p:sldId id="311" r:id="rId31"/>
    <p:sldId id="309" r:id="rId32"/>
    <p:sldId id="314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33FF"/>
    <a:srgbClr val="006699"/>
    <a:srgbClr val="0033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2" autoAdjust="0"/>
    <p:restoredTop sz="94660"/>
  </p:normalViewPr>
  <p:slideViewPr>
    <p:cSldViewPr>
      <p:cViewPr varScale="1">
        <p:scale>
          <a:sx n="45" d="100"/>
          <a:sy n="45" d="100"/>
        </p:scale>
        <p:origin x="-12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C993B-8688-45B1-A2F8-3C97DAB8775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195B4-A770-46E6-B41C-C8FFE0C6CA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592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95B4-A770-46E6-B41C-C8FFE0C6CA2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556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EEF5E-250E-47D1-BCAB-35B5F3753716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9263" eaLnBrk="0" hangingPunct="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8175C0F-13CD-474C-AFDD-65BB84DE77FE}" type="slidenum">
              <a:rPr lang="ru-RU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49263" eaLnBrk="0" hangingPunct="0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</a:t>
            </a:fld>
            <a:endParaRPr lang="ru-RU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2662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90000" tIns="46800" rIns="90000" bIns="46800" anchor="ctr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95B4-A770-46E6-B41C-C8FFE0C6CA2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3D7EEC1-A631-4AE5-9F95-7DEE3E9C2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6D576-B7E8-4F80-A47D-B1DB8DC9B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D30A1-EFA2-4F5D-A238-65E553504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59431B2-C8BC-4E51-9779-D37811C876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121AB-E15D-446F-BE7A-6A1E4CDB76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9A42C-301C-487E-B816-5AA3AF9F02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50097-0075-401F-A837-2060F4897A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A133E-CB9A-4C9E-AD56-AAA4A038E2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38A2D-009A-4F5C-A7BB-4455A69CEF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CA348-928B-4C1B-B404-F3D0B2E195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3159B-FFA0-4278-B059-4CBBB61857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7368B-F435-4F89-AE1C-5F75CC90D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D653D-7535-4EE4-BF7C-C8C47B82B2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2D767-69E7-44BF-8601-F5CCB31705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98FEE-4763-4E13-864A-FDEF61AD5E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995988"/>
          </a:xfrm>
          <a:prstGeom prst="rect">
            <a:avLst/>
          </a:prstGeom>
          <a:noFill/>
        </p:spPr>
      </p:pic>
      <p:sp>
        <p:nvSpPr>
          <p:cNvPr id="6153" name="Freeform 9"/>
          <p:cNvSpPr>
            <a:spLocks/>
          </p:cNvSpPr>
          <p:nvPr/>
        </p:nvSpPr>
        <p:spPr bwMode="auto">
          <a:xfrm>
            <a:off x="0" y="0"/>
            <a:ext cx="4114800" cy="6858000"/>
          </a:xfrm>
          <a:custGeom>
            <a:avLst/>
            <a:gdLst/>
            <a:ahLst/>
            <a:cxnLst>
              <a:cxn ang="0">
                <a:pos x="624" y="0"/>
              </a:cxn>
              <a:cxn ang="0">
                <a:pos x="0" y="0"/>
              </a:cxn>
              <a:cxn ang="0">
                <a:pos x="0" y="4320"/>
              </a:cxn>
              <a:cxn ang="0">
                <a:pos x="2592" y="4320"/>
              </a:cxn>
              <a:cxn ang="0">
                <a:pos x="1552" y="3891"/>
              </a:cxn>
              <a:cxn ang="0">
                <a:pos x="935" y="3362"/>
              </a:cxn>
              <a:cxn ang="0">
                <a:pos x="570" y="2809"/>
              </a:cxn>
              <a:cxn ang="0">
                <a:pos x="306" y="2233"/>
              </a:cxn>
              <a:cxn ang="0">
                <a:pos x="192" y="1728"/>
              </a:cxn>
              <a:cxn ang="0">
                <a:pos x="170" y="1176"/>
              </a:cxn>
              <a:cxn ang="0">
                <a:pos x="200" y="782"/>
              </a:cxn>
              <a:cxn ang="0">
                <a:pos x="376" y="312"/>
              </a:cxn>
              <a:cxn ang="0">
                <a:pos x="624" y="0"/>
              </a:cxn>
            </a:cxnLst>
            <a:rect l="0" t="0" r="r" b="b"/>
            <a:pathLst>
              <a:path w="2592" h="4320">
                <a:moveTo>
                  <a:pt x="624" y="0"/>
                </a:moveTo>
                <a:lnTo>
                  <a:pt x="0" y="0"/>
                </a:lnTo>
                <a:lnTo>
                  <a:pt x="0" y="4320"/>
                </a:lnTo>
                <a:lnTo>
                  <a:pt x="2592" y="4320"/>
                </a:lnTo>
                <a:cubicBezTo>
                  <a:pt x="2592" y="4320"/>
                  <a:pt x="1828" y="4051"/>
                  <a:pt x="1552" y="3891"/>
                </a:cubicBezTo>
                <a:cubicBezTo>
                  <a:pt x="1276" y="3731"/>
                  <a:pt x="1095" y="3545"/>
                  <a:pt x="935" y="3362"/>
                </a:cubicBezTo>
                <a:cubicBezTo>
                  <a:pt x="775" y="3179"/>
                  <a:pt x="675" y="2997"/>
                  <a:pt x="570" y="2809"/>
                </a:cubicBezTo>
                <a:cubicBezTo>
                  <a:pt x="465" y="2621"/>
                  <a:pt x="369" y="2413"/>
                  <a:pt x="306" y="2233"/>
                </a:cubicBezTo>
                <a:cubicBezTo>
                  <a:pt x="239" y="2056"/>
                  <a:pt x="212" y="1928"/>
                  <a:pt x="192" y="1728"/>
                </a:cubicBezTo>
                <a:cubicBezTo>
                  <a:pt x="175" y="1551"/>
                  <a:pt x="162" y="1336"/>
                  <a:pt x="170" y="1176"/>
                </a:cubicBezTo>
                <a:cubicBezTo>
                  <a:pt x="171" y="1018"/>
                  <a:pt x="176" y="899"/>
                  <a:pt x="200" y="782"/>
                </a:cubicBezTo>
                <a:cubicBezTo>
                  <a:pt x="224" y="665"/>
                  <a:pt x="305" y="430"/>
                  <a:pt x="376" y="312"/>
                </a:cubicBezTo>
                <a:cubicBezTo>
                  <a:pt x="447" y="194"/>
                  <a:pt x="563" y="62"/>
                  <a:pt x="624" y="0"/>
                </a:cubicBez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155" name="Picture 11" descr="s00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01000" y="4191000"/>
            <a:ext cx="457200" cy="457200"/>
          </a:xfrm>
          <a:prstGeom prst="rect">
            <a:avLst/>
          </a:prstGeom>
          <a:noFill/>
        </p:spPr>
      </p:pic>
      <p:sp>
        <p:nvSpPr>
          <p:cNvPr id="6158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0" y="6381750"/>
            <a:ext cx="2133600" cy="47625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29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D7EEC1-A631-4AE5-9F95-7DEE3E9C2A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609600" y="4114800"/>
            <a:ext cx="7848600" cy="2286000"/>
          </a:xfrm>
          <a:prstGeom prst="roundRect">
            <a:avLst>
              <a:gd name="adj" fmla="val 16667"/>
            </a:avLst>
          </a:prstGeom>
          <a:solidFill>
            <a:srgbClr val="336699">
              <a:alpha val="42999"/>
            </a:srgbClr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etal">
            <a:bevelT w="13500" h="13500" prst="angle"/>
            <a:bevelB w="13500" h="13500" prst="angle"/>
            <a:extrusionClr>
              <a:srgbClr val="3366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41910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791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17368B-F435-4F89-AE1C-5F75CC90D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5D392E-1CB6-4F15-A7FC-4B4274A62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47EAE7-9787-46A1-8CC7-D9CA2A73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8D1501-A80F-4DC6-A4CE-9ACCC3CFD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3FA45F-00C7-48AD-9CC8-42F48A6D3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152F4D-CBAA-457F-8346-330CB4279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D392E-1CB6-4F15-A7FC-4B4274A62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05576E-E16A-4E82-9EF9-3BBA9F8E3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01C79F-12BA-40F9-9811-491182D09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06D576-B7E8-4F80-A47D-B1DB8DC9B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9D30A1-EFA2-4F5D-A238-65E553504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DD3DF-247C-490A-8AF5-928C486269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5694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B302A-DEB1-4CD7-BA1F-365371A8606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4374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83018-4362-473B-AA02-03A67E7F00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003075"/>
      </p:ext>
    </p:extLst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705BF-3A54-43E7-B0AF-7E39B48A39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94184"/>
      </p:ext>
    </p:extLst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E64FD-DC64-4281-A80D-9F6367FE73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5996"/>
      </p:ext>
    </p:extLst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339B0-BFAA-48A6-80B4-0DBA0D1C45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79719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7EAE7-9787-46A1-8CC7-D9CA2A73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04148-DAC5-4D5E-A672-4B3DECD59E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255565"/>
      </p:ext>
    </p:extLst>
  </p:cSld>
  <p:clrMapOvr>
    <a:masterClrMapping/>
  </p:clrMapOvr>
  <p:transition spd="slow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D5F43-976D-4D9A-A1E1-BA4D7FA9B0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95285"/>
      </p:ext>
    </p:extLst>
  </p:cSld>
  <p:clrMapOvr>
    <a:masterClrMapping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9A8B5-8238-427A-807E-E399DCAE6A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62428"/>
      </p:ext>
    </p:extLst>
  </p:cSld>
  <p:clrMapOvr>
    <a:masterClrMapping/>
  </p:clrMapOvr>
  <p:transition spd="slow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211F2-494A-46CA-86CC-2438CB7091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453532"/>
      </p:ext>
    </p:extLst>
  </p:cSld>
  <p:clrMapOvr>
    <a:masterClrMapping/>
  </p:clrMapOvr>
  <p:transition spd="slow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914FB-4F7C-42EB-A958-1E3D0842D5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3201"/>
      </p:ext>
    </p:extLst>
  </p:cSld>
  <p:clrMapOvr>
    <a:masterClrMapping/>
  </p:clrMapOvr>
  <p:transition spd="slow">
    <p:cove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5370-82D4-4825-9AE2-9E90A5FCF4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23120"/>
      </p:ext>
    </p:extLst>
  </p:cSld>
  <p:clrMapOvr>
    <a:masterClrMapping/>
  </p:clrMapOvr>
  <p:transition spd="slow">
    <p:cover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AC3B2-18B4-4C06-98B0-DEA9093E85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78396"/>
      </p:ext>
    </p:extLst>
  </p:cSld>
  <p:clrMapOvr>
    <a:masterClrMapping/>
  </p:clrMapOvr>
  <p:transition spd="slow">
    <p:cover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C2CB8-DDF8-489C-A460-6C4DB37FCE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88454"/>
      </p:ext>
    </p:extLst>
  </p:cSld>
  <p:clrMapOvr>
    <a:masterClrMapping/>
  </p:clrMapOvr>
  <p:transition spd="slow">
    <p:cover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DB92F-06FA-4DD0-9B25-0E8E7B5A17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539189"/>
      </p:ext>
    </p:extLst>
  </p:cSld>
  <p:clrMapOvr>
    <a:masterClrMapping/>
  </p:clrMapOvr>
  <p:transition spd="slow">
    <p:cover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561A2-C365-4941-9AC0-1A357513CB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30634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D1501-A80F-4DC6-A4CE-9ACCC3CFD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31FA6-0706-4031-83EC-B177A1FD40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53651"/>
      </p:ext>
    </p:extLst>
  </p:cSld>
  <p:clrMapOvr>
    <a:masterClrMapping/>
  </p:clrMapOvr>
  <p:transition spd="slow">
    <p:cover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EE11D-FBE4-4C69-8077-FA8F66F0B8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951404"/>
      </p:ext>
    </p:extLst>
  </p:cSld>
  <p:clrMapOvr>
    <a:masterClrMapping/>
  </p:clrMapOvr>
  <p:transition spd="slow">
    <p:cover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EF466-03C2-4CF9-A62E-07CD2AA4E2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848479"/>
      </p:ext>
    </p:extLst>
  </p:cSld>
  <p:clrMapOvr>
    <a:masterClrMapping/>
  </p:clrMapOvr>
  <p:transition spd="slow">
    <p:cover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92AC1-FFFA-4F2E-8A43-4272939F95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480950"/>
      </p:ext>
    </p:extLst>
  </p:cSld>
  <p:clrMapOvr>
    <a:masterClrMapping/>
  </p:clrMapOvr>
  <p:transition spd="slow">
    <p:cover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3F686-7E29-4122-AF8C-5C00A8E2ED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293501"/>
      </p:ext>
    </p:extLst>
  </p:cSld>
  <p:clrMapOvr>
    <a:masterClrMapping/>
  </p:clrMapOvr>
  <p:transition spd="slow">
    <p:cover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C215B-85EA-4500-83B1-829CB64704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19117"/>
      </p:ext>
    </p:extLst>
  </p:cSld>
  <p:clrMapOvr>
    <a:masterClrMapping/>
  </p:clrMapOvr>
  <p:transition spd="slow">
    <p:cover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3159D-80B8-43A2-864E-56F8BA9099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431451"/>
      </p:ext>
    </p:extLst>
  </p:cSld>
  <p:clrMapOvr>
    <a:masterClrMapping/>
  </p:clrMapOvr>
  <p:transition spd="slow">
    <p:cover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20C35-0348-46E2-A130-30DD205687C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91477"/>
      </p:ext>
    </p:extLst>
  </p:cSld>
  <p:clrMapOvr>
    <a:masterClrMapping/>
  </p:clrMapOvr>
  <p:transition spd="slow">
    <p:cover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EFB68-BFDF-40F3-845F-380C92FC23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51704"/>
      </p:ext>
    </p:extLst>
  </p:cSld>
  <p:clrMapOvr>
    <a:masterClrMapping/>
  </p:clrMapOvr>
  <p:transition spd="slow">
    <p:cover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B6333-4179-454D-A9BA-DF07EBCF51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879177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FA45F-00C7-48AD-9CC8-42F48A6D3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431B2-C8BC-4E51-9779-D37811C876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3121AB-E15D-446F-BE7A-6A1E4CDB76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F9A42C-301C-487E-B816-5AA3AF9F02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350097-0075-401F-A837-2060F4897A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7A133E-CB9A-4C9E-AD56-AAA4A038E2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F38A2D-009A-4F5C-A7BB-4455A69CEF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2CA348-928B-4C1B-B404-F3D0B2E195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D3159B-FFA0-4278-B059-4CBBB61857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1D653D-7535-4EE4-BF7C-C8C47B82B2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D767-69E7-44BF-8601-F5CCB3170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52F4D-CBAA-457F-8346-330CB4279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8FEE-4763-4E13-864A-FDEF61AD5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5576E-E16A-4E82-9EF9-3BBA9F8E3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1C79F-12BA-40F9-9811-491182D09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C1C3A0-A61B-4D45-9EB5-1BA5CE5DF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B7BA04-6231-4F43-A309-5787DE32BFA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90600" cy="6858000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001000" y="0"/>
            <a:ext cx="1143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00">
                  <a:alpha val="82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34" name="Picture 10" descr="glabal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gray">
          <a:xfrm>
            <a:off x="381000" y="152400"/>
            <a:ext cx="815975" cy="838200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C1C3A0-A61B-4D45-9EB5-1BA5CE5DF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cover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8E6C7DB-D83A-41F1-9A5B-5579659B2F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6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transition spd="slow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7CC346A-CC82-4D84-9A99-37D8AE278D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1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</p:sldLayoutIdLst>
  <p:transition spd="slow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CC1C3A0-A61B-4D45-9EB5-1BA5CE5DF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208;&#152;&#208;&#183;&#208;&#190;&#208;&#177;&#209;&#128;&#208;&#176;&#208;&#182;&#208;&#181;&#208;&#189;&#208;&#184;&#208;&#181;:Elbrus_01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foto.nedoma.ru/showphoto.php/photo/767/size/big/sort/1/cat/550" TargetMode="Externa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kolyan.net/uploads/posts/2010-03/1268692160_29.jpg" TargetMode="Externa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www.podkat.ru/uploads/posts/2010-04/1270561719_breathtaking_volcano_11.jpg" TargetMode="Externa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hyperlink" Target="http://klickme.ru/uploads/posts/2009-10/1255764953_1253740268_11.jpg" TargetMode="Externa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megainf.ru/foto/id_4978_pompei_16.html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megainf.ru/foto/id_4978_pompei_4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&#1042;&#1059;&#1051;&#1050;&#1040;&#1053;&#1067;/&#1057;&#1090;&#1088;&#1086;&#1077;&#1085;&#1080;&#1077;%20&#1074;&#1091;&#1083;&#1082;&#1072;&#1085;&#1072;.files/shema.jpg" TargetMode="Externa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ktotut.net/uploads/posts/2010-01/1264341444_12641562.jpg" TargetMode="Externa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ulkany.com/vulkan_etna/6.html" TargetMode="Externa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11560" y="4005064"/>
            <a:ext cx="7776864" cy="244827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5400" i="1" dirty="0" smtClean="0"/>
              <a:t>Вулканы.</a:t>
            </a:r>
          </a:p>
          <a:p>
            <a:pPr>
              <a:spcBef>
                <a:spcPts val="0"/>
              </a:spcBef>
            </a:pPr>
            <a:r>
              <a:rPr lang="ru-RU" sz="5400" i="1" dirty="0" smtClean="0"/>
              <a:t>Горячие </a:t>
            </a:r>
            <a:r>
              <a:rPr lang="ru-RU" sz="5400" i="1" dirty="0" smtClean="0"/>
              <a:t>источники. Гейзеры.</a:t>
            </a:r>
            <a:endParaRPr lang="ru-RU" sz="5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112474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Тема урока: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6364297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350px-Kibo_summit_of_Mt_Kilimanjaro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620688"/>
            <a:ext cx="3024188" cy="2273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492500" y="273050"/>
            <a:ext cx="5400675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3200" b="1" smtClean="0">
                <a:solidFill>
                  <a:srgbClr val="000000"/>
                </a:solidFill>
              </a:rPr>
              <a:t>       Килиманджаро</a:t>
            </a:r>
            <a:r>
              <a:rPr lang="ru-RU" sz="2400" smtClean="0">
                <a:solidFill>
                  <a:srgbClr val="000000"/>
                </a:solidFill>
              </a:rPr>
              <a:t> —</a:t>
            </a:r>
          </a:p>
          <a:p>
            <a:r>
              <a:rPr lang="ru-RU" sz="2400" smtClean="0">
                <a:solidFill>
                  <a:srgbClr val="000000"/>
                </a:solidFill>
              </a:rPr>
              <a:t>вулкан на северо-востоке Танзании, </a:t>
            </a:r>
          </a:p>
          <a:p>
            <a:r>
              <a:rPr lang="ru-RU" sz="2400" smtClean="0">
                <a:solidFill>
                  <a:srgbClr val="000000"/>
                </a:solidFill>
              </a:rPr>
              <a:t>       высочайший пик Африки. </a:t>
            </a:r>
          </a:p>
        </p:txBody>
      </p:sp>
      <p:pic>
        <p:nvPicPr>
          <p:cNvPr id="12292" name="Picture 4" descr="280px-Elbrus_01">
            <a:hlinkClick r:id="rId3" tooltip="Elbrus 01.jpg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56591"/>
            <a:ext cx="3309937" cy="23034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казбек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437063"/>
            <a:ext cx="3168650" cy="2246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135688" y="2339975"/>
            <a:ext cx="2279650" cy="167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smtClean="0">
                <a:solidFill>
                  <a:srgbClr val="000000"/>
                </a:solidFill>
              </a:rPr>
              <a:t>Эльбрус</a:t>
            </a:r>
            <a:r>
              <a:rPr lang="ru-RU" sz="2400" b="1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– </a:t>
            </a:r>
          </a:p>
          <a:p>
            <a:pPr eaLnBrk="1" hangingPunct="1"/>
            <a:r>
              <a:rPr lang="ru-RU" sz="2400" smtClean="0">
                <a:solidFill>
                  <a:srgbClr val="000000"/>
                </a:solidFill>
              </a:rPr>
              <a:t>высочайшая </a:t>
            </a:r>
          </a:p>
          <a:p>
            <a:pPr eaLnBrk="1" hangingPunct="1"/>
            <a:r>
              <a:rPr lang="ru-RU" sz="2400" smtClean="0">
                <a:solidFill>
                  <a:srgbClr val="000000"/>
                </a:solidFill>
              </a:rPr>
              <a:t>вершина </a:t>
            </a:r>
          </a:p>
          <a:p>
            <a:pPr eaLnBrk="1" hangingPunct="1"/>
            <a:r>
              <a:rPr lang="ru-RU" sz="2400" smtClean="0">
                <a:solidFill>
                  <a:srgbClr val="000000"/>
                </a:solidFill>
              </a:rPr>
              <a:t>Кавказских гор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203575" y="5949950"/>
            <a:ext cx="1538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smtClean="0">
                <a:solidFill>
                  <a:srgbClr val="000000"/>
                </a:solidFill>
              </a:rPr>
              <a:t>Казбек</a:t>
            </a: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4859338" y="6237288"/>
            <a:ext cx="6492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576262" y="4922806"/>
            <a:ext cx="26273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Потухшие вулканы</a:t>
            </a:r>
          </a:p>
        </p:txBody>
      </p:sp>
    </p:spTree>
    <p:extLst>
      <p:ext uri="{BB962C8B-B14F-4D97-AF65-F5344CB8AC3E}">
        <p14:creationId xmlns:p14="http://schemas.microsoft.com/office/powerpoint/2010/main" val="20854256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899592" y="837406"/>
            <a:ext cx="8244408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</a:endParaRPr>
          </a:p>
          <a:p>
            <a:r>
              <a:rPr lang="ru-RU" sz="2400" b="1" dirty="0" smtClean="0">
                <a:solidFill>
                  <a:srgbClr val="000000"/>
                </a:solidFill>
              </a:rPr>
              <a:t>бездействуют много тысяч </a:t>
            </a:r>
            <a:r>
              <a:rPr lang="ru-RU" sz="2400" b="1" dirty="0" smtClean="0">
                <a:solidFill>
                  <a:srgbClr val="000000"/>
                </a:solidFill>
              </a:rPr>
              <a:t>лет</a:t>
            </a:r>
            <a:r>
              <a:rPr lang="ru-RU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</a:rPr>
              <a:t>(Крым</a:t>
            </a:r>
            <a:r>
              <a:rPr lang="ru-RU" sz="2400" b="1" dirty="0" smtClean="0">
                <a:solidFill>
                  <a:srgbClr val="000000"/>
                </a:solidFill>
              </a:rPr>
              <a:t>, Забайкалье</a:t>
            </a:r>
            <a:r>
              <a:rPr lang="ru-RU" sz="2400" b="1" dirty="0" smtClean="0">
                <a:solidFill>
                  <a:srgbClr val="000000"/>
                </a:solidFill>
              </a:rPr>
              <a:t>) </a:t>
            </a:r>
            <a:endParaRPr lang="ru-RU" sz="2400" b="1" dirty="0" smtClean="0">
              <a:solidFill>
                <a:srgbClr val="000000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ru-RU" sz="2400" b="1" dirty="0" smtClean="0">
              <a:solidFill>
                <a:srgbClr val="000000"/>
              </a:solidFill>
            </a:endParaRPr>
          </a:p>
        </p:txBody>
      </p:sp>
      <p:pic>
        <p:nvPicPr>
          <p:cNvPr id="13318" name="Picture 9" descr="11 - Потухшие вулканы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668" y="2955263"/>
            <a:ext cx="4320481" cy="32403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1" descr="карадаг кры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20" y="2420888"/>
            <a:ext cx="3686845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37420" y="283408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Уснувшие вулканы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7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FF0000"/>
                </a:solidFill>
              </a:rPr>
              <a:t>Вулканы могут находиться на дне океанов, а могут и на суше.</a:t>
            </a:r>
          </a:p>
        </p:txBody>
      </p:sp>
      <p:pic>
        <p:nvPicPr>
          <p:cNvPr id="14340" name="Picture 4" descr="Рисунок1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2132856"/>
            <a:ext cx="8343901" cy="37450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55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http://festival.1september.ru/articles/551117/f_clip_image00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3333CC"/>
                </a:solidFill>
              </a:rPr>
              <a:t>Подводный вулкан</a:t>
            </a:r>
            <a:endParaRPr lang="ru-RU" sz="54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675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1186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0" y="260351"/>
            <a:ext cx="9144000" cy="11230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33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>
                <a:solidFill>
                  <a:srgbClr val="FFFF00"/>
                </a:solidFill>
              </a:rPr>
              <a:t>Тихоокеанское огненное </a:t>
            </a:r>
            <a:r>
              <a:rPr lang="ru-RU" sz="3600" b="1" dirty="0" smtClean="0">
                <a:solidFill>
                  <a:srgbClr val="FFFF00"/>
                </a:solidFill>
              </a:rPr>
              <a:t>кольцо</a:t>
            </a:r>
            <a:endParaRPr lang="en-US" sz="1000" b="1" dirty="0" smtClean="0">
              <a:solidFill>
                <a:srgbClr val="FFFF00"/>
              </a:solidFill>
            </a:endParaRPr>
          </a:p>
          <a:p>
            <a:pPr algn="ctr" defTabSz="449263" eaLnBrk="0" hangingPunct="0">
              <a:spcBef>
                <a:spcPts val="2500"/>
              </a:spcBef>
              <a:buClr>
                <a:srgbClr val="FF33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000" b="1" dirty="0">
              <a:solidFill>
                <a:srgbClr val="FFFF00"/>
              </a:solidFill>
            </a:endParaRPr>
          </a:p>
        </p:txBody>
      </p:sp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268760"/>
            <a:ext cx="9144000" cy="5877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6853238" y="2336800"/>
            <a:ext cx="2327275" cy="4344988"/>
          </a:xfrm>
          <a:custGeom>
            <a:avLst/>
            <a:gdLst>
              <a:gd name="T0" fmla="*/ 2147483647 w 1466"/>
              <a:gd name="T1" fmla="*/ 2147483647 h 2737"/>
              <a:gd name="T2" fmla="*/ 2147483647 w 1466"/>
              <a:gd name="T3" fmla="*/ 2147483647 h 2737"/>
              <a:gd name="T4" fmla="*/ 2147483647 w 1466"/>
              <a:gd name="T5" fmla="*/ 2147483647 h 2737"/>
              <a:gd name="T6" fmla="*/ 2147483647 w 1466"/>
              <a:gd name="T7" fmla="*/ 2147483647 h 2737"/>
              <a:gd name="T8" fmla="*/ 2147483647 w 1466"/>
              <a:gd name="T9" fmla="*/ 2147483647 h 2737"/>
              <a:gd name="T10" fmla="*/ 2147483647 w 1466"/>
              <a:gd name="T11" fmla="*/ 2147483647 h 27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6"/>
              <a:gd name="T19" fmla="*/ 0 h 2737"/>
              <a:gd name="T20" fmla="*/ 1466 w 1466"/>
              <a:gd name="T21" fmla="*/ 2737 h 27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6" h="2737">
                <a:moveTo>
                  <a:pt x="1330" y="144"/>
                </a:moveTo>
                <a:cubicBezTo>
                  <a:pt x="1141" y="72"/>
                  <a:pt x="952" y="0"/>
                  <a:pt x="740" y="144"/>
                </a:cubicBezTo>
                <a:cubicBezTo>
                  <a:pt x="528" y="288"/>
                  <a:pt x="0" y="719"/>
                  <a:pt x="60" y="1006"/>
                </a:cubicBezTo>
                <a:cubicBezTo>
                  <a:pt x="120" y="1293"/>
                  <a:pt x="959" y="1602"/>
                  <a:pt x="1103" y="1867"/>
                </a:cubicBezTo>
                <a:cubicBezTo>
                  <a:pt x="1247" y="2132"/>
                  <a:pt x="861" y="2449"/>
                  <a:pt x="922" y="2593"/>
                </a:cubicBezTo>
                <a:cubicBezTo>
                  <a:pt x="983" y="2737"/>
                  <a:pt x="1375" y="2706"/>
                  <a:pt x="1466" y="2729"/>
                </a:cubicBezTo>
              </a:path>
            </a:pathLst>
          </a:custGeom>
          <a:noFill/>
          <a:ln w="5724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250825" y="2133600"/>
            <a:ext cx="1955800" cy="4535488"/>
          </a:xfrm>
          <a:custGeom>
            <a:avLst/>
            <a:gdLst>
              <a:gd name="T0" fmla="*/ 0 w 1232"/>
              <a:gd name="T1" fmla="*/ 0 h 2857"/>
              <a:gd name="T2" fmla="*/ 2147483647 w 1232"/>
              <a:gd name="T3" fmla="*/ 2147483647 h 2857"/>
              <a:gd name="T4" fmla="*/ 2147483647 w 1232"/>
              <a:gd name="T5" fmla="*/ 2147483647 h 2857"/>
              <a:gd name="T6" fmla="*/ 2147483647 w 1232"/>
              <a:gd name="T7" fmla="*/ 2147483647 h 2857"/>
              <a:gd name="T8" fmla="*/ 2147483647 w 1232"/>
              <a:gd name="T9" fmla="*/ 2147483647 h 2857"/>
              <a:gd name="T10" fmla="*/ 2147483647 w 1232"/>
              <a:gd name="T11" fmla="*/ 2147483647 h 28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32"/>
              <a:gd name="T19" fmla="*/ 0 h 2857"/>
              <a:gd name="T20" fmla="*/ 1232 w 1232"/>
              <a:gd name="T21" fmla="*/ 2857 h 28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32" h="2857">
                <a:moveTo>
                  <a:pt x="0" y="0"/>
                </a:moveTo>
                <a:cubicBezTo>
                  <a:pt x="174" y="256"/>
                  <a:pt x="348" y="513"/>
                  <a:pt x="499" y="725"/>
                </a:cubicBezTo>
                <a:cubicBezTo>
                  <a:pt x="650" y="937"/>
                  <a:pt x="810" y="1104"/>
                  <a:pt x="908" y="1270"/>
                </a:cubicBezTo>
                <a:cubicBezTo>
                  <a:pt x="1006" y="1436"/>
                  <a:pt x="1036" y="1580"/>
                  <a:pt x="1089" y="1723"/>
                </a:cubicBezTo>
                <a:cubicBezTo>
                  <a:pt x="1142" y="1866"/>
                  <a:pt x="1232" y="1942"/>
                  <a:pt x="1225" y="2131"/>
                </a:cubicBezTo>
                <a:cubicBezTo>
                  <a:pt x="1218" y="2320"/>
                  <a:pt x="1131" y="2588"/>
                  <a:pt x="1044" y="2857"/>
                </a:cubicBezTo>
              </a:path>
            </a:pathLst>
          </a:custGeom>
          <a:noFill/>
          <a:ln w="5724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16632"/>
            <a:ext cx="7499176" cy="64807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Вулканы Камчатки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386-big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499993" y="1052954"/>
            <a:ext cx="4024425" cy="25946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bezymjanny-2005-02-1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0845" y="1124744"/>
            <a:ext cx="3793797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0a2b1a5872c409d47ed78d84d4d87e2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0844" y="3789040"/>
            <a:ext cx="3985131" cy="27734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picture_preview_571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499992" y="3861048"/>
            <a:ext cx="4024426" cy="2701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274638"/>
            <a:ext cx="7283152" cy="49006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Извержение вулканов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1253681750_image0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5" y="4077072"/>
            <a:ext cx="4104457" cy="2592288"/>
          </a:xfrm>
          <a:prstGeom prst="rect">
            <a:avLst/>
          </a:prstGeom>
        </p:spPr>
      </p:pic>
      <p:pic>
        <p:nvPicPr>
          <p:cNvPr id="11" name="Рисунок 10" descr="3433797_8d96441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4008" y="980728"/>
            <a:ext cx="4284269" cy="5688632"/>
          </a:xfrm>
          <a:prstGeom prst="rect">
            <a:avLst/>
          </a:prstGeom>
        </p:spPr>
      </p:pic>
      <p:pic>
        <p:nvPicPr>
          <p:cNvPr id="13" name="Содержимое 12" descr="57842388_1271412632_10032009120323v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395536" y="980728"/>
            <a:ext cx="4117548" cy="3024336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74638"/>
            <a:ext cx="7632848" cy="63408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Выбросы вулканического пепла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vulkan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980729"/>
            <a:ext cx="4110406" cy="2736304"/>
          </a:xfrm>
        </p:spPr>
      </p:pic>
      <p:pic>
        <p:nvPicPr>
          <p:cNvPr id="7" name="Рисунок 6" descr="20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3933056"/>
            <a:ext cx="4114743" cy="2736304"/>
          </a:xfrm>
          <a:prstGeom prst="rect">
            <a:avLst/>
          </a:prstGeom>
        </p:spPr>
      </p:pic>
      <p:pic>
        <p:nvPicPr>
          <p:cNvPr id="8" name="Рисунок 7" descr="22409636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6016" y="980728"/>
            <a:ext cx="4177159" cy="2703838"/>
          </a:xfrm>
          <a:prstGeom prst="rect">
            <a:avLst/>
          </a:prstGeom>
        </p:spPr>
      </p:pic>
      <p:pic>
        <p:nvPicPr>
          <p:cNvPr id="10" name="Рисунок 9" descr="1271749303_143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16016" y="3905672"/>
            <a:ext cx="4163540" cy="2763688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476672"/>
            <a:ext cx="5050904" cy="144016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Сейсмограф –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2800" b="1" dirty="0" smtClean="0"/>
              <a:t>прибор для измерения силы землетрясения</a:t>
            </a:r>
            <a:endParaRPr lang="ru-RU" sz="2800" b="1" dirty="0"/>
          </a:p>
        </p:txBody>
      </p:sp>
      <p:pic>
        <p:nvPicPr>
          <p:cNvPr id="5" name="Содержимое 4" descr="Рисунок3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419872" y="2420888"/>
            <a:ext cx="5526983" cy="4176464"/>
          </a:xfrm>
        </p:spPr>
      </p:pic>
      <p:pic>
        <p:nvPicPr>
          <p:cNvPr id="6" name="Рисунок 5" descr="Рисунок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5536" y="1124744"/>
            <a:ext cx="2843808" cy="2456035"/>
          </a:xfrm>
          <a:prstGeom prst="rect">
            <a:avLst/>
          </a:prstGeom>
        </p:spPr>
      </p:pic>
      <p:pic>
        <p:nvPicPr>
          <p:cNvPr id="7" name="Рисунок 6" descr="812f29c9c3b25def947f28eea4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5536" y="3717032"/>
            <a:ext cx="2808312" cy="2872137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08720"/>
            <a:ext cx="7128792" cy="28803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Карта сейсмичности территории России и сопредельных регионов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eismic-new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340768"/>
            <a:ext cx="8568952" cy="5328592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pomp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3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899592" y="6095251"/>
            <a:ext cx="77048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</a:rPr>
              <a:t>Последний день Помпеи.  К.П. Брюллов</a:t>
            </a:r>
          </a:p>
        </p:txBody>
      </p:sp>
    </p:spTree>
    <p:extLst>
      <p:ext uri="{BB962C8B-B14F-4D97-AF65-F5344CB8AC3E}">
        <p14:creationId xmlns:p14="http://schemas.microsoft.com/office/powerpoint/2010/main" val="14429773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2638" y="188640"/>
            <a:ext cx="7956376" cy="56207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Гейзеры и горячие источники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5516965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082248"/>
            <a:ext cx="3816424" cy="2778799"/>
          </a:xfrm>
        </p:spPr>
      </p:pic>
      <p:pic>
        <p:nvPicPr>
          <p:cNvPr id="5" name="Рисунок 4" descr="5806da6b0fd1b7e88a0c4890150_prev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3933056"/>
            <a:ext cx="3816424" cy="2633341"/>
          </a:xfrm>
          <a:prstGeom prst="rect">
            <a:avLst/>
          </a:prstGeom>
        </p:spPr>
      </p:pic>
      <p:pic>
        <p:nvPicPr>
          <p:cNvPr id="6" name="Рисунок 5" descr="6cc8c9e388fa08e8d3fcb58cf903665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55976" y="1124744"/>
            <a:ext cx="4464496" cy="5517232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25538"/>
            <a:ext cx="8856663" cy="55435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600" b="1" dirty="0" smtClean="0"/>
              <a:t>                                Исландия                                                   Центральная Америка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78599" y="332656"/>
            <a:ext cx="7113984" cy="56197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Гейзеры и горячие источники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8436" name="Picture 5" descr="Гейзеры в Йеллоустоуне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20629"/>
            <a:ext cx="4536182" cy="287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Гейзер (10 фото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146" y="1539876"/>
            <a:ext cx="3209925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544860" y="3179279"/>
            <a:ext cx="44594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 smtClean="0">
              <a:solidFill>
                <a:srgbClr val="000000"/>
              </a:solidFill>
            </a:endParaRPr>
          </a:p>
          <a:p>
            <a:r>
              <a:rPr lang="ru-RU" b="1" dirty="0" err="1" smtClean="0">
                <a:solidFill>
                  <a:srgbClr val="000000"/>
                </a:solidFill>
              </a:rPr>
              <a:t>Йеллоустонский</a:t>
            </a:r>
            <a:r>
              <a:rPr lang="ru-RU" b="1" dirty="0" smtClean="0">
                <a:solidFill>
                  <a:srgbClr val="000000"/>
                </a:solidFill>
              </a:rPr>
              <a:t> национальный парк</a:t>
            </a:r>
          </a:p>
        </p:txBody>
      </p:sp>
      <p:pic>
        <p:nvPicPr>
          <p:cNvPr id="18439" name="Picture 10" descr=" (466x698, 66Kb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9" y="1539876"/>
            <a:ext cx="1566620" cy="17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2" descr="Исландия. Гейзер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1539876"/>
            <a:ext cx="1212099" cy="167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3199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74638"/>
            <a:ext cx="7499176" cy="70609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Долина Гейзеров на Камчатке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27584" y="1124744"/>
            <a:ext cx="7704856" cy="5471396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2736304" cy="864096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Гейзер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400_F_2404307_hogvRoKMNOtHIoLrj6pDjk7VWX3Qwo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355976" y="332656"/>
            <a:ext cx="4392488" cy="2910979"/>
          </a:xfrm>
        </p:spPr>
      </p:pic>
      <p:pic>
        <p:nvPicPr>
          <p:cNvPr id="5" name="Рисунок 4" descr="image00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55976" y="3356992"/>
            <a:ext cx="4392488" cy="3240360"/>
          </a:xfrm>
          <a:prstGeom prst="rect">
            <a:avLst/>
          </a:prstGeom>
        </p:spPr>
      </p:pic>
      <p:pic>
        <p:nvPicPr>
          <p:cNvPr id="7" name="Рисунок 6" descr="11_20091009_allcountry_55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1560" y="1412776"/>
            <a:ext cx="3600400" cy="5112568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Практическая работа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2921" y="1412776"/>
            <a:ext cx="705678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Отметить на контурной карте вулканы:</a:t>
            </a:r>
          </a:p>
          <a:p>
            <a:endParaRPr lang="ru-RU" sz="2400" dirty="0"/>
          </a:p>
          <a:p>
            <a:pPr marL="457200">
              <a:spcAft>
                <a:spcPts val="0"/>
              </a:spcAft>
            </a:pPr>
            <a:r>
              <a:rPr lang="ru-RU" sz="2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влк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. Везувий</a:t>
            </a:r>
            <a:endParaRPr lang="ru-RU" sz="2800" b="1" dirty="0"/>
          </a:p>
          <a:p>
            <a:pPr marL="457200">
              <a:spcAft>
                <a:spcPts val="0"/>
              </a:spcAft>
            </a:pPr>
            <a:r>
              <a:rPr lang="ru-RU" sz="2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влк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. Этна</a:t>
            </a:r>
            <a:endParaRPr lang="ru-RU" sz="2800" b="1" dirty="0"/>
          </a:p>
          <a:p>
            <a:pPr marL="457200">
              <a:spcAft>
                <a:spcPts val="0"/>
              </a:spcAft>
            </a:pPr>
            <a:r>
              <a:rPr lang="ru-RU" sz="2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влк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. Котопахи</a:t>
            </a:r>
            <a:endParaRPr lang="ru-RU" sz="2800" b="1" dirty="0"/>
          </a:p>
          <a:p>
            <a:pPr marL="457200">
              <a:spcAft>
                <a:spcPts val="0"/>
              </a:spcAft>
            </a:pPr>
            <a:r>
              <a:rPr lang="ru-RU" sz="2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влк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. Ключевская Сопка</a:t>
            </a:r>
            <a:endParaRPr lang="ru-RU" sz="2800" b="1" dirty="0"/>
          </a:p>
          <a:p>
            <a:pPr marL="457200">
              <a:spcAft>
                <a:spcPts val="0"/>
              </a:spcAft>
            </a:pPr>
            <a:r>
              <a:rPr lang="ru-RU" sz="2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влк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. Фудзияма</a:t>
            </a:r>
            <a:endParaRPr lang="ru-RU" sz="2800" b="1" dirty="0"/>
          </a:p>
          <a:p>
            <a:pPr marL="457200">
              <a:spcAft>
                <a:spcPts val="0"/>
              </a:spcAft>
            </a:pPr>
            <a:r>
              <a:rPr lang="ru-RU" sz="2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влк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Орисаба</a:t>
            </a:r>
            <a:endParaRPr lang="ru-RU" sz="2800" b="1" dirty="0"/>
          </a:p>
          <a:p>
            <a:pPr marL="457200">
              <a:spcAft>
                <a:spcPts val="0"/>
              </a:spcAft>
            </a:pPr>
            <a:r>
              <a:rPr lang="ru-RU" sz="2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влк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. Килиманджаро</a:t>
            </a:r>
            <a:endParaRPr lang="ru-RU" sz="2800" b="1" dirty="0"/>
          </a:p>
          <a:p>
            <a:pPr marL="457200">
              <a:spcAft>
                <a:spcPts val="0"/>
              </a:spcAft>
            </a:pPr>
            <a:r>
              <a:rPr lang="ru-RU" sz="2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влк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. Камерун</a:t>
            </a:r>
            <a:endParaRPr lang="ru-RU" sz="2800" b="1" dirty="0"/>
          </a:p>
          <a:p>
            <a:pPr marL="457200">
              <a:spcAft>
                <a:spcPts val="0"/>
              </a:spcAft>
            </a:pPr>
            <a:r>
              <a:rPr lang="ru-RU" sz="2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влк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. Гекла</a:t>
            </a:r>
            <a:endParaRPr lang="ru-RU" sz="2800" b="1" dirty="0"/>
          </a:p>
          <a:p>
            <a:pPr marL="457200">
              <a:spcAft>
                <a:spcPts val="0"/>
              </a:spcAft>
            </a:pPr>
            <a:r>
              <a:rPr lang="ru-RU" sz="2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влк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Кракатау</a:t>
            </a:r>
            <a:endParaRPr lang="ru-RU" sz="28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9445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9632" y="188913"/>
            <a:ext cx="5095131" cy="649287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</a:rPr>
              <a:t>Значение вулканов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6516688" cy="5722937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ru-RU" sz="2000" dirty="0">
                <a:ea typeface="Calibri"/>
                <a:cs typeface="Times New Roman"/>
              </a:rPr>
              <a:t>Вулканический пепел – удобрение для растений.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ea typeface="Calibri"/>
                <a:cs typeface="Times New Roman"/>
              </a:rPr>
              <a:t>Вулканический туф (горная порода, образованная из рыхлых продуктов вулканических извержений) - </a:t>
            </a:r>
            <a:r>
              <a:rPr lang="ru-RU" sz="2000" dirty="0" smtClean="0">
                <a:ea typeface="Calibri"/>
                <a:cs typeface="Times New Roman"/>
              </a:rPr>
              <a:t>возведение зданий.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ea typeface="Calibri"/>
                <a:cs typeface="Times New Roman"/>
              </a:rPr>
              <a:t>Горячая вода источников и </a:t>
            </a:r>
            <a:r>
              <a:rPr lang="ru-RU" sz="2000" dirty="0" smtClean="0">
                <a:ea typeface="Calibri"/>
                <a:cs typeface="Times New Roman"/>
              </a:rPr>
              <a:t>гейзеров - отопление </a:t>
            </a:r>
            <a:r>
              <a:rPr lang="ru-RU" sz="2000" dirty="0">
                <a:ea typeface="Calibri"/>
                <a:cs typeface="Times New Roman"/>
              </a:rPr>
              <a:t>теплиц и </a:t>
            </a:r>
            <a:r>
              <a:rPr lang="ru-RU" sz="2000" dirty="0" smtClean="0">
                <a:ea typeface="Calibri"/>
                <a:cs typeface="Times New Roman"/>
              </a:rPr>
              <a:t>домов.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ea typeface="Calibri"/>
                <a:cs typeface="Times New Roman"/>
              </a:rPr>
              <a:t>Пар горячих источников </a:t>
            </a:r>
            <a:r>
              <a:rPr lang="ru-RU" sz="2000" dirty="0" smtClean="0">
                <a:ea typeface="Calibri"/>
                <a:cs typeface="Times New Roman"/>
              </a:rPr>
              <a:t>- вращение </a:t>
            </a:r>
            <a:r>
              <a:rPr lang="ru-RU" sz="2000" dirty="0">
                <a:ea typeface="Calibri"/>
                <a:cs typeface="Times New Roman"/>
              </a:rPr>
              <a:t>турбин </a:t>
            </a:r>
            <a:r>
              <a:rPr lang="ru-RU" sz="2000" dirty="0" smtClean="0">
                <a:ea typeface="Calibri"/>
                <a:cs typeface="Times New Roman"/>
              </a:rPr>
              <a:t>электростанций.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ea typeface="Calibri"/>
                <a:cs typeface="Times New Roman"/>
              </a:rPr>
              <a:t>Минерализованная горячая вода </a:t>
            </a:r>
            <a:r>
              <a:rPr lang="ru-RU" sz="2000" dirty="0" smtClean="0">
                <a:ea typeface="Calibri"/>
                <a:cs typeface="Times New Roman"/>
              </a:rPr>
              <a:t>источников,</a:t>
            </a:r>
            <a:r>
              <a:rPr lang="ru-RU" sz="2000" dirty="0">
                <a:ea typeface="Calibri"/>
                <a:cs typeface="Times New Roman"/>
              </a:rPr>
              <a:t> </a:t>
            </a:r>
            <a:r>
              <a:rPr lang="ru-RU" sz="2000" dirty="0" smtClean="0">
                <a:ea typeface="Calibri"/>
                <a:cs typeface="Times New Roman"/>
              </a:rPr>
              <a:t>грязи </a:t>
            </a:r>
            <a:r>
              <a:rPr lang="ru-RU" sz="2000" dirty="0">
                <a:ea typeface="Calibri"/>
                <a:cs typeface="Times New Roman"/>
              </a:rPr>
              <a:t>из вулканических кратеров </a:t>
            </a:r>
            <a:r>
              <a:rPr lang="ru-RU" sz="2000" dirty="0" smtClean="0">
                <a:ea typeface="Calibri"/>
                <a:cs typeface="Times New Roman"/>
              </a:rPr>
              <a:t>  - лечение заболеваний.</a:t>
            </a:r>
            <a:endParaRPr lang="ru-RU" sz="2000" dirty="0">
              <a:ea typeface="Calibri"/>
              <a:cs typeface="Times New Roman"/>
            </a:endParaRPr>
          </a:p>
          <a:p>
            <a:pPr eaLnBrk="1" hangingPunct="1"/>
            <a:r>
              <a:rPr lang="ru-RU" sz="2000" dirty="0" smtClean="0"/>
              <a:t>Извержения дают сведения о составе и свойствах веществ находящихся на глубине нескольких десятков километров.</a:t>
            </a:r>
          </a:p>
          <a:p>
            <a:pPr eaLnBrk="1" hangingPunct="1"/>
            <a:r>
              <a:rPr lang="ru-RU" sz="2000" dirty="0" smtClean="0"/>
              <a:t>Помогают открыть тайны образования вулканов.</a:t>
            </a:r>
          </a:p>
        </p:txBody>
      </p:sp>
      <p:pic>
        <p:nvPicPr>
          <p:cNvPr id="7172" name="Picture 5" descr="Потрясающие фотографии вулканов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621" y="2780928"/>
            <a:ext cx="252095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Когда сердится вулкан - фото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621" y="0"/>
            <a:ext cx="2533379" cy="256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4367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Действующие, спящие и потухшие вулканы - Фото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716338"/>
            <a:ext cx="2735263" cy="2736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9"/>
          <p:cNvSpPr>
            <a:spLocks noGrp="1" noChangeArrowheads="1"/>
          </p:cNvSpPr>
          <p:nvPr>
            <p:ph idx="4294967295"/>
          </p:nvPr>
        </p:nvSpPr>
        <p:spPr>
          <a:xfrm>
            <a:off x="179388" y="116632"/>
            <a:ext cx="8964612" cy="656996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Грязевые вулканы</a:t>
            </a:r>
          </a:p>
        </p:txBody>
      </p:sp>
      <p:pic>
        <p:nvPicPr>
          <p:cNvPr id="16388" name="Picture 11" descr="72,41 К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306" y="764704"/>
            <a:ext cx="4321249" cy="2866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4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3617320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6" descr="Грязевой вулка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3716339"/>
            <a:ext cx="2849314" cy="2722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7" descr="Дашгиль (фото: Пресс-служба Института Геологии Национальной Академии Наук Азербайджана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05390"/>
            <a:ext cx="2101740" cy="2747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7315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75656" y="407988"/>
            <a:ext cx="6785694" cy="103981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Домашнее задание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15616" y="1752600"/>
            <a:ext cx="7113984" cy="4373563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  <a:tabLst>
                <a:tab pos="571500" algn="l"/>
              </a:tabLst>
            </a:pPr>
            <a:r>
              <a:rPr lang="ru-RU" sz="4000" b="1" dirty="0" smtClean="0">
                <a:latin typeface="Times New Roman"/>
                <a:ea typeface="Calibri"/>
                <a:cs typeface="Times New Roman"/>
              </a:rPr>
              <a:t>Параграф </a:t>
            </a:r>
            <a:r>
              <a:rPr lang="ru-RU" sz="4000" b="1" dirty="0">
                <a:latin typeface="Times New Roman"/>
                <a:ea typeface="Calibri"/>
                <a:cs typeface="Times New Roman"/>
              </a:rPr>
              <a:t>19. </a:t>
            </a:r>
            <a:endParaRPr lang="ru-RU" sz="4000" b="1" dirty="0" smtClean="0">
              <a:latin typeface="Times New Roman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  <a:tabLst>
                <a:tab pos="571500" algn="l"/>
              </a:tabLst>
            </a:pPr>
            <a:r>
              <a:rPr lang="ru-RU" sz="4000" b="1" dirty="0" smtClean="0">
                <a:latin typeface="Times New Roman"/>
                <a:ea typeface="Calibri"/>
                <a:cs typeface="Times New Roman"/>
              </a:rPr>
              <a:t>Нарисовать р</a:t>
            </a:r>
            <a:r>
              <a:rPr lang="ru-RU" sz="4000" b="1" dirty="0" smtClean="0">
                <a:latin typeface="Times New Roman"/>
                <a:ea typeface="Times New Roman"/>
                <a:cs typeface="Times New Roman"/>
              </a:rPr>
              <a:t>исунок </a:t>
            </a:r>
            <a:r>
              <a:rPr lang="ru-RU" sz="4000" b="1" dirty="0">
                <a:latin typeface="Times New Roman"/>
                <a:ea typeface="Times New Roman"/>
                <a:cs typeface="Times New Roman"/>
              </a:rPr>
              <a:t>«Вулкан в моем представлении».</a:t>
            </a:r>
            <a:endParaRPr lang="ru-RU" sz="4000" b="1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6348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11148" y="244551"/>
            <a:ext cx="6832954" cy="576263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FF0000"/>
                </a:solidFill>
              </a:rPr>
              <a:t>Помпея – мёртвый город-музей</a:t>
            </a:r>
          </a:p>
        </p:txBody>
      </p:sp>
      <p:pic>
        <p:nvPicPr>
          <p:cNvPr id="10244" name="Picture 5" descr="5730_480x320_bHS0p1QJERXKbQj6y0ucKokH8MG23hD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3097212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Сильнейшее извержение вулкана Везувий может произойти в любой момен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043" y="1141468"/>
            <a:ext cx="3417252" cy="280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последний день помпеи Фото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29000"/>
            <a:ext cx="48768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1" descr="игра последний день помпеи Фото 1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196975"/>
            <a:ext cx="17145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5" descr="1273139504_1272996323_1222157946_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68" y="4221088"/>
            <a:ext cx="296338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8852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283" y="0"/>
            <a:ext cx="5963478" cy="685800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2460203" cy="358641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</a:br>
            <a:r>
              <a:rPr lang="ru-RU" sz="36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Вулкан – от латинского </a:t>
            </a:r>
            <a:r>
              <a:rPr lang="ru-RU" sz="36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en-US" sz="360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vulcanus</a:t>
            </a:r>
            <a:r>
              <a:rPr lang="ru-RU" sz="36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» </a:t>
            </a:r>
            <a:r>
              <a:rPr lang="ru-RU" sz="36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– бог огня и кузнечного дела.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667579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34605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Границы </a:t>
            </a:r>
            <a:r>
              <a:rPr lang="ru-RU" sz="3600" b="1" dirty="0" err="1" smtClean="0">
                <a:solidFill>
                  <a:srgbClr val="FF0000"/>
                </a:solidFill>
              </a:rPr>
              <a:t>литосферных</a:t>
            </a:r>
            <a:r>
              <a:rPr lang="ru-RU" sz="3600" b="1" dirty="0" smtClean="0">
                <a:solidFill>
                  <a:srgbClr val="FF0000"/>
                </a:solidFill>
              </a:rPr>
              <a:t> плит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980728"/>
            <a:ext cx="8157478" cy="5616624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52"/>
            <a:ext cx="9144000" cy="680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7922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228355" y="1602544"/>
            <a:ext cx="4736133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buFontTx/>
              <a:buChar char="•"/>
            </a:pPr>
            <a:r>
              <a:rPr lang="ru-RU" sz="2000" b="1" i="1" dirty="0">
                <a:solidFill>
                  <a:srgbClr val="FF0000"/>
                </a:solidFill>
              </a:rPr>
              <a:t>Кратер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–чашевидное отверстие на вершине </a:t>
            </a:r>
            <a:r>
              <a:rPr lang="ru-RU" sz="2000" dirty="0" smtClean="0">
                <a:solidFill>
                  <a:srgbClr val="000000"/>
                </a:solidFill>
              </a:rPr>
              <a:t>вулкана, </a:t>
            </a:r>
            <a:r>
              <a:rPr lang="ru-RU" sz="2000" dirty="0">
                <a:solidFill>
                  <a:srgbClr val="000000"/>
                </a:solidFill>
              </a:rPr>
              <a:t>через которое на поверхность земли выходит лава, пепел, пар, вулканические бомбы…</a:t>
            </a:r>
          </a:p>
          <a:p>
            <a:pPr algn="just">
              <a:buFontTx/>
              <a:buChar char="•"/>
            </a:pPr>
            <a:endParaRPr lang="ru-RU" sz="2000" b="1" i="1" dirty="0">
              <a:solidFill>
                <a:srgbClr val="FF0000"/>
              </a:solidFill>
            </a:endParaRPr>
          </a:p>
          <a:p>
            <a:pPr algn="just">
              <a:buFontTx/>
              <a:buChar char="•"/>
            </a:pPr>
            <a:r>
              <a:rPr lang="ru-RU" sz="2000" b="1" i="1" dirty="0">
                <a:solidFill>
                  <a:srgbClr val="FF0000"/>
                </a:solidFill>
              </a:rPr>
              <a:t>Жерло</a:t>
            </a:r>
            <a:r>
              <a:rPr lang="ru-RU" sz="2000" dirty="0">
                <a:solidFill>
                  <a:srgbClr val="000000"/>
                </a:solidFill>
              </a:rPr>
              <a:t> – канал по которому движется  лава</a:t>
            </a:r>
          </a:p>
          <a:p>
            <a:pPr algn="just">
              <a:buFontTx/>
              <a:buChar char="•"/>
            </a:pPr>
            <a:endParaRPr lang="ru-RU" sz="2000" b="1" i="1" dirty="0">
              <a:solidFill>
                <a:srgbClr val="FF0000"/>
              </a:solidFill>
            </a:endParaRPr>
          </a:p>
          <a:p>
            <a:pPr algn="just">
              <a:buFontTx/>
              <a:buChar char="•"/>
            </a:pPr>
            <a:r>
              <a:rPr lang="ru-RU" sz="2000" b="1" i="1" dirty="0">
                <a:solidFill>
                  <a:srgbClr val="FF0000"/>
                </a:solidFill>
              </a:rPr>
              <a:t>Очаг магмы</a:t>
            </a:r>
            <a:r>
              <a:rPr lang="ru-RU" sz="2000" dirty="0">
                <a:solidFill>
                  <a:srgbClr val="000000"/>
                </a:solidFill>
              </a:rPr>
              <a:t> –расплавленное вещество </a:t>
            </a:r>
            <a:r>
              <a:rPr lang="ru-RU" sz="2000" dirty="0" smtClean="0">
                <a:solidFill>
                  <a:srgbClr val="000000"/>
                </a:solidFill>
              </a:rPr>
              <a:t>мантии, </a:t>
            </a:r>
            <a:r>
              <a:rPr lang="ru-RU" sz="2000" dirty="0">
                <a:solidFill>
                  <a:srgbClr val="000000"/>
                </a:solidFill>
              </a:rPr>
              <a:t>возникающее 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на разных глубинах верхней мантии</a:t>
            </a:r>
          </a:p>
          <a:p>
            <a:pPr algn="just"/>
            <a:endParaRPr lang="ru-RU" sz="2000" b="1" i="1" dirty="0">
              <a:solidFill>
                <a:srgbClr val="FF0000"/>
              </a:solidFill>
            </a:endParaRPr>
          </a:p>
          <a:p>
            <a:pPr algn="just">
              <a:buFontTx/>
              <a:buChar char="•"/>
            </a:pPr>
            <a:r>
              <a:rPr lang="ru-RU" sz="2000" b="1" i="1" dirty="0">
                <a:solidFill>
                  <a:srgbClr val="FF0000"/>
                </a:solidFill>
              </a:rPr>
              <a:t>Лава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– излившаяся на поверхность магма. Температура 750 – </a:t>
            </a:r>
            <a:r>
              <a:rPr lang="ru-RU" sz="2000" dirty="0" smtClean="0">
                <a:solidFill>
                  <a:srgbClr val="000000"/>
                </a:solidFill>
              </a:rPr>
              <a:t>1250°С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5124" name="Picture 4" descr="shem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19979"/>
            <a:ext cx="3814961" cy="459154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1412875" y="6336041"/>
            <a:ext cx="1790700" cy="2873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Очаг магмы</a:t>
            </a: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 rot="5400000">
            <a:off x="1296194" y="4039394"/>
            <a:ext cx="1727200" cy="2174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жерло</a:t>
            </a: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611188" y="2060575"/>
            <a:ext cx="1038225" cy="360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Кратер</a:t>
            </a: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H="1" flipV="1">
            <a:off x="1187450" y="2420938"/>
            <a:ext cx="64770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 rot="10800000">
            <a:off x="1835150" y="2420938"/>
            <a:ext cx="649288" cy="360362"/>
          </a:xfrm>
          <a:custGeom>
            <a:avLst/>
            <a:gdLst>
              <a:gd name="G0" fmla="+- 5557 0 0"/>
              <a:gd name="G1" fmla="+- -11117154 0 0"/>
              <a:gd name="G2" fmla="+- 0 0 -11117154"/>
              <a:gd name="T0" fmla="*/ 0 256 1"/>
              <a:gd name="T1" fmla="*/ 180 256 1"/>
              <a:gd name="G3" fmla="+- -11117154 T0 T1"/>
              <a:gd name="T2" fmla="*/ 0 256 1"/>
              <a:gd name="T3" fmla="*/ 90 256 1"/>
              <a:gd name="G4" fmla="+- -11117154 T2 T3"/>
              <a:gd name="G5" fmla="*/ G4 2 1"/>
              <a:gd name="T4" fmla="*/ 90 256 1"/>
              <a:gd name="T5" fmla="*/ 0 256 1"/>
              <a:gd name="G6" fmla="+- -11117154 T4 T5"/>
              <a:gd name="G7" fmla="*/ G6 2 1"/>
              <a:gd name="G8" fmla="abs -11117154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557"/>
              <a:gd name="G18" fmla="*/ 5557 1 2"/>
              <a:gd name="G19" fmla="+- G18 5400 0"/>
              <a:gd name="G20" fmla="cos G19 -11117154"/>
              <a:gd name="G21" fmla="sin G19 -11117154"/>
              <a:gd name="G22" fmla="+- G20 10800 0"/>
              <a:gd name="G23" fmla="+- G21 10800 0"/>
              <a:gd name="G24" fmla="+- 10800 0 G20"/>
              <a:gd name="G25" fmla="+- 5557 10800 0"/>
              <a:gd name="G26" fmla="?: G9 G17 G25"/>
              <a:gd name="G27" fmla="?: G9 0 21600"/>
              <a:gd name="G28" fmla="cos 10800 -11117154"/>
              <a:gd name="G29" fmla="sin 10800 -11117154"/>
              <a:gd name="G30" fmla="sin 5557 -11117154"/>
              <a:gd name="G31" fmla="+- G28 10800 0"/>
              <a:gd name="G32" fmla="+- G29 10800 0"/>
              <a:gd name="G33" fmla="+- G30 10800 0"/>
              <a:gd name="G34" fmla="?: G4 0 G31"/>
              <a:gd name="G35" fmla="?: -11117154 G34 0"/>
              <a:gd name="G36" fmla="?: G6 G35 G31"/>
              <a:gd name="G37" fmla="+- 21600 0 G36"/>
              <a:gd name="G38" fmla="?: G4 0 G33"/>
              <a:gd name="G39" fmla="?: -11117154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54 w 21600"/>
              <a:gd name="T15" fmla="*/ 9328 h 21600"/>
              <a:gd name="T16" fmla="*/ 10800 w 21600"/>
              <a:gd name="T17" fmla="*/ 5243 h 21600"/>
              <a:gd name="T18" fmla="*/ 18846 w 21600"/>
              <a:gd name="T19" fmla="*/ 932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333" y="9800"/>
                </a:moveTo>
                <a:cubicBezTo>
                  <a:pt x="5816" y="7160"/>
                  <a:pt x="8116" y="5242"/>
                  <a:pt x="10800" y="5243"/>
                </a:cubicBezTo>
                <a:cubicBezTo>
                  <a:pt x="13483" y="5243"/>
                  <a:pt x="15783" y="7160"/>
                  <a:pt x="16266" y="9800"/>
                </a:cubicBezTo>
                <a:lnTo>
                  <a:pt x="21423" y="8856"/>
                </a:lnTo>
                <a:cubicBezTo>
                  <a:pt x="20485" y="3726"/>
                  <a:pt x="16015" y="-1"/>
                  <a:pt x="10799" y="0"/>
                </a:cubicBezTo>
                <a:cubicBezTo>
                  <a:pt x="5584" y="0"/>
                  <a:pt x="1114" y="3726"/>
                  <a:pt x="176" y="8856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ru-RU">
              <a:solidFill>
                <a:srgbClr val="993300"/>
              </a:solidFill>
            </a:endParaRPr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3203575" y="2492375"/>
            <a:ext cx="933450" cy="2889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Лава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2627313" y="2708275"/>
            <a:ext cx="576262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0975" y="780220"/>
            <a:ext cx="87851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Вулкан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2000" b="1" u="sng" spc="-40" dirty="0">
                <a:latin typeface="Times New Roman"/>
                <a:ea typeface="Times New Roman"/>
                <a:cs typeface="Times New Roman"/>
              </a:rPr>
              <a:t>это геологическое образование, возникшее над трещи­</a:t>
            </a:r>
            <a:r>
              <a:rPr lang="ru-RU" sz="2000" b="1" u="sng" spc="-50" dirty="0">
                <a:latin typeface="Times New Roman"/>
                <a:ea typeface="Times New Roman"/>
                <a:cs typeface="Times New Roman"/>
              </a:rPr>
              <a:t>ной в земной коре, по которой </a:t>
            </a:r>
            <a:r>
              <a:rPr lang="ru-RU" sz="2000" b="1" u="sng" spc="-50" dirty="0" smtClean="0">
                <a:latin typeface="Times New Roman"/>
                <a:ea typeface="Times New Roman"/>
                <a:cs typeface="Times New Roman"/>
              </a:rPr>
              <a:t> извергается  на  </a:t>
            </a:r>
            <a:r>
              <a:rPr lang="ru-RU" sz="2000" b="1" u="sng" spc="-50" dirty="0">
                <a:latin typeface="Times New Roman"/>
                <a:ea typeface="Times New Roman"/>
                <a:cs typeface="Times New Roman"/>
              </a:rPr>
              <a:t>земную поверх­</a:t>
            </a:r>
            <a:r>
              <a:rPr lang="ru-RU" sz="2000" b="1" u="sng" dirty="0">
                <a:latin typeface="Times New Roman"/>
                <a:ea typeface="Times New Roman"/>
                <a:cs typeface="Times New Roman"/>
              </a:rPr>
              <a:t>ность </a:t>
            </a:r>
            <a:r>
              <a:rPr lang="ru-RU" sz="2000" b="1" u="sng" dirty="0" smtClean="0">
                <a:latin typeface="Times New Roman"/>
                <a:ea typeface="Times New Roman"/>
                <a:cs typeface="Times New Roman"/>
              </a:rPr>
              <a:t>лава.</a:t>
            </a:r>
            <a:endParaRPr lang="ru-RU" sz="2000" b="1" u="sng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8455" y="77801"/>
            <a:ext cx="5939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Строение вулкана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121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ea typeface="+mn-ea"/>
                <a:cs typeface="Times New Roman"/>
              </a:rPr>
              <a:t>Классификация вулканов</a:t>
            </a:r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ea typeface="+mn-ea"/>
                <a:cs typeface="Times New Roman"/>
              </a:rPr>
            </a:br>
            <a:endParaRPr lang="ru-RU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ru-RU" sz="2000" b="1" i="1" dirty="0" smtClean="0"/>
              <a:t>                                                  </a:t>
            </a:r>
            <a:r>
              <a:rPr lang="ru-RU" sz="2800" b="1" dirty="0" smtClean="0"/>
              <a:t>Вулканы</a:t>
            </a:r>
            <a:endParaRPr lang="ru-RU" sz="2800" b="1" i="1" dirty="0" smtClean="0"/>
          </a:p>
          <a:p>
            <a:pPr>
              <a:buFontTx/>
              <a:buNone/>
            </a:pPr>
            <a:endParaRPr lang="ru-RU" sz="2800" b="1" i="1" dirty="0" smtClean="0"/>
          </a:p>
          <a:p>
            <a:pPr>
              <a:buFontTx/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        действующие           </a:t>
            </a:r>
            <a:r>
              <a:rPr lang="ru-RU" sz="2000" b="1" i="1" dirty="0" smtClean="0">
                <a:solidFill>
                  <a:srgbClr val="336600"/>
                </a:solidFill>
              </a:rPr>
              <a:t> потухшие</a:t>
            </a:r>
            <a:r>
              <a:rPr lang="ru-RU" sz="2000" b="1" i="1" dirty="0" smtClean="0">
                <a:solidFill>
                  <a:srgbClr val="FF0000"/>
                </a:solidFill>
              </a:rPr>
              <a:t>                         </a:t>
            </a:r>
            <a:r>
              <a:rPr lang="ru-RU" sz="2000" b="1" i="1" dirty="0" smtClean="0">
                <a:solidFill>
                  <a:srgbClr val="0000FF"/>
                </a:solidFill>
              </a:rPr>
              <a:t>уснувшие </a:t>
            </a:r>
            <a:endParaRPr lang="ru-RU" sz="2000" b="1" i="1" dirty="0" smtClean="0">
              <a:solidFill>
                <a:srgbClr val="0000FF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23217" y="2990896"/>
            <a:ext cx="2592387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вулканы, которые извергаются в наши дни или на памяти человечества.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 Их насчитывается 800 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(На Камчатке). </a:t>
            </a:r>
          </a:p>
          <a:p>
            <a:pPr algn="ctr" eaLnBrk="0" hangingPunct="0"/>
            <a:endParaRPr lang="ru-RU" sz="1400" b="1" dirty="0" smtClean="0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27677" y="3086390"/>
            <a:ext cx="2663825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не извергавшиеся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на памяти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человечества, но 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иногда они начинают действовать. </a:t>
            </a:r>
          </a:p>
          <a:p>
            <a:pPr algn="ctr" eaLnBrk="0" hangingPunct="0"/>
            <a:endParaRPr lang="ru-RU" sz="1600" b="1" dirty="0" smtClean="0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307765" y="2636912"/>
            <a:ext cx="2303463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бездействуют много тысяч лет. 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(Крым, Забайкалье</a:t>
            </a:r>
            <a:r>
              <a:rPr lang="ru-RU" b="1" dirty="0" smtClean="0">
                <a:solidFill>
                  <a:srgbClr val="000000"/>
                </a:solidFill>
              </a:rPr>
              <a:t>)</a:t>
            </a:r>
          </a:p>
          <a:p>
            <a:pPr algn="ctr" eaLnBrk="0" hangingPunct="0"/>
            <a:endParaRPr lang="ru-RU" b="1" dirty="0" smtClean="0">
              <a:solidFill>
                <a:srgbClr val="000000"/>
              </a:solidFill>
            </a:endParaRPr>
          </a:p>
        </p:txBody>
      </p:sp>
      <p:pic>
        <p:nvPicPr>
          <p:cNvPr id="10" name="Picture 11" descr="Когда сердится вулкан - фото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17" y="4576931"/>
            <a:ext cx="2292599" cy="155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Кара-Даг, хребет Лобовой и камни Кузьмичевы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801" y="4576931"/>
            <a:ext cx="2324477" cy="154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Жизнь на вулкане (8 фото)">
            <a:hlinkClick r:id="rId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001" y="4615477"/>
            <a:ext cx="2005976" cy="151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6"/>
          <p:cNvSpPr>
            <a:spLocks noChangeShapeType="1"/>
          </p:cNvSpPr>
          <p:nvPr/>
        </p:nvSpPr>
        <p:spPr bwMode="auto">
          <a:xfrm flipH="1">
            <a:off x="2124073" y="2133030"/>
            <a:ext cx="1511822" cy="28790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4572000" y="2133030"/>
            <a:ext cx="0" cy="503882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5795963" y="2133030"/>
            <a:ext cx="1296987" cy="28790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278473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7" y="3517160"/>
            <a:ext cx="4200645" cy="298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1" descr="Фото: AF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7" y="980728"/>
            <a:ext cx="4200645" cy="2508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3" descr="538030_320_240_sour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54" y="980728"/>
            <a:ext cx="3901713" cy="2419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6" descr="seva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492" y="3517160"/>
            <a:ext cx="3999253" cy="2981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1410016" y="81364"/>
            <a:ext cx="6546360" cy="576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Действующие вулканы</a:t>
            </a:r>
          </a:p>
        </p:txBody>
      </p:sp>
    </p:spTree>
    <p:extLst>
      <p:ext uri="{BB962C8B-B14F-4D97-AF65-F5344CB8AC3E}">
        <p14:creationId xmlns:p14="http://schemas.microsoft.com/office/powerpoint/2010/main" val="35641136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зеленая клетка и фон">
  <a:themeElements>
    <a:clrScheme name="Тема Office 3">
      <a:dk1>
        <a:srgbClr val="000000"/>
      </a:dk1>
      <a:lt1>
        <a:srgbClr val="FFFFFF"/>
      </a:lt1>
      <a:dk2>
        <a:srgbClr val="085539"/>
      </a:dk2>
      <a:lt2>
        <a:srgbClr val="FFFFFF"/>
      </a:lt2>
      <a:accent1>
        <a:srgbClr val="F7BAD3"/>
      </a:accent1>
      <a:accent2>
        <a:srgbClr val="FBB76E"/>
      </a:accent2>
      <a:accent3>
        <a:srgbClr val="AAB4AE"/>
      </a:accent3>
      <a:accent4>
        <a:srgbClr val="DADADA"/>
      </a:accent4>
      <a:accent5>
        <a:srgbClr val="FAD9E6"/>
      </a:accent5>
      <a:accent6>
        <a:srgbClr val="E3A663"/>
      </a:accent6>
      <a:hlink>
        <a:srgbClr val="58E3B5"/>
      </a:hlink>
      <a:folHlink>
        <a:srgbClr val="EBDA7A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30E9A9"/>
        </a:accent1>
        <a:accent2>
          <a:srgbClr val="BCE2D6"/>
        </a:accent2>
        <a:accent3>
          <a:srgbClr val="AAB4AE"/>
        </a:accent3>
        <a:accent4>
          <a:srgbClr val="DADADA"/>
        </a:accent4>
        <a:accent5>
          <a:srgbClr val="ADF2D1"/>
        </a:accent5>
        <a:accent6>
          <a:srgbClr val="AACDC2"/>
        </a:accent6>
        <a:hlink>
          <a:srgbClr val="D1FFED"/>
        </a:hlink>
        <a:folHlink>
          <a:srgbClr val="75F0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82C4F2"/>
        </a:accent1>
        <a:accent2>
          <a:srgbClr val="A2DB14"/>
        </a:accent2>
        <a:accent3>
          <a:srgbClr val="AAB4AE"/>
        </a:accent3>
        <a:accent4>
          <a:srgbClr val="DADADA"/>
        </a:accent4>
        <a:accent5>
          <a:srgbClr val="C1DEF7"/>
        </a:accent5>
        <a:accent6>
          <a:srgbClr val="92C611"/>
        </a:accent6>
        <a:hlink>
          <a:srgbClr val="7BE1C0"/>
        </a:hlink>
        <a:folHlink>
          <a:srgbClr val="B6DE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F7BAD3"/>
        </a:accent1>
        <a:accent2>
          <a:srgbClr val="FBB76E"/>
        </a:accent2>
        <a:accent3>
          <a:srgbClr val="AAB4AE"/>
        </a:accent3>
        <a:accent4>
          <a:srgbClr val="DADADA"/>
        </a:accent4>
        <a:accent5>
          <a:srgbClr val="FAD9E6"/>
        </a:accent5>
        <a:accent6>
          <a:srgbClr val="E3A663"/>
        </a:accent6>
        <a:hlink>
          <a:srgbClr val="58E3B5"/>
        </a:hlink>
        <a:folHlink>
          <a:srgbClr val="EBDA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ECE2AC"/>
        </a:accent1>
        <a:accent2>
          <a:srgbClr val="FCB8A1"/>
        </a:accent2>
        <a:accent3>
          <a:srgbClr val="AAB4AE"/>
        </a:accent3>
        <a:accent4>
          <a:srgbClr val="DADADA"/>
        </a:accent4>
        <a:accent5>
          <a:srgbClr val="F4EED2"/>
        </a:accent5>
        <a:accent6>
          <a:srgbClr val="E4A691"/>
        </a:accent6>
        <a:hlink>
          <a:srgbClr val="C9B5F7"/>
        </a:hlink>
        <a:folHlink>
          <a:srgbClr val="7EDD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0E9A9"/>
        </a:accent1>
        <a:accent2>
          <a:srgbClr val="BCE2D6"/>
        </a:accent2>
        <a:accent3>
          <a:srgbClr val="FFFFFF"/>
        </a:accent3>
        <a:accent4>
          <a:srgbClr val="000000"/>
        </a:accent4>
        <a:accent5>
          <a:srgbClr val="ADF2D1"/>
        </a:accent5>
        <a:accent6>
          <a:srgbClr val="AACDC2"/>
        </a:accent6>
        <a:hlink>
          <a:srgbClr val="D1FFED"/>
        </a:hlink>
        <a:folHlink>
          <a:srgbClr val="75F0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2C4F2"/>
        </a:accent1>
        <a:accent2>
          <a:srgbClr val="A2DB14"/>
        </a:accent2>
        <a:accent3>
          <a:srgbClr val="FFFFFF"/>
        </a:accent3>
        <a:accent4>
          <a:srgbClr val="000000"/>
        </a:accent4>
        <a:accent5>
          <a:srgbClr val="C1DEF7"/>
        </a:accent5>
        <a:accent6>
          <a:srgbClr val="92C611"/>
        </a:accent6>
        <a:hlink>
          <a:srgbClr val="7BE1C0"/>
        </a:hlink>
        <a:folHlink>
          <a:srgbClr val="B6DEF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7BAD3"/>
        </a:accent1>
        <a:accent2>
          <a:srgbClr val="FBB76E"/>
        </a:accent2>
        <a:accent3>
          <a:srgbClr val="FFFFFF"/>
        </a:accent3>
        <a:accent4>
          <a:srgbClr val="000000"/>
        </a:accent4>
        <a:accent5>
          <a:srgbClr val="FAD9E6"/>
        </a:accent5>
        <a:accent6>
          <a:srgbClr val="E3A663"/>
        </a:accent6>
        <a:hlink>
          <a:srgbClr val="58E3B5"/>
        </a:hlink>
        <a:folHlink>
          <a:srgbClr val="EBDA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CE2AC"/>
        </a:accent1>
        <a:accent2>
          <a:srgbClr val="FCB8A1"/>
        </a:accent2>
        <a:accent3>
          <a:srgbClr val="FFFFFF"/>
        </a:accent3>
        <a:accent4>
          <a:srgbClr val="000000"/>
        </a:accent4>
        <a:accent5>
          <a:srgbClr val="F4EED2"/>
        </a:accent5>
        <a:accent6>
          <a:srgbClr val="E4A691"/>
        </a:accent6>
        <a:hlink>
          <a:srgbClr val="C9B5F7"/>
        </a:hlink>
        <a:folHlink>
          <a:srgbClr val="7EDD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3">
      <a:dk1>
        <a:srgbClr val="000000"/>
      </a:dk1>
      <a:lt1>
        <a:srgbClr val="FFFFFF"/>
      </a:lt1>
      <a:dk2>
        <a:srgbClr val="085539"/>
      </a:dk2>
      <a:lt2>
        <a:srgbClr val="FFFFFF"/>
      </a:lt2>
      <a:accent1>
        <a:srgbClr val="F7BAD3"/>
      </a:accent1>
      <a:accent2>
        <a:srgbClr val="FBB76E"/>
      </a:accent2>
      <a:accent3>
        <a:srgbClr val="AAB4AE"/>
      </a:accent3>
      <a:accent4>
        <a:srgbClr val="DADADA"/>
      </a:accent4>
      <a:accent5>
        <a:srgbClr val="FAD9E6"/>
      </a:accent5>
      <a:accent6>
        <a:srgbClr val="E3A663"/>
      </a:accent6>
      <a:hlink>
        <a:srgbClr val="58E3B5"/>
      </a:hlink>
      <a:folHlink>
        <a:srgbClr val="EBDA7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30E9A9"/>
        </a:accent1>
        <a:accent2>
          <a:srgbClr val="BCE2D6"/>
        </a:accent2>
        <a:accent3>
          <a:srgbClr val="AAB4AE"/>
        </a:accent3>
        <a:accent4>
          <a:srgbClr val="DADADA"/>
        </a:accent4>
        <a:accent5>
          <a:srgbClr val="ADF2D1"/>
        </a:accent5>
        <a:accent6>
          <a:srgbClr val="AACDC2"/>
        </a:accent6>
        <a:hlink>
          <a:srgbClr val="D1FFED"/>
        </a:hlink>
        <a:folHlink>
          <a:srgbClr val="75F0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82C4F2"/>
        </a:accent1>
        <a:accent2>
          <a:srgbClr val="A2DB14"/>
        </a:accent2>
        <a:accent3>
          <a:srgbClr val="AAB4AE"/>
        </a:accent3>
        <a:accent4>
          <a:srgbClr val="DADADA"/>
        </a:accent4>
        <a:accent5>
          <a:srgbClr val="C1DEF7"/>
        </a:accent5>
        <a:accent6>
          <a:srgbClr val="92C611"/>
        </a:accent6>
        <a:hlink>
          <a:srgbClr val="7BE1C0"/>
        </a:hlink>
        <a:folHlink>
          <a:srgbClr val="B6DE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F7BAD3"/>
        </a:accent1>
        <a:accent2>
          <a:srgbClr val="FBB76E"/>
        </a:accent2>
        <a:accent3>
          <a:srgbClr val="AAB4AE"/>
        </a:accent3>
        <a:accent4>
          <a:srgbClr val="DADADA"/>
        </a:accent4>
        <a:accent5>
          <a:srgbClr val="FAD9E6"/>
        </a:accent5>
        <a:accent6>
          <a:srgbClr val="E3A663"/>
        </a:accent6>
        <a:hlink>
          <a:srgbClr val="58E3B5"/>
        </a:hlink>
        <a:folHlink>
          <a:srgbClr val="EBDA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ECE2AC"/>
        </a:accent1>
        <a:accent2>
          <a:srgbClr val="FCB8A1"/>
        </a:accent2>
        <a:accent3>
          <a:srgbClr val="AAB4AE"/>
        </a:accent3>
        <a:accent4>
          <a:srgbClr val="DADADA"/>
        </a:accent4>
        <a:accent5>
          <a:srgbClr val="F4EED2"/>
        </a:accent5>
        <a:accent6>
          <a:srgbClr val="E4A691"/>
        </a:accent6>
        <a:hlink>
          <a:srgbClr val="C9B5F7"/>
        </a:hlink>
        <a:folHlink>
          <a:srgbClr val="7EDD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0E9A9"/>
        </a:accent1>
        <a:accent2>
          <a:srgbClr val="BCE2D6"/>
        </a:accent2>
        <a:accent3>
          <a:srgbClr val="FFFFFF"/>
        </a:accent3>
        <a:accent4>
          <a:srgbClr val="000000"/>
        </a:accent4>
        <a:accent5>
          <a:srgbClr val="ADF2D1"/>
        </a:accent5>
        <a:accent6>
          <a:srgbClr val="AACDC2"/>
        </a:accent6>
        <a:hlink>
          <a:srgbClr val="D1FFED"/>
        </a:hlink>
        <a:folHlink>
          <a:srgbClr val="75F0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7BAD3"/>
        </a:accent1>
        <a:accent2>
          <a:srgbClr val="FBB76E"/>
        </a:accent2>
        <a:accent3>
          <a:srgbClr val="FFFFFF"/>
        </a:accent3>
        <a:accent4>
          <a:srgbClr val="000000"/>
        </a:accent4>
        <a:accent5>
          <a:srgbClr val="FAD9E6"/>
        </a:accent5>
        <a:accent6>
          <a:srgbClr val="E3A663"/>
        </a:accent6>
        <a:hlink>
          <a:srgbClr val="58E3B5"/>
        </a:hlink>
        <a:folHlink>
          <a:srgbClr val="EBDA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2C4F2"/>
        </a:accent1>
        <a:accent2>
          <a:srgbClr val="A2DB14"/>
        </a:accent2>
        <a:accent3>
          <a:srgbClr val="FFFFFF"/>
        </a:accent3>
        <a:accent4>
          <a:srgbClr val="000000"/>
        </a:accent4>
        <a:accent5>
          <a:srgbClr val="C1DEF7"/>
        </a:accent5>
        <a:accent6>
          <a:srgbClr val="92C611"/>
        </a:accent6>
        <a:hlink>
          <a:srgbClr val="7BE1C0"/>
        </a:hlink>
        <a:folHlink>
          <a:srgbClr val="B6DEF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CE2AC"/>
        </a:accent1>
        <a:accent2>
          <a:srgbClr val="FCB8A1"/>
        </a:accent2>
        <a:accent3>
          <a:srgbClr val="FFFFFF"/>
        </a:accent3>
        <a:accent4>
          <a:srgbClr val="000000"/>
        </a:accent4>
        <a:accent5>
          <a:srgbClr val="F4EED2"/>
        </a:accent5>
        <a:accent6>
          <a:srgbClr val="E4A691"/>
        </a:accent6>
        <a:hlink>
          <a:srgbClr val="C9B5F7"/>
        </a:hlink>
        <a:folHlink>
          <a:srgbClr val="7EDD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география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зеленая клетка и фон</Template>
  <TotalTime>659</TotalTime>
  <Words>384</Words>
  <Application>Microsoft Office PowerPoint</Application>
  <PresentationFormat>Экран (4:3)</PresentationFormat>
  <Paragraphs>92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зеленая клетка и фон</vt:lpstr>
      <vt:lpstr>1_Default Design</vt:lpstr>
      <vt:lpstr>география</vt:lpstr>
      <vt:lpstr>1_Оформление по умолчанию</vt:lpstr>
      <vt:lpstr>7_Оформление по умолчанию</vt:lpstr>
      <vt:lpstr>Базовая</vt:lpstr>
      <vt:lpstr>Презентация PowerPoint</vt:lpstr>
      <vt:lpstr>Презентация PowerPoint</vt:lpstr>
      <vt:lpstr>Помпея – мёртвый город-музей</vt:lpstr>
      <vt:lpstr> Вулкан – от латинского «vulcanus» – бог огня и кузнечного дела.</vt:lpstr>
      <vt:lpstr>Границы литосферных плит</vt:lpstr>
      <vt:lpstr>Презентация PowerPoint</vt:lpstr>
      <vt:lpstr>Презентация PowerPoint</vt:lpstr>
      <vt:lpstr>Классификация вулканов </vt:lpstr>
      <vt:lpstr>Презентация PowerPoint</vt:lpstr>
      <vt:lpstr>Презентация PowerPoint</vt:lpstr>
      <vt:lpstr>Презентация PowerPoint</vt:lpstr>
      <vt:lpstr>Вулканы могут находиться на дне океанов, а могут и на суше.</vt:lpstr>
      <vt:lpstr>Презентация PowerPoint</vt:lpstr>
      <vt:lpstr>Презентация PowerPoint</vt:lpstr>
      <vt:lpstr>Вулканы Камчатки</vt:lpstr>
      <vt:lpstr>Извержение вулканов</vt:lpstr>
      <vt:lpstr>Выбросы вулканического пепла</vt:lpstr>
      <vt:lpstr>Сейсмограф –  прибор для измерения силы землетрясения</vt:lpstr>
      <vt:lpstr>Карта сейсмичности территории России и сопредельных регионов </vt:lpstr>
      <vt:lpstr>Гейзеры и горячие источники</vt:lpstr>
      <vt:lpstr>Гейзеры и горячие источники</vt:lpstr>
      <vt:lpstr>Долина Гейзеров на Камчатке</vt:lpstr>
      <vt:lpstr>Гейзер</vt:lpstr>
      <vt:lpstr>Практическая работа</vt:lpstr>
      <vt:lpstr>Значение вулканов</vt:lpstr>
      <vt:lpstr>Презентация PowerPoint</vt:lpstr>
      <vt:lpstr>Домашнее задание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катёнок</dc:creator>
  <cp:lastModifiedBy>1</cp:lastModifiedBy>
  <cp:revision>123</cp:revision>
  <dcterms:created xsi:type="dcterms:W3CDTF">2011-04-03T18:27:05Z</dcterms:created>
  <dcterms:modified xsi:type="dcterms:W3CDTF">2012-01-24T06:09:26Z</dcterms:modified>
</cp:coreProperties>
</file>