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4" r:id="rId8"/>
    <p:sldId id="265" r:id="rId9"/>
    <p:sldId id="266" r:id="rId10"/>
    <p:sldId id="267" r:id="rId11"/>
    <p:sldId id="268" r:id="rId12"/>
    <p:sldId id="270" r:id="rId13"/>
    <p:sldId id="269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428" y="-84"/>
      </p:cViewPr>
      <p:guideLst>
        <p:guide orient="horz" pos="24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4"/>
          <p:cNvGrpSpPr>
            <a:grpSpLocks/>
          </p:cNvGrpSpPr>
          <p:nvPr/>
        </p:nvGrpSpPr>
        <p:grpSpPr bwMode="auto">
          <a:xfrm>
            <a:off x="0" y="-30163"/>
            <a:ext cx="9067800" cy="6889751"/>
            <a:chOff x="0" y="-30477"/>
            <a:chExt cx="9067800" cy="6889273"/>
          </a:xfrm>
        </p:grpSpPr>
        <p:cxnSp>
          <p:nvCxnSpPr>
            <p:cNvPr id="5" name="Straight Connector 109"/>
            <p:cNvCxnSpPr/>
            <p:nvPr/>
          </p:nvCxnSpPr>
          <p:spPr>
            <a:xfrm rot="16200000" flipH="1">
              <a:off x="-1447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176"/>
            <p:cNvCxnSpPr/>
            <p:nvPr/>
          </p:nvCxnSpPr>
          <p:spPr>
            <a:xfrm rot="16200000" flipH="1">
              <a:off x="-16380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177"/>
            <p:cNvCxnSpPr/>
            <p:nvPr/>
          </p:nvCxnSpPr>
          <p:spPr>
            <a:xfrm rot="5400000">
              <a:off x="-14856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80"/>
            <p:cNvCxnSpPr/>
            <p:nvPr/>
          </p:nvCxnSpPr>
          <p:spPr>
            <a:xfrm rot="5400000">
              <a:off x="-32382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81"/>
            <p:cNvCxnSpPr/>
            <p:nvPr/>
          </p:nvCxnSpPr>
          <p:spPr>
            <a:xfrm rot="16200000" flipH="1">
              <a:off x="-33144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82"/>
            <p:cNvCxnSpPr/>
            <p:nvPr/>
          </p:nvCxnSpPr>
          <p:spPr>
            <a:xfrm rot="16200000" flipH="1">
              <a:off x="-1371362" y="2971246"/>
              <a:ext cx="6857524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83"/>
            <p:cNvCxnSpPr/>
            <p:nvPr/>
          </p:nvCxnSpPr>
          <p:spPr>
            <a:xfrm rot="16200000" flipH="1">
              <a:off x="-2819162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84"/>
            <p:cNvCxnSpPr/>
            <p:nvPr/>
          </p:nvCxnSpPr>
          <p:spPr>
            <a:xfrm rot="5400000">
              <a:off x="-2704862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85"/>
            <p:cNvCxnSpPr/>
            <p:nvPr/>
          </p:nvCxnSpPr>
          <p:spPr>
            <a:xfrm rot="16200000" flipH="1">
              <a:off x="-2133362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86"/>
            <p:cNvCxnSpPr/>
            <p:nvPr/>
          </p:nvCxnSpPr>
          <p:spPr>
            <a:xfrm rot="16200000" flipH="1">
              <a:off x="-31239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87"/>
            <p:cNvCxnSpPr/>
            <p:nvPr/>
          </p:nvCxnSpPr>
          <p:spPr>
            <a:xfrm rot="16200000" flipH="1">
              <a:off x="-1828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8"/>
            <p:cNvCxnSpPr/>
            <p:nvPr/>
          </p:nvCxnSpPr>
          <p:spPr>
            <a:xfrm rot="16200000" flipH="1">
              <a:off x="-28191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89"/>
            <p:cNvCxnSpPr/>
            <p:nvPr/>
          </p:nvCxnSpPr>
          <p:spPr>
            <a:xfrm rot="16200000" flipH="1">
              <a:off x="-2438162" y="3123646"/>
              <a:ext cx="6857524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64"/>
            <p:cNvCxnSpPr/>
            <p:nvPr/>
          </p:nvCxnSpPr>
          <p:spPr>
            <a:xfrm rot="5400000">
              <a:off x="-1731724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65"/>
            <p:cNvCxnSpPr/>
            <p:nvPr/>
          </p:nvCxnSpPr>
          <p:spPr>
            <a:xfrm rot="5400000">
              <a:off x="-1141968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68"/>
            <p:cNvCxnSpPr/>
            <p:nvPr/>
          </p:nvCxnSpPr>
          <p:spPr>
            <a:xfrm rot="5400000">
              <a:off x="-9141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172"/>
            <p:cNvCxnSpPr/>
            <p:nvPr/>
          </p:nvCxnSpPr>
          <p:spPr>
            <a:xfrm rot="5400000">
              <a:off x="-1855549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120"/>
            <p:cNvCxnSpPr/>
            <p:nvPr/>
          </p:nvCxnSpPr>
          <p:spPr>
            <a:xfrm rot="16200000" flipH="1">
              <a:off x="-26429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144"/>
            <p:cNvCxnSpPr/>
            <p:nvPr/>
          </p:nvCxnSpPr>
          <p:spPr>
            <a:xfrm rot="16200000" flipH="1">
              <a:off x="-1953974" y="3325258"/>
              <a:ext cx="6857524" cy="206375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107"/>
            <p:cNvCxnSpPr/>
            <p:nvPr/>
          </p:nvCxnSpPr>
          <p:spPr>
            <a:xfrm rot="16200000" flipH="1">
              <a:off x="-23619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08"/>
            <p:cNvCxnSpPr/>
            <p:nvPr/>
          </p:nvCxnSpPr>
          <p:spPr>
            <a:xfrm rot="16200000" flipH="1">
              <a:off x="-21333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09"/>
            <p:cNvCxnSpPr/>
            <p:nvPr/>
          </p:nvCxnSpPr>
          <p:spPr>
            <a:xfrm rot="16200000" flipH="1">
              <a:off x="106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10"/>
            <p:cNvCxnSpPr/>
            <p:nvPr/>
          </p:nvCxnSpPr>
          <p:spPr>
            <a:xfrm rot="16200000" flipH="1">
              <a:off x="876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11"/>
            <p:cNvCxnSpPr/>
            <p:nvPr/>
          </p:nvCxnSpPr>
          <p:spPr>
            <a:xfrm rot="5400000">
              <a:off x="1028938" y="3237946"/>
              <a:ext cx="6857524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12"/>
            <p:cNvCxnSpPr/>
            <p:nvPr/>
          </p:nvCxnSpPr>
          <p:spPr>
            <a:xfrm rot="5400000">
              <a:off x="-7236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13"/>
            <p:cNvCxnSpPr/>
            <p:nvPr/>
          </p:nvCxnSpPr>
          <p:spPr>
            <a:xfrm rot="16200000" flipH="1">
              <a:off x="-7998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214"/>
            <p:cNvCxnSpPr/>
            <p:nvPr/>
          </p:nvCxnSpPr>
          <p:spPr>
            <a:xfrm rot="5400000">
              <a:off x="-152161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215"/>
            <p:cNvCxnSpPr/>
            <p:nvPr/>
          </p:nvCxnSpPr>
          <p:spPr>
            <a:xfrm rot="16200000" flipH="1">
              <a:off x="-304562" y="3199846"/>
              <a:ext cx="6857524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216"/>
            <p:cNvCxnSpPr/>
            <p:nvPr/>
          </p:nvCxnSpPr>
          <p:spPr>
            <a:xfrm rot="5400000">
              <a:off x="-190262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217"/>
            <p:cNvCxnSpPr/>
            <p:nvPr/>
          </p:nvCxnSpPr>
          <p:spPr>
            <a:xfrm rot="16200000" flipH="1">
              <a:off x="381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218"/>
            <p:cNvCxnSpPr/>
            <p:nvPr/>
          </p:nvCxnSpPr>
          <p:spPr>
            <a:xfrm rot="16200000" flipH="1">
              <a:off x="-6093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219"/>
            <p:cNvCxnSpPr/>
            <p:nvPr/>
          </p:nvCxnSpPr>
          <p:spPr>
            <a:xfrm rot="16200000" flipH="1">
              <a:off x="6860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220"/>
            <p:cNvCxnSpPr/>
            <p:nvPr/>
          </p:nvCxnSpPr>
          <p:spPr>
            <a:xfrm rot="16200000" flipH="1">
              <a:off x="-3045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221"/>
            <p:cNvCxnSpPr/>
            <p:nvPr/>
          </p:nvCxnSpPr>
          <p:spPr>
            <a:xfrm rot="5400000">
              <a:off x="-1028462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222"/>
            <p:cNvCxnSpPr/>
            <p:nvPr/>
          </p:nvCxnSpPr>
          <p:spPr>
            <a:xfrm rot="5400000">
              <a:off x="782876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223"/>
            <p:cNvCxnSpPr/>
            <p:nvPr/>
          </p:nvCxnSpPr>
          <p:spPr>
            <a:xfrm rot="5400000">
              <a:off x="13726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224"/>
            <p:cNvCxnSpPr/>
            <p:nvPr/>
          </p:nvCxnSpPr>
          <p:spPr>
            <a:xfrm rot="5400000">
              <a:off x="1600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225"/>
            <p:cNvCxnSpPr/>
            <p:nvPr/>
          </p:nvCxnSpPr>
          <p:spPr>
            <a:xfrm rot="5400000">
              <a:off x="659051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226"/>
            <p:cNvCxnSpPr/>
            <p:nvPr/>
          </p:nvCxnSpPr>
          <p:spPr>
            <a:xfrm rot="16200000" flipH="1">
              <a:off x="-1283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227"/>
            <p:cNvCxnSpPr/>
            <p:nvPr/>
          </p:nvCxnSpPr>
          <p:spPr>
            <a:xfrm rot="16200000" flipH="1">
              <a:off x="560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228"/>
            <p:cNvCxnSpPr/>
            <p:nvPr/>
          </p:nvCxnSpPr>
          <p:spPr>
            <a:xfrm rot="16200000" flipH="1">
              <a:off x="152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229"/>
            <p:cNvCxnSpPr/>
            <p:nvPr/>
          </p:nvCxnSpPr>
          <p:spPr>
            <a:xfrm rot="16200000" flipH="1">
              <a:off x="381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236"/>
            <p:cNvCxnSpPr/>
            <p:nvPr/>
          </p:nvCxnSpPr>
          <p:spPr>
            <a:xfrm rot="16200000" flipH="1">
              <a:off x="27434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237"/>
            <p:cNvCxnSpPr/>
            <p:nvPr/>
          </p:nvCxnSpPr>
          <p:spPr>
            <a:xfrm rot="16200000" flipH="1">
              <a:off x="20957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238"/>
            <p:cNvCxnSpPr/>
            <p:nvPr/>
          </p:nvCxnSpPr>
          <p:spPr>
            <a:xfrm rot="5400000">
              <a:off x="27053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239"/>
            <p:cNvCxnSpPr/>
            <p:nvPr/>
          </p:nvCxnSpPr>
          <p:spPr>
            <a:xfrm rot="5400000">
              <a:off x="1829038" y="3276046"/>
              <a:ext cx="6857524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240"/>
            <p:cNvCxnSpPr/>
            <p:nvPr/>
          </p:nvCxnSpPr>
          <p:spPr>
            <a:xfrm rot="16200000" flipH="1">
              <a:off x="10670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241"/>
            <p:cNvCxnSpPr/>
            <p:nvPr/>
          </p:nvCxnSpPr>
          <p:spPr>
            <a:xfrm rot="16200000" flipH="1">
              <a:off x="2362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242"/>
            <p:cNvCxnSpPr/>
            <p:nvPr/>
          </p:nvCxnSpPr>
          <p:spPr>
            <a:xfrm rot="5400000">
              <a:off x="2646601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243"/>
            <p:cNvCxnSpPr/>
            <p:nvPr/>
          </p:nvCxnSpPr>
          <p:spPr>
            <a:xfrm rot="5400000">
              <a:off x="30490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44"/>
            <p:cNvCxnSpPr/>
            <p:nvPr/>
          </p:nvCxnSpPr>
          <p:spPr>
            <a:xfrm rot="5400000">
              <a:off x="2895838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245"/>
            <p:cNvCxnSpPr/>
            <p:nvPr/>
          </p:nvCxnSpPr>
          <p:spPr>
            <a:xfrm rot="5400000">
              <a:off x="2389426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246"/>
            <p:cNvCxnSpPr/>
            <p:nvPr/>
          </p:nvCxnSpPr>
          <p:spPr>
            <a:xfrm rot="16200000" flipH="1">
              <a:off x="22370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247"/>
            <p:cNvCxnSpPr/>
            <p:nvPr/>
          </p:nvCxnSpPr>
          <p:spPr>
            <a:xfrm rot="16200000" flipH="1">
              <a:off x="17528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248"/>
            <p:cNvCxnSpPr/>
            <p:nvPr/>
          </p:nvCxnSpPr>
          <p:spPr>
            <a:xfrm rot="16200000" flipH="1">
              <a:off x="19814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249"/>
            <p:cNvCxnSpPr/>
            <p:nvPr/>
          </p:nvCxnSpPr>
          <p:spPr>
            <a:xfrm rot="5400000">
              <a:off x="3467338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250"/>
            <p:cNvCxnSpPr/>
            <p:nvPr/>
          </p:nvCxnSpPr>
          <p:spPr>
            <a:xfrm rot="16200000" flipH="1">
              <a:off x="3467338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251"/>
            <p:cNvCxnSpPr/>
            <p:nvPr/>
          </p:nvCxnSpPr>
          <p:spPr>
            <a:xfrm rot="5400000">
              <a:off x="4038839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252"/>
            <p:cNvCxnSpPr/>
            <p:nvPr/>
          </p:nvCxnSpPr>
          <p:spPr>
            <a:xfrm rot="16200000" flipH="1">
              <a:off x="3886438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253"/>
            <p:cNvCxnSpPr/>
            <p:nvPr/>
          </p:nvCxnSpPr>
          <p:spPr>
            <a:xfrm rot="5400000">
              <a:off x="4000738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254"/>
            <p:cNvCxnSpPr/>
            <p:nvPr/>
          </p:nvCxnSpPr>
          <p:spPr>
            <a:xfrm rot="16200000" flipH="1">
              <a:off x="4572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256"/>
            <p:cNvCxnSpPr/>
            <p:nvPr/>
          </p:nvCxnSpPr>
          <p:spPr>
            <a:xfrm rot="16200000" flipH="1">
              <a:off x="37340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257"/>
            <p:cNvCxnSpPr/>
            <p:nvPr/>
          </p:nvCxnSpPr>
          <p:spPr>
            <a:xfrm rot="5400000">
              <a:off x="3619738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258"/>
            <p:cNvCxnSpPr/>
            <p:nvPr/>
          </p:nvCxnSpPr>
          <p:spPr>
            <a:xfrm rot="16200000" flipH="1">
              <a:off x="42150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259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260"/>
            <p:cNvCxnSpPr/>
            <p:nvPr/>
          </p:nvCxnSpPr>
          <p:spPr>
            <a:xfrm rot="16200000" flipH="1">
              <a:off x="4343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261"/>
            <p:cNvCxnSpPr/>
            <p:nvPr/>
          </p:nvCxnSpPr>
          <p:spPr>
            <a:xfrm rot="16200000" flipH="1">
              <a:off x="4572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263"/>
            <p:cNvCxnSpPr/>
            <p:nvPr/>
          </p:nvCxnSpPr>
          <p:spPr>
            <a:xfrm rot="16200000" flipH="1">
              <a:off x="5258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264"/>
            <p:cNvCxnSpPr/>
            <p:nvPr/>
          </p:nvCxnSpPr>
          <p:spPr>
            <a:xfrm rot="16200000" flipH="1">
              <a:off x="5067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265"/>
            <p:cNvCxnSpPr/>
            <p:nvPr/>
          </p:nvCxnSpPr>
          <p:spPr>
            <a:xfrm rot="5400000">
              <a:off x="5219938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266"/>
            <p:cNvCxnSpPr/>
            <p:nvPr/>
          </p:nvCxnSpPr>
          <p:spPr>
            <a:xfrm rot="16200000" flipH="1">
              <a:off x="487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267"/>
            <p:cNvCxnSpPr/>
            <p:nvPr/>
          </p:nvCxnSpPr>
          <p:spPr>
            <a:xfrm rot="5400000">
              <a:off x="5528707" y="3318116"/>
              <a:ext cx="6887685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269"/>
            <p:cNvCxnSpPr/>
            <p:nvPr/>
          </p:nvCxnSpPr>
          <p:spPr>
            <a:xfrm rot="5400000">
              <a:off x="4850051" y="3226833"/>
              <a:ext cx="6857524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270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277"/>
            <p:cNvCxnSpPr/>
            <p:nvPr/>
          </p:nvCxnSpPr>
          <p:spPr>
            <a:xfrm rot="5400000">
              <a:off x="5562839" y="3428446"/>
              <a:ext cx="6857524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282"/>
            <p:cNvCxnSpPr/>
            <p:nvPr/>
          </p:nvCxnSpPr>
          <p:spPr>
            <a:xfrm rot="5400000">
              <a:off x="2552938" y="3390346"/>
              <a:ext cx="6857524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288"/>
            <p:cNvCxnSpPr/>
            <p:nvPr/>
          </p:nvCxnSpPr>
          <p:spPr>
            <a:xfrm rot="16200000" flipH="1">
              <a:off x="3048238" y="3352246"/>
              <a:ext cx="6857524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291"/>
            <p:cNvCxnSpPr/>
            <p:nvPr/>
          </p:nvCxnSpPr>
          <p:spPr>
            <a:xfrm rot="16200000" flipH="1">
              <a:off x="3238738" y="3237946"/>
              <a:ext cx="6857524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293"/>
            <p:cNvCxnSpPr/>
            <p:nvPr/>
          </p:nvCxnSpPr>
          <p:spPr>
            <a:xfrm rot="5400000">
              <a:off x="2133838" y="3276046"/>
              <a:ext cx="6857524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297"/>
            <p:cNvCxnSpPr/>
            <p:nvPr/>
          </p:nvCxnSpPr>
          <p:spPr>
            <a:xfrm rot="16200000" flipH="1">
              <a:off x="31482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298"/>
            <p:cNvCxnSpPr/>
            <p:nvPr/>
          </p:nvCxnSpPr>
          <p:spPr>
            <a:xfrm rot="5400000">
              <a:off x="37721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301"/>
            <p:cNvCxnSpPr/>
            <p:nvPr/>
          </p:nvCxnSpPr>
          <p:spPr>
            <a:xfrm rot="5400000">
              <a:off x="4229338" y="2933146"/>
              <a:ext cx="6857524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306"/>
            <p:cNvCxnSpPr/>
            <p:nvPr/>
          </p:nvCxnSpPr>
          <p:spPr>
            <a:xfrm rot="16200000" flipH="1">
              <a:off x="1371044" y="3200640"/>
              <a:ext cx="6859112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9" name="Group 93"/>
          <p:cNvGrpSpPr>
            <a:grpSpLocks/>
          </p:cNvGrpSpPr>
          <p:nvPr/>
        </p:nvGrpSpPr>
        <p:grpSpPr bwMode="auto">
          <a:xfrm>
            <a:off x="0" y="2057400"/>
            <a:ext cx="4802188" cy="2820988"/>
            <a:chOff x="0" y="2057400"/>
            <a:chExt cx="4801394" cy="2820988"/>
          </a:xfrm>
        </p:grpSpPr>
        <p:cxnSp>
          <p:nvCxnSpPr>
            <p:cNvPr id="90" name="Straight Connector 116"/>
            <p:cNvCxnSpPr/>
            <p:nvPr/>
          </p:nvCxnSpPr>
          <p:spPr>
            <a:xfrm>
              <a:off x="0" y="20574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117"/>
            <p:cNvCxnSpPr/>
            <p:nvPr/>
          </p:nvCxnSpPr>
          <p:spPr>
            <a:xfrm>
              <a:off x="0" y="48768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119"/>
            <p:cNvCxnSpPr/>
            <p:nvPr/>
          </p:nvCxnSpPr>
          <p:spPr>
            <a:xfrm rot="5400000">
              <a:off x="3391694" y="3467100"/>
              <a:ext cx="2817812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/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2A54E-BD4F-4A41-A556-8B422A1A11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D1AEC-7AB5-4956-8E2B-79E958C4D6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FD0FF-3FBB-438B-BB58-DCA86CA873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D7A6D-085A-4DDA-BD59-17D3295EC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0" y="-30163"/>
            <a:ext cx="9067800" cy="4846638"/>
            <a:chOff x="1" y="-30477"/>
            <a:chExt cx="9067799" cy="4526277"/>
          </a:xfrm>
        </p:grpSpPr>
        <p:cxnSp>
          <p:nvCxnSpPr>
            <p:cNvPr id="5" name="Straight Connector 7"/>
            <p:cNvCxnSpPr/>
            <p:nvPr/>
          </p:nvCxnSpPr>
          <p:spPr>
            <a:xfrm rot="16200000" flipH="1">
              <a:off x="-2715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8"/>
            <p:cNvCxnSpPr/>
            <p:nvPr/>
          </p:nvCxnSpPr>
          <p:spPr>
            <a:xfrm rot="16200000" flipH="1">
              <a:off x="-4620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/>
            <p:cNvCxnSpPr/>
            <p:nvPr/>
          </p:nvCxnSpPr>
          <p:spPr>
            <a:xfrm rot="5400000">
              <a:off x="-3096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 rot="5400000">
              <a:off x="-206226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/>
            <p:cNvCxnSpPr/>
            <p:nvPr/>
          </p:nvCxnSpPr>
          <p:spPr>
            <a:xfrm rot="16200000" flipH="1">
              <a:off x="-213846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/>
            <p:cNvCxnSpPr/>
            <p:nvPr/>
          </p:nvCxnSpPr>
          <p:spPr>
            <a:xfrm rot="16200000" flipH="1">
              <a:off x="-195360" y="1785840"/>
              <a:ext cx="450552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 rot="16200000" flipH="1">
              <a:off x="-1643160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/>
            <p:cNvCxnSpPr/>
            <p:nvPr/>
          </p:nvCxnSpPr>
          <p:spPr>
            <a:xfrm rot="5400000">
              <a:off x="-152886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5"/>
            <p:cNvCxnSpPr/>
            <p:nvPr/>
          </p:nvCxnSpPr>
          <p:spPr>
            <a:xfrm rot="16200000" flipH="1">
              <a:off x="-95736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6"/>
            <p:cNvCxnSpPr/>
            <p:nvPr/>
          </p:nvCxnSpPr>
          <p:spPr>
            <a:xfrm rot="16200000" flipH="1">
              <a:off x="-194796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 rot="16200000" flipH="1">
              <a:off x="-652560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 rot="16200000" flipH="1">
              <a:off x="-16431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9"/>
            <p:cNvCxnSpPr/>
            <p:nvPr/>
          </p:nvCxnSpPr>
          <p:spPr>
            <a:xfrm rot="16200000" flipH="1">
              <a:off x="-1790370" y="2019629"/>
              <a:ext cx="4495143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20"/>
            <p:cNvCxnSpPr/>
            <p:nvPr/>
          </p:nvCxnSpPr>
          <p:spPr>
            <a:xfrm rot="5400000">
              <a:off x="-55572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21"/>
            <p:cNvCxnSpPr/>
            <p:nvPr/>
          </p:nvCxnSpPr>
          <p:spPr>
            <a:xfrm rot="5400000">
              <a:off x="34034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22"/>
            <p:cNvCxnSpPr/>
            <p:nvPr/>
          </p:nvCxnSpPr>
          <p:spPr>
            <a:xfrm rot="5400000">
              <a:off x="2618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3"/>
            <p:cNvCxnSpPr/>
            <p:nvPr/>
          </p:nvCxnSpPr>
          <p:spPr>
            <a:xfrm rot="5400000">
              <a:off x="-67954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4"/>
            <p:cNvCxnSpPr/>
            <p:nvPr/>
          </p:nvCxnSpPr>
          <p:spPr>
            <a:xfrm rot="16200000" flipH="1">
              <a:off x="-1466947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5"/>
            <p:cNvCxnSpPr/>
            <p:nvPr/>
          </p:nvCxnSpPr>
          <p:spPr>
            <a:xfrm rot="16200000" flipH="1">
              <a:off x="-777972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6"/>
            <p:cNvCxnSpPr/>
            <p:nvPr/>
          </p:nvCxnSpPr>
          <p:spPr>
            <a:xfrm rot="16200000" flipH="1">
              <a:off x="-11859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7"/>
            <p:cNvCxnSpPr/>
            <p:nvPr/>
          </p:nvCxnSpPr>
          <p:spPr>
            <a:xfrm rot="16200000" flipH="1">
              <a:off x="-9573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8"/>
            <p:cNvCxnSpPr/>
            <p:nvPr/>
          </p:nvCxnSpPr>
          <p:spPr>
            <a:xfrm rot="16200000" flipH="1">
              <a:off x="224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9"/>
            <p:cNvCxnSpPr/>
            <p:nvPr/>
          </p:nvCxnSpPr>
          <p:spPr>
            <a:xfrm rot="16200000" flipH="1">
              <a:off x="2052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30"/>
            <p:cNvCxnSpPr/>
            <p:nvPr/>
          </p:nvCxnSpPr>
          <p:spPr>
            <a:xfrm rot="5400000">
              <a:off x="2204939" y="2052540"/>
              <a:ext cx="450552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31"/>
            <p:cNvCxnSpPr/>
            <p:nvPr/>
          </p:nvCxnSpPr>
          <p:spPr>
            <a:xfrm rot="5400000">
              <a:off x="45234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32"/>
            <p:cNvCxnSpPr/>
            <p:nvPr/>
          </p:nvCxnSpPr>
          <p:spPr>
            <a:xfrm rot="16200000" flipH="1">
              <a:off x="37614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3"/>
            <p:cNvCxnSpPr/>
            <p:nvPr/>
          </p:nvCxnSpPr>
          <p:spPr>
            <a:xfrm rot="5400000">
              <a:off x="1024634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4"/>
            <p:cNvCxnSpPr/>
            <p:nvPr/>
          </p:nvCxnSpPr>
          <p:spPr>
            <a:xfrm rot="16200000" flipH="1">
              <a:off x="871440" y="2014440"/>
              <a:ext cx="450552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5"/>
            <p:cNvCxnSpPr/>
            <p:nvPr/>
          </p:nvCxnSpPr>
          <p:spPr>
            <a:xfrm rot="5400000">
              <a:off x="98574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6"/>
            <p:cNvCxnSpPr/>
            <p:nvPr/>
          </p:nvCxnSpPr>
          <p:spPr>
            <a:xfrm rot="16200000" flipH="1">
              <a:off x="155724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7"/>
            <p:cNvCxnSpPr/>
            <p:nvPr/>
          </p:nvCxnSpPr>
          <p:spPr>
            <a:xfrm rot="16200000" flipH="1">
              <a:off x="5666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8"/>
            <p:cNvCxnSpPr/>
            <p:nvPr/>
          </p:nvCxnSpPr>
          <p:spPr>
            <a:xfrm rot="16200000" flipH="1">
              <a:off x="18620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9"/>
            <p:cNvCxnSpPr/>
            <p:nvPr/>
          </p:nvCxnSpPr>
          <p:spPr>
            <a:xfrm rot="16200000" flipH="1">
              <a:off x="8714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40"/>
            <p:cNvCxnSpPr/>
            <p:nvPr/>
          </p:nvCxnSpPr>
          <p:spPr>
            <a:xfrm rot="5400000">
              <a:off x="147540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41"/>
            <p:cNvCxnSpPr/>
            <p:nvPr/>
          </p:nvCxnSpPr>
          <p:spPr>
            <a:xfrm rot="5400000">
              <a:off x="1958878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42"/>
            <p:cNvCxnSpPr/>
            <p:nvPr/>
          </p:nvCxnSpPr>
          <p:spPr>
            <a:xfrm rot="5400000">
              <a:off x="25486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3"/>
            <p:cNvCxnSpPr/>
            <p:nvPr/>
          </p:nvCxnSpPr>
          <p:spPr>
            <a:xfrm rot="5400000">
              <a:off x="2776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4"/>
            <p:cNvCxnSpPr/>
            <p:nvPr/>
          </p:nvCxnSpPr>
          <p:spPr>
            <a:xfrm rot="5400000">
              <a:off x="1835053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5"/>
            <p:cNvCxnSpPr/>
            <p:nvPr/>
          </p:nvCxnSpPr>
          <p:spPr>
            <a:xfrm rot="16200000" flipH="1">
              <a:off x="1047653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6"/>
            <p:cNvCxnSpPr/>
            <p:nvPr/>
          </p:nvCxnSpPr>
          <p:spPr>
            <a:xfrm rot="16200000" flipH="1">
              <a:off x="1736628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7"/>
            <p:cNvCxnSpPr/>
            <p:nvPr/>
          </p:nvCxnSpPr>
          <p:spPr>
            <a:xfrm rot="16200000" flipH="1">
              <a:off x="13286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8"/>
            <p:cNvCxnSpPr/>
            <p:nvPr/>
          </p:nvCxnSpPr>
          <p:spPr>
            <a:xfrm rot="16200000" flipH="1">
              <a:off x="15572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9"/>
            <p:cNvCxnSpPr/>
            <p:nvPr/>
          </p:nvCxnSpPr>
          <p:spPr>
            <a:xfrm rot="16200000" flipH="1">
              <a:off x="39194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50"/>
            <p:cNvCxnSpPr/>
            <p:nvPr/>
          </p:nvCxnSpPr>
          <p:spPr>
            <a:xfrm rot="16200000" flipH="1">
              <a:off x="32717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51"/>
            <p:cNvCxnSpPr/>
            <p:nvPr/>
          </p:nvCxnSpPr>
          <p:spPr>
            <a:xfrm rot="5400000">
              <a:off x="38813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52"/>
            <p:cNvCxnSpPr/>
            <p:nvPr/>
          </p:nvCxnSpPr>
          <p:spPr>
            <a:xfrm rot="5400000">
              <a:off x="3005039" y="2090640"/>
              <a:ext cx="4505521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3"/>
            <p:cNvCxnSpPr/>
            <p:nvPr/>
          </p:nvCxnSpPr>
          <p:spPr>
            <a:xfrm rot="16200000" flipH="1">
              <a:off x="22430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4"/>
            <p:cNvCxnSpPr/>
            <p:nvPr/>
          </p:nvCxnSpPr>
          <p:spPr>
            <a:xfrm rot="16200000" flipH="1">
              <a:off x="3538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5"/>
            <p:cNvCxnSpPr/>
            <p:nvPr/>
          </p:nvCxnSpPr>
          <p:spPr>
            <a:xfrm rot="5400000">
              <a:off x="382260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6"/>
            <p:cNvCxnSpPr/>
            <p:nvPr/>
          </p:nvCxnSpPr>
          <p:spPr>
            <a:xfrm rot="5400000">
              <a:off x="42250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7"/>
            <p:cNvCxnSpPr/>
            <p:nvPr/>
          </p:nvCxnSpPr>
          <p:spPr>
            <a:xfrm rot="5400000">
              <a:off x="4071839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8"/>
            <p:cNvCxnSpPr/>
            <p:nvPr/>
          </p:nvCxnSpPr>
          <p:spPr>
            <a:xfrm rot="5400000">
              <a:off x="356542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9"/>
            <p:cNvCxnSpPr/>
            <p:nvPr/>
          </p:nvCxnSpPr>
          <p:spPr>
            <a:xfrm rot="16200000" flipH="1">
              <a:off x="34130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60"/>
            <p:cNvCxnSpPr/>
            <p:nvPr/>
          </p:nvCxnSpPr>
          <p:spPr>
            <a:xfrm rot="16200000" flipH="1">
              <a:off x="29288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61"/>
            <p:cNvCxnSpPr/>
            <p:nvPr/>
          </p:nvCxnSpPr>
          <p:spPr>
            <a:xfrm rot="16200000" flipH="1">
              <a:off x="3081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62"/>
            <p:cNvCxnSpPr/>
            <p:nvPr/>
          </p:nvCxnSpPr>
          <p:spPr>
            <a:xfrm rot="5400000">
              <a:off x="4643339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3"/>
            <p:cNvCxnSpPr/>
            <p:nvPr/>
          </p:nvCxnSpPr>
          <p:spPr>
            <a:xfrm rot="16200000" flipH="1">
              <a:off x="4643339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4"/>
            <p:cNvCxnSpPr/>
            <p:nvPr/>
          </p:nvCxnSpPr>
          <p:spPr>
            <a:xfrm rot="5400000">
              <a:off x="5215633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5"/>
            <p:cNvCxnSpPr/>
            <p:nvPr/>
          </p:nvCxnSpPr>
          <p:spPr>
            <a:xfrm rot="16200000" flipH="1">
              <a:off x="5062439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6"/>
            <p:cNvCxnSpPr/>
            <p:nvPr/>
          </p:nvCxnSpPr>
          <p:spPr>
            <a:xfrm rot="5400000">
              <a:off x="5176739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7"/>
            <p:cNvCxnSpPr/>
            <p:nvPr/>
          </p:nvCxnSpPr>
          <p:spPr>
            <a:xfrm rot="16200000" flipH="1">
              <a:off x="57482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8"/>
            <p:cNvCxnSpPr/>
            <p:nvPr/>
          </p:nvCxnSpPr>
          <p:spPr>
            <a:xfrm rot="16200000" flipH="1">
              <a:off x="49100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9"/>
            <p:cNvCxnSpPr/>
            <p:nvPr/>
          </p:nvCxnSpPr>
          <p:spPr>
            <a:xfrm rot="5400000">
              <a:off x="4795739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70"/>
            <p:cNvCxnSpPr/>
            <p:nvPr/>
          </p:nvCxnSpPr>
          <p:spPr>
            <a:xfrm rot="16200000" flipH="1">
              <a:off x="53910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71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72"/>
            <p:cNvCxnSpPr/>
            <p:nvPr/>
          </p:nvCxnSpPr>
          <p:spPr>
            <a:xfrm rot="16200000" flipH="1">
              <a:off x="55196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3"/>
            <p:cNvCxnSpPr/>
            <p:nvPr/>
          </p:nvCxnSpPr>
          <p:spPr>
            <a:xfrm rot="16200000" flipH="1">
              <a:off x="5748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4"/>
            <p:cNvCxnSpPr/>
            <p:nvPr/>
          </p:nvCxnSpPr>
          <p:spPr>
            <a:xfrm rot="16200000" flipH="1">
              <a:off x="6434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5"/>
            <p:cNvCxnSpPr/>
            <p:nvPr/>
          </p:nvCxnSpPr>
          <p:spPr>
            <a:xfrm rot="16200000" flipH="1">
              <a:off x="6243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6"/>
            <p:cNvCxnSpPr/>
            <p:nvPr/>
          </p:nvCxnSpPr>
          <p:spPr>
            <a:xfrm rot="5400000">
              <a:off x="63959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7"/>
            <p:cNvCxnSpPr/>
            <p:nvPr/>
          </p:nvCxnSpPr>
          <p:spPr>
            <a:xfrm rot="16200000" flipH="1">
              <a:off x="605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8"/>
            <p:cNvCxnSpPr/>
            <p:nvPr/>
          </p:nvCxnSpPr>
          <p:spPr>
            <a:xfrm rot="5400000">
              <a:off x="6709412" y="2137412"/>
              <a:ext cx="4526277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9"/>
            <p:cNvCxnSpPr/>
            <p:nvPr/>
          </p:nvCxnSpPr>
          <p:spPr>
            <a:xfrm rot="5400000">
              <a:off x="6026052" y="2041427"/>
              <a:ext cx="4505521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80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81"/>
            <p:cNvCxnSpPr/>
            <p:nvPr/>
          </p:nvCxnSpPr>
          <p:spPr>
            <a:xfrm rot="5400000">
              <a:off x="6738840" y="2241452"/>
              <a:ext cx="4505521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82"/>
            <p:cNvCxnSpPr/>
            <p:nvPr/>
          </p:nvCxnSpPr>
          <p:spPr>
            <a:xfrm rot="5400000">
              <a:off x="3728939" y="2204940"/>
              <a:ext cx="450552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3"/>
            <p:cNvCxnSpPr/>
            <p:nvPr/>
          </p:nvCxnSpPr>
          <p:spPr>
            <a:xfrm rot="16200000" flipH="1">
              <a:off x="4224239" y="2166840"/>
              <a:ext cx="450552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4"/>
            <p:cNvCxnSpPr/>
            <p:nvPr/>
          </p:nvCxnSpPr>
          <p:spPr>
            <a:xfrm rot="16200000" flipH="1">
              <a:off x="4414739" y="2052540"/>
              <a:ext cx="450552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5"/>
            <p:cNvCxnSpPr/>
            <p:nvPr/>
          </p:nvCxnSpPr>
          <p:spPr>
            <a:xfrm rot="5400000">
              <a:off x="3309839" y="2090640"/>
              <a:ext cx="450552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6"/>
            <p:cNvCxnSpPr/>
            <p:nvPr/>
          </p:nvCxnSpPr>
          <p:spPr>
            <a:xfrm rot="16200000" flipH="1">
              <a:off x="43242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7"/>
            <p:cNvCxnSpPr/>
            <p:nvPr/>
          </p:nvCxnSpPr>
          <p:spPr>
            <a:xfrm rot="5400000">
              <a:off x="49481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8"/>
            <p:cNvCxnSpPr/>
            <p:nvPr/>
          </p:nvCxnSpPr>
          <p:spPr>
            <a:xfrm rot="5400000">
              <a:off x="5405339" y="1747740"/>
              <a:ext cx="450552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9"/>
            <p:cNvCxnSpPr/>
            <p:nvPr/>
          </p:nvCxnSpPr>
          <p:spPr>
            <a:xfrm rot="16200000" flipH="1">
              <a:off x="25478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93"/>
          <p:cNvSpPr/>
          <p:nvPr/>
        </p:nvSpPr>
        <p:spPr>
          <a:xfrm>
            <a:off x="0" y="4311650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Straight Connector 95"/>
          <p:cNvCxnSpPr/>
          <p:nvPr/>
        </p:nvCxnSpPr>
        <p:spPr>
          <a:xfrm>
            <a:off x="0" y="438785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96"/>
          <p:cNvCxnSpPr/>
          <p:nvPr/>
        </p:nvCxnSpPr>
        <p:spPr>
          <a:xfrm>
            <a:off x="0" y="6138863"/>
            <a:ext cx="9144000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3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1C2E4-1947-4293-8876-E43D07DA5E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7D337-A9A3-46B8-91F4-D0DBFF3A71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98BF2-6AE9-4866-B370-22B153650B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5FBFD-9A44-4961-B6E7-F7641CA05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C6E2D-A187-4D43-B8E8-C096C26182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6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8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40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42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009BF-37E5-4339-B3DD-806B27E34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2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33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34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59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/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33807-ACBA-47EB-8118-85F1BA241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225" y="136525"/>
            <a:ext cx="8869363" cy="658495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0513" y="6311900"/>
            <a:ext cx="3482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8A8DFFDB-F756-4EBA-931C-6F6DF2053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1" r:id="rId2"/>
    <p:sldLayoutId id="2147483889" r:id="rId3"/>
    <p:sldLayoutId id="2147483882" r:id="rId4"/>
    <p:sldLayoutId id="2147483883" r:id="rId5"/>
    <p:sldLayoutId id="2147483884" r:id="rId6"/>
    <p:sldLayoutId id="2147483885" r:id="rId7"/>
    <p:sldLayoutId id="2147483890" r:id="rId8"/>
    <p:sldLayoutId id="2147483891" r:id="rId9"/>
    <p:sldLayoutId id="2147483886" r:id="rId10"/>
    <p:sldLayoutId id="21474838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 kern="1200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rgbClr val="FEFEF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B2E389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ct val="0"/>
        </a:spcAft>
        <a:buClr>
          <a:srgbClr val="B2E389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rgbClr val="00ADDC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43;&#1072;&#1083;&#1080;&#1085;&#1072;\Documents\&#1041;&#1077;&#1079;&#1099;&#1084;&#1103;&#1085;&#1085;&#1099;&#1081;%20(3).wma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4940300" y="14288"/>
            <a:ext cx="4105275" cy="43211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Путешествие</a:t>
            </a:r>
          </a:p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внутри</a:t>
            </a:r>
          </a:p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растения</a:t>
            </a:r>
          </a:p>
        </p:txBody>
      </p:sp>
      <p:sp>
        <p:nvSpPr>
          <p:cNvPr id="6147" name="WordArt 5"/>
          <p:cNvSpPr>
            <a:spLocks noChangeArrowheads="1" noChangeShapeType="1" noTextEdit="1"/>
          </p:cNvSpPr>
          <p:nvPr/>
        </p:nvSpPr>
        <p:spPr bwMode="auto">
          <a:xfrm>
            <a:off x="539750" y="2781300"/>
            <a:ext cx="2933700" cy="1420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Разработка урока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биологии в 6 классе.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Обобщение знаний по теме: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"Органы растений"</a:t>
            </a:r>
          </a:p>
        </p:txBody>
      </p:sp>
      <p:sp>
        <p:nvSpPr>
          <p:cNvPr id="6148" name="WordArt 6"/>
          <p:cNvSpPr>
            <a:spLocks noChangeArrowheads="1" noChangeShapeType="1" noTextEdit="1"/>
          </p:cNvSpPr>
          <p:nvPr/>
        </p:nvSpPr>
        <p:spPr bwMode="auto">
          <a:xfrm>
            <a:off x="5580063" y="4437063"/>
            <a:ext cx="3111500" cy="20875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12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Автор: Зубарева Галина Александровна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учитель биологии первой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 квалификационной категории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МОУ "Красноярская основная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общеобразовательная школа"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Чистопольского муниципального района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Республики Татарстан</a:t>
            </a:r>
          </a:p>
        </p:txBody>
      </p:sp>
    </p:spTree>
  </p:cSld>
  <p:clrMapOvr>
    <a:masterClrMapping/>
  </p:clrMapOvr>
  <p:transition advTm="6234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1800" i="1" u="sng" dirty="0">
                <a:solidFill>
                  <a:schemeClr val="accent1">
                    <a:lumMod val="75000"/>
                  </a:schemeClr>
                </a:solidFill>
              </a:rPr>
              <a:t>ФИЗМИНУТКА</a:t>
            </a:r>
            <a:r>
              <a:rPr lang="ru-RU" sz="1800" i="1" dirty="0">
                <a:solidFill>
                  <a:schemeClr val="accent1">
                    <a:lumMod val="75000"/>
                  </a:schemeClr>
                </a:solidFill>
              </a:rPr>
              <a:t> изобразить процессы, протекающие в </a:t>
            </a:r>
            <a:r>
              <a:rPr lang="ru-RU" sz="1800" i="1" dirty="0" smtClean="0">
                <a:solidFill>
                  <a:schemeClr val="accent1">
                    <a:lumMod val="75000"/>
                  </a:schemeClr>
                </a:solidFill>
              </a:rPr>
              <a:t>растениях.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>Какие процессы характерны для листьев? </a:t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457200" y="2392363"/>
            <a:ext cx="8229600" cy="3413125"/>
          </a:xfrm>
        </p:spPr>
        <p:txBody>
          <a:bodyPr/>
          <a:lstStyle/>
          <a:p>
            <a:r>
              <a:rPr lang="ru-RU" b="1" smtClean="0"/>
              <a:t> </a:t>
            </a:r>
            <a:r>
              <a:rPr lang="ru-RU" sz="1100" b="1" smtClean="0"/>
              <a:t>1. Происходит только в зеленых листьях растений</a:t>
            </a:r>
          </a:p>
          <a:p>
            <a:r>
              <a:rPr lang="ru-RU" sz="1100" b="1" smtClean="0"/>
              <a:t>2. Протекает в клетках, имеющих хлоропласты.</a:t>
            </a:r>
            <a:endParaRPr lang="ru-RU" sz="1100" smtClean="0"/>
          </a:p>
          <a:p>
            <a:r>
              <a:rPr lang="ru-RU" sz="1100" b="1" smtClean="0"/>
              <a:t>3. Происходит в течение всего времени суток, постоянно.</a:t>
            </a:r>
            <a:endParaRPr lang="ru-RU" sz="1100" smtClean="0"/>
          </a:p>
          <a:p>
            <a:r>
              <a:rPr lang="ru-RU" sz="1100" b="1" smtClean="0"/>
              <a:t>4. Происходит во всех живых клеток растения.</a:t>
            </a:r>
            <a:endParaRPr lang="ru-RU" sz="1100" smtClean="0"/>
          </a:p>
          <a:p>
            <a:r>
              <a:rPr lang="ru-RU" sz="1100" b="1" smtClean="0"/>
              <a:t>5. Для осуществления этого процесса необходим свет.</a:t>
            </a:r>
            <a:endParaRPr lang="ru-RU" sz="1100" smtClean="0"/>
          </a:p>
          <a:p>
            <a:r>
              <a:rPr lang="ru-RU" sz="1100" b="1" smtClean="0"/>
              <a:t>6. Поглощается углекислый газ.</a:t>
            </a:r>
            <a:endParaRPr lang="ru-RU" sz="1100" smtClean="0"/>
          </a:p>
          <a:p>
            <a:r>
              <a:rPr lang="ru-RU" sz="1100" b="1" smtClean="0"/>
              <a:t>7. Поглощается кислород.</a:t>
            </a:r>
            <a:endParaRPr lang="ru-RU" sz="1100" smtClean="0"/>
          </a:p>
          <a:p>
            <a:r>
              <a:rPr lang="ru-RU" sz="1100" b="1" smtClean="0"/>
              <a:t>8. Образуются органические вещества.</a:t>
            </a:r>
            <a:endParaRPr lang="ru-RU" sz="1100" smtClean="0"/>
          </a:p>
          <a:p>
            <a:r>
              <a:rPr lang="ru-RU" sz="1100" b="1" smtClean="0"/>
              <a:t>9. Выделяется кислород.</a:t>
            </a:r>
            <a:endParaRPr lang="ru-RU" sz="1100" smtClean="0"/>
          </a:p>
          <a:p>
            <a:r>
              <a:rPr lang="ru-RU" sz="1100" b="1" smtClean="0"/>
              <a:t>10. Органические вещества расходуются.</a:t>
            </a:r>
            <a:endParaRPr lang="ru-RU" sz="1100" smtClean="0"/>
          </a:p>
          <a:p>
            <a:r>
              <a:rPr lang="ru-RU" sz="1100" b="1" smtClean="0"/>
              <a:t>11. Уменьшается масса растения.</a:t>
            </a:r>
            <a:endParaRPr lang="ru-RU" sz="1100" smtClean="0"/>
          </a:p>
          <a:p>
            <a:r>
              <a:rPr lang="ru-RU" sz="1100" b="1" smtClean="0"/>
              <a:t>12. Расходуется энергия.</a:t>
            </a:r>
            <a:endParaRPr lang="ru-RU" sz="1100" smtClean="0"/>
          </a:p>
          <a:p>
            <a:r>
              <a:rPr lang="ru-RU" sz="1100" b="1" smtClean="0"/>
              <a:t>13. Масса растения увеличивается.</a:t>
            </a:r>
            <a:endParaRPr lang="ru-RU" sz="1100" smtClean="0"/>
          </a:p>
          <a:p>
            <a:r>
              <a:rPr lang="ru-RU" sz="1100" b="1" smtClean="0"/>
              <a:t>14. Выделяется углекислый газ.</a:t>
            </a:r>
            <a:endParaRPr lang="ru-RU" sz="1100" smtClean="0"/>
          </a:p>
          <a:p>
            <a:r>
              <a:rPr lang="ru-RU" sz="1100" b="1" smtClean="0"/>
              <a:t>15. Поглощается энергия.</a:t>
            </a:r>
            <a:endParaRPr lang="ru-RU" sz="1100" smtClean="0"/>
          </a:p>
          <a:p>
            <a:pPr eaLnBrk="1" hangingPunct="1"/>
            <a:endParaRPr lang="ru-RU" sz="110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16013" y="5732463"/>
          <a:ext cx="6149976" cy="641349"/>
        </p:xfrm>
        <a:graphic>
          <a:graphicData uri="http://schemas.openxmlformats.org/drawingml/2006/table">
            <a:tbl>
              <a:tblPr/>
              <a:tblGrid>
                <a:gridCol w="385478"/>
                <a:gridCol w="383871"/>
                <a:gridCol w="383872"/>
                <a:gridCol w="383871"/>
                <a:gridCol w="383872"/>
                <a:gridCol w="385478"/>
                <a:gridCol w="383871"/>
                <a:gridCol w="383872"/>
                <a:gridCol w="383871"/>
                <a:gridCol w="383872"/>
                <a:gridCol w="385478"/>
                <a:gridCol w="383871"/>
                <a:gridCol w="383872"/>
                <a:gridCol w="385478"/>
                <a:gridCol w="383871"/>
                <a:gridCol w="385478"/>
              </a:tblGrid>
              <a:tr h="2137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7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37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2" marR="6858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34" name="Прямоугольник 2"/>
          <p:cNvSpPr>
            <a:spLocks noChangeArrowheads="1"/>
          </p:cNvSpPr>
          <p:nvPr/>
        </p:nvSpPr>
        <p:spPr bwMode="auto">
          <a:xfrm>
            <a:off x="827088" y="1846263"/>
            <a:ext cx="74898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/>
              <a:t>Задание 5. Выбрать утверждения, относящиеся к дыханию или фотосинтезу</a:t>
            </a: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22850" y="2327275"/>
            <a:ext cx="3005138" cy="2032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Куда поступают органические вещества? </a:t>
            </a:r>
          </a:p>
          <a:p>
            <a:pPr>
              <a:defRPr/>
            </a:pPr>
            <a:r>
              <a:rPr lang="ru-RU" dirty="0"/>
              <a:t>Где запасаются органические вещества? Как доказать, что в клубнях присутствуют органические вещества?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3EDE73AA"/>
          <p:cNvPicPr>
            <a:picLocks noChangeAspect="1" noChangeArrowheads="1"/>
          </p:cNvPicPr>
          <p:nvPr/>
        </p:nvPicPr>
        <p:blipFill>
          <a:blip r:embed="rId2" cstate="email">
            <a:lum bright="6000"/>
          </a:blip>
          <a:srcRect/>
          <a:stretch>
            <a:fillRect/>
          </a:stretch>
        </p:blipFill>
        <p:spPr bwMode="auto">
          <a:xfrm>
            <a:off x="827088" y="1700213"/>
            <a:ext cx="2400300" cy="295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Прямоугольник 2"/>
          <p:cNvSpPr>
            <a:spLocks noChangeArrowheads="1"/>
          </p:cNvSpPr>
          <p:nvPr/>
        </p:nvSpPr>
        <p:spPr bwMode="auto">
          <a:xfrm>
            <a:off x="179388" y="76517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5 причал  «ЦВЕТОК»</a:t>
            </a:r>
            <a:endParaRPr lang="ru-RU"/>
          </a:p>
          <a:p>
            <a:r>
              <a:rPr lang="ru-RU" b="1" u="sng"/>
              <a:t>Задание 6. Обозначить части цветка.</a:t>
            </a: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37075" y="2349500"/>
            <a:ext cx="4572000" cy="14779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/>
              <a:t> </a:t>
            </a:r>
            <a:endParaRPr lang="ru-RU" dirty="0"/>
          </a:p>
          <a:p>
            <a:pPr>
              <a:defRPr/>
            </a:pPr>
            <a:r>
              <a:rPr lang="ru-RU" dirty="0"/>
              <a:t>Перечислите процессы, протекающие в цветке. </a:t>
            </a:r>
          </a:p>
          <a:p>
            <a:pPr>
              <a:defRPr/>
            </a:pPr>
            <a:r>
              <a:rPr lang="ru-RU" dirty="0"/>
              <a:t>Какое значение имеют цветки в жизни растений?</a:t>
            </a:r>
          </a:p>
        </p:txBody>
      </p:sp>
      <p:sp>
        <p:nvSpPr>
          <p:cNvPr id="16389" name="TextBox 1"/>
          <p:cNvSpPr txBox="1">
            <a:spLocks noChangeArrowheads="1"/>
          </p:cNvSpPr>
          <p:nvPr/>
        </p:nvSpPr>
        <p:spPr bwMode="auto">
          <a:xfrm>
            <a:off x="369888" y="1835150"/>
            <a:ext cx="314325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6390" name="TextBox 5"/>
          <p:cNvSpPr txBox="1">
            <a:spLocks noChangeArrowheads="1"/>
          </p:cNvSpPr>
          <p:nvPr/>
        </p:nvSpPr>
        <p:spPr bwMode="auto">
          <a:xfrm>
            <a:off x="395288" y="4067175"/>
            <a:ext cx="312737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16391" name="TextBox 6"/>
          <p:cNvSpPr txBox="1">
            <a:spLocks noChangeArrowheads="1"/>
          </p:cNvSpPr>
          <p:nvPr/>
        </p:nvSpPr>
        <p:spPr bwMode="auto">
          <a:xfrm>
            <a:off x="369888" y="2411413"/>
            <a:ext cx="314325" cy="369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16392" name="TextBox 7"/>
          <p:cNvSpPr txBox="1">
            <a:spLocks noChangeArrowheads="1"/>
          </p:cNvSpPr>
          <p:nvPr/>
        </p:nvSpPr>
        <p:spPr bwMode="auto">
          <a:xfrm>
            <a:off x="3395663" y="4356100"/>
            <a:ext cx="312737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9</a:t>
            </a:r>
          </a:p>
        </p:txBody>
      </p:sp>
      <p:sp>
        <p:nvSpPr>
          <p:cNvPr id="16393" name="TextBox 8"/>
          <p:cNvSpPr txBox="1">
            <a:spLocks noChangeArrowheads="1"/>
          </p:cNvSpPr>
          <p:nvPr/>
        </p:nvSpPr>
        <p:spPr bwMode="auto">
          <a:xfrm>
            <a:off x="3395663" y="3851275"/>
            <a:ext cx="312737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8</a:t>
            </a:r>
          </a:p>
        </p:txBody>
      </p:sp>
      <p:sp>
        <p:nvSpPr>
          <p:cNvPr id="16394" name="TextBox 9"/>
          <p:cNvSpPr txBox="1">
            <a:spLocks noChangeArrowheads="1"/>
          </p:cNvSpPr>
          <p:nvPr/>
        </p:nvSpPr>
        <p:spPr bwMode="auto">
          <a:xfrm>
            <a:off x="3395663" y="2492375"/>
            <a:ext cx="312737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6</a:t>
            </a:r>
          </a:p>
        </p:txBody>
      </p:sp>
      <p:sp>
        <p:nvSpPr>
          <p:cNvPr id="16395" name="TextBox 10"/>
          <p:cNvSpPr txBox="1">
            <a:spLocks noChangeArrowheads="1"/>
          </p:cNvSpPr>
          <p:nvPr/>
        </p:nvSpPr>
        <p:spPr bwMode="auto">
          <a:xfrm>
            <a:off x="3395663" y="2060575"/>
            <a:ext cx="312737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5</a:t>
            </a:r>
          </a:p>
        </p:txBody>
      </p:sp>
      <p:sp>
        <p:nvSpPr>
          <p:cNvPr id="16396" name="TextBox 11"/>
          <p:cNvSpPr txBox="1">
            <a:spLocks noChangeArrowheads="1"/>
          </p:cNvSpPr>
          <p:nvPr/>
        </p:nvSpPr>
        <p:spPr bwMode="auto">
          <a:xfrm>
            <a:off x="3395663" y="2987675"/>
            <a:ext cx="312737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7</a:t>
            </a:r>
          </a:p>
        </p:txBody>
      </p:sp>
      <p:sp>
        <p:nvSpPr>
          <p:cNvPr id="16397" name="TextBox 12"/>
          <p:cNvSpPr txBox="1">
            <a:spLocks noChangeArrowheads="1"/>
          </p:cNvSpPr>
          <p:nvPr/>
        </p:nvSpPr>
        <p:spPr bwMode="auto">
          <a:xfrm>
            <a:off x="395288" y="3275013"/>
            <a:ext cx="312737" cy="369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388" y="5300663"/>
            <a:ext cx="4357687" cy="12001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dirty="0"/>
              <a:t>Цветоножка, цветоложе, чашечка, чашелистик, лепесток, рыльце, столбик, завязь, тычиночная нить, пыльник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3"/>
          <p:cNvSpPr>
            <a:spLocks noChangeArrowheads="1"/>
          </p:cNvSpPr>
          <p:nvPr/>
        </p:nvSpPr>
        <p:spPr bwMode="auto">
          <a:xfrm>
            <a:off x="539750" y="54927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6 причал «СЕМЯ»</a:t>
            </a:r>
            <a:endParaRPr lang="ru-RU"/>
          </a:p>
          <a:p>
            <a:r>
              <a:rPr lang="ru-RU" b="1" u="sng"/>
              <a:t>Задание 7. Обозначить части семени.</a:t>
            </a: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608513" y="4314825"/>
            <a:ext cx="4572000" cy="12017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Назовите вещества, входящие в состав семян. </a:t>
            </a:r>
          </a:p>
          <a:p>
            <a:pPr>
              <a:defRPr/>
            </a:pPr>
            <a:r>
              <a:rPr lang="ru-RU" dirty="0"/>
              <a:t>Какое значение имеют семена в жизни растений?</a:t>
            </a:r>
          </a:p>
        </p:txBody>
      </p:sp>
      <p:pic>
        <p:nvPicPr>
          <p:cNvPr id="17412" name="Picture 2" descr="5B4D948"/>
          <p:cNvPicPr>
            <a:picLocks noChangeAspect="1" noChangeArrowheads="1"/>
          </p:cNvPicPr>
          <p:nvPr/>
        </p:nvPicPr>
        <p:blipFill>
          <a:blip r:embed="rId2" cstate="email">
            <a:lum bright="6000"/>
          </a:blip>
          <a:srcRect/>
          <a:stretch>
            <a:fillRect/>
          </a:stretch>
        </p:blipFill>
        <p:spPr bwMode="auto">
          <a:xfrm>
            <a:off x="107950" y="2133600"/>
            <a:ext cx="446405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658813" y="1187450"/>
            <a:ext cx="312737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7414" name="TextBox 7"/>
          <p:cNvSpPr txBox="1">
            <a:spLocks noChangeArrowheads="1"/>
          </p:cNvSpPr>
          <p:nvPr/>
        </p:nvSpPr>
        <p:spPr bwMode="auto">
          <a:xfrm>
            <a:off x="1908175" y="5516563"/>
            <a:ext cx="312738" cy="369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17415" name="TextBox 8"/>
          <p:cNvSpPr txBox="1">
            <a:spLocks noChangeArrowheads="1"/>
          </p:cNvSpPr>
          <p:nvPr/>
        </p:nvSpPr>
        <p:spPr bwMode="auto">
          <a:xfrm>
            <a:off x="2889250" y="5516563"/>
            <a:ext cx="314325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17416" name="TextBox 9"/>
          <p:cNvSpPr txBox="1">
            <a:spLocks noChangeArrowheads="1"/>
          </p:cNvSpPr>
          <p:nvPr/>
        </p:nvSpPr>
        <p:spPr bwMode="auto">
          <a:xfrm>
            <a:off x="2674938" y="1189038"/>
            <a:ext cx="312737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17417" name="TextBox 10"/>
          <p:cNvSpPr txBox="1">
            <a:spLocks noChangeArrowheads="1"/>
          </p:cNvSpPr>
          <p:nvPr/>
        </p:nvSpPr>
        <p:spPr bwMode="auto">
          <a:xfrm>
            <a:off x="3467100" y="1196975"/>
            <a:ext cx="312738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5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827088" y="1604963"/>
            <a:ext cx="0" cy="103187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17413" idx="2"/>
          </p:cNvCxnSpPr>
          <p:nvPr/>
        </p:nvCxnSpPr>
        <p:spPr>
          <a:xfrm>
            <a:off x="815975" y="1557338"/>
            <a:ext cx="2171700" cy="21590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17414" idx="0"/>
          </p:cNvCxnSpPr>
          <p:nvPr/>
        </p:nvCxnSpPr>
        <p:spPr>
          <a:xfrm flipH="1" flipV="1">
            <a:off x="1662113" y="3294063"/>
            <a:ext cx="401637" cy="22225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2124075" y="3933825"/>
            <a:ext cx="790575" cy="15113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3046413" y="4365625"/>
            <a:ext cx="38100" cy="121602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2914650" y="1557338"/>
            <a:ext cx="169863" cy="244792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635375" y="1557338"/>
            <a:ext cx="0" cy="103187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1258888" y="1557338"/>
            <a:ext cx="1512887" cy="151130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 flipV="1">
            <a:off x="1258888" y="3500438"/>
            <a:ext cx="1787525" cy="200818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7" name="TextBox 1"/>
          <p:cNvSpPr txBox="1">
            <a:spLocks noChangeArrowheads="1"/>
          </p:cNvSpPr>
          <p:nvPr/>
        </p:nvSpPr>
        <p:spPr bwMode="auto">
          <a:xfrm>
            <a:off x="395288" y="5951538"/>
            <a:ext cx="4008437" cy="64611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/>
              <a:t>Эндосперм, корешок, стебелек, почечка, семядоля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3"/>
          <p:cNvSpPr>
            <a:spLocks noChangeArrowheads="1"/>
          </p:cNvSpPr>
          <p:nvPr/>
        </p:nvSpPr>
        <p:spPr bwMode="auto">
          <a:xfrm>
            <a:off x="539750" y="549275"/>
            <a:ext cx="64087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7 причал «Почка»</a:t>
            </a:r>
            <a:endParaRPr lang="ru-RU"/>
          </a:p>
          <a:p>
            <a:r>
              <a:rPr lang="ru-RU" b="1" u="sng"/>
              <a:t>Задание 8. Обозначить название почек.</a:t>
            </a:r>
            <a:endParaRPr lang="ru-RU"/>
          </a:p>
        </p:txBody>
      </p:sp>
      <p:pic>
        <p:nvPicPr>
          <p:cNvPr id="18435" name="Picture 3" descr="CD5689CF"/>
          <p:cNvPicPr>
            <a:picLocks noChangeAspect="1" noChangeArrowheads="1"/>
          </p:cNvPicPr>
          <p:nvPr/>
        </p:nvPicPr>
        <p:blipFill>
          <a:blip r:embed="rId2" cstate="email">
            <a:lum bright="18000"/>
          </a:blip>
          <a:srcRect/>
          <a:stretch>
            <a:fillRect/>
          </a:stretch>
        </p:blipFill>
        <p:spPr bwMode="auto">
          <a:xfrm>
            <a:off x="539750" y="1773238"/>
            <a:ext cx="3744913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Box 1"/>
          <p:cNvSpPr txBox="1">
            <a:spLocks noChangeArrowheads="1"/>
          </p:cNvSpPr>
          <p:nvPr/>
        </p:nvSpPr>
        <p:spPr bwMode="auto">
          <a:xfrm>
            <a:off x="1090613" y="4581525"/>
            <a:ext cx="312737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8437" name="TextBox 2"/>
          <p:cNvSpPr txBox="1">
            <a:spLocks noChangeArrowheads="1"/>
          </p:cNvSpPr>
          <p:nvPr/>
        </p:nvSpPr>
        <p:spPr bwMode="auto">
          <a:xfrm>
            <a:off x="3251200" y="4652963"/>
            <a:ext cx="312738" cy="369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76825" y="2927350"/>
            <a:ext cx="3489325" cy="6461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/>
              <a:t>Какое значение имеют почки?</a:t>
            </a:r>
          </a:p>
          <a:p>
            <a:pPr>
              <a:defRPr/>
            </a:pPr>
            <a:r>
              <a:rPr lang="ru-RU" dirty="0"/>
              <a:t>Как почку можно назвать еще?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3"/>
          <p:cNvSpPr>
            <a:spLocks noChangeArrowheads="1"/>
          </p:cNvSpPr>
          <p:nvPr/>
        </p:nvSpPr>
        <p:spPr bwMode="auto">
          <a:xfrm>
            <a:off x="539750" y="549275"/>
            <a:ext cx="64087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8 причал «Возвращение»</a:t>
            </a:r>
            <a:endParaRPr lang="ru-RU"/>
          </a:p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92696"/>
            <a:ext cx="9144000" cy="61653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-141242" y="2967335"/>
            <a:ext cx="9426491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Итак, ответим на вопрос:</a:t>
            </a:r>
          </a:p>
          <a:p>
            <a:pPr algn="ctr">
              <a:defRPr/>
            </a:pPr>
            <a:r>
              <a:rPr lang="ru-RU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какой из органов растений</a:t>
            </a:r>
          </a:p>
          <a:p>
            <a:pPr algn="ctr">
              <a:defRPr/>
            </a:pPr>
            <a:r>
              <a:rPr lang="ru-RU" sz="5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важнее всего?</a:t>
            </a:r>
          </a:p>
        </p:txBody>
      </p:sp>
      <p:sp>
        <p:nvSpPr>
          <p:cNvPr id="19461" name="TextBox 6"/>
          <p:cNvSpPr txBox="1">
            <a:spLocks noChangeArrowheads="1"/>
          </p:cNvSpPr>
          <p:nvPr/>
        </p:nvSpPr>
        <p:spPr bwMode="auto">
          <a:xfrm>
            <a:off x="5724525" y="29670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25260" y="2967335"/>
            <a:ext cx="9794541" cy="34163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Вывод: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Растение-целостный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организм, поэтому каждый</a:t>
            </a:r>
          </a:p>
          <a:p>
            <a:pPr algn="ctr">
              <a:defRPr/>
            </a:pPr>
            <a:r>
              <a:rPr lang="ru-RU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его орган важен.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Природа тайн своих не прячет,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 но учит быть внимательнее к ней.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(</a:t>
            </a:r>
            <a:r>
              <a:rPr lang="ru-RU" sz="2400" dirty="0" err="1" smtClean="0">
                <a:solidFill>
                  <a:schemeClr val="tx1"/>
                </a:solidFill>
              </a:rPr>
              <a:t>А.Рыленков</a:t>
            </a:r>
            <a:r>
              <a:rPr lang="ru-RU" sz="2400" dirty="0" smtClean="0">
                <a:solidFill>
                  <a:schemeClr val="tx1"/>
                </a:solidFill>
              </a:rPr>
              <a:t>)</a:t>
            </a:r>
          </a:p>
        </p:txBody>
      </p:sp>
      <p:pic>
        <p:nvPicPr>
          <p:cNvPr id="7171" name="Picture 4" descr="94CFA48B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051050" y="1679575"/>
            <a:ext cx="4975225" cy="4845050"/>
          </a:xfrm>
        </p:spPr>
      </p:pic>
    </p:spTree>
  </p:cSld>
  <p:clrMapOvr>
    <a:masterClrMapping/>
  </p:clrMapOvr>
  <p:transition spd="slow" advTm="572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9750" y="1557338"/>
            <a:ext cx="8385175" cy="1431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Цели и задачи:</a:t>
            </a:r>
            <a:br>
              <a:rPr lang="ru-RU" sz="18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Образовательные: Способствовать закреплению знаний учащихся о строении, составе, функциях органов растений и целостности растительного организма.  </a:t>
            </a:r>
            <a:b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Развивающие: Способствовать развитию умений анализировать, обобщать, делать выводы, отвечать на вопросы тестов, включенных в ЕГЭ.</a:t>
            </a:r>
            <a:b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Воспитательные:  воспитывать бережное отношение к природе и собственному здоровью.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539750" y="3500438"/>
            <a:ext cx="38369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/>
              <a:t>Тип урока:</a:t>
            </a:r>
            <a:endParaRPr lang="ru-RU" b="1"/>
          </a:p>
          <a:p>
            <a:r>
              <a:rPr lang="ru-RU" b="1"/>
              <a:t>	Контроль знаний.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468313" y="4076700"/>
            <a:ext cx="30337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/>
              <a:t>Вид урока:</a:t>
            </a:r>
            <a:endParaRPr lang="ru-RU" b="1"/>
          </a:p>
          <a:p>
            <a:r>
              <a:rPr lang="ru-RU" b="1"/>
              <a:t>	Ролевая игра.</a:t>
            </a:r>
          </a:p>
        </p:txBody>
      </p:sp>
      <p:sp>
        <p:nvSpPr>
          <p:cNvPr id="8197" name="Text Box 6"/>
          <p:cNvSpPr txBox="1">
            <a:spLocks noChangeArrowheads="1"/>
          </p:cNvSpPr>
          <p:nvPr/>
        </p:nvSpPr>
        <p:spPr bwMode="auto">
          <a:xfrm>
            <a:off x="468313" y="4652963"/>
            <a:ext cx="38814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u="sng"/>
              <a:t>Методы обучения:</a:t>
            </a:r>
            <a:endParaRPr lang="ru-RU" b="1"/>
          </a:p>
          <a:p>
            <a:r>
              <a:rPr lang="ru-RU" b="1"/>
              <a:t>	Игровые, развивающие.</a:t>
            </a:r>
          </a:p>
        </p:txBody>
      </p:sp>
      <p:sp>
        <p:nvSpPr>
          <p:cNvPr id="8198" name="Text Box 7"/>
          <p:cNvSpPr txBox="1">
            <a:spLocks noChangeArrowheads="1"/>
          </p:cNvSpPr>
          <p:nvPr/>
        </p:nvSpPr>
        <p:spPr bwMode="auto">
          <a:xfrm>
            <a:off x="468313" y="5229225"/>
            <a:ext cx="178117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/>
              <a:t>Оборудование:</a:t>
            </a:r>
            <a:endParaRPr lang="ru-RU" b="1"/>
          </a:p>
          <a:p>
            <a:pPr algn="just"/>
            <a:r>
              <a:rPr lang="ru-RU" b="1"/>
              <a:t>	Компьютер   для компьютерного  тестирования, таблица </a:t>
            </a:r>
          </a:p>
          <a:p>
            <a:pPr algn="just"/>
            <a:r>
              <a:rPr lang="ru-RU" b="1"/>
              <a:t>«Взаимосвязи в растительном организме», комнатные растения, </a:t>
            </a:r>
          </a:p>
          <a:p>
            <a:pPr algn="just"/>
            <a:r>
              <a:rPr lang="ru-RU" b="1"/>
              <a:t>гербарные экземпляры, раздаточные карточки учета знаний  </a:t>
            </a:r>
          </a:p>
          <a:p>
            <a:pPr algn="just"/>
            <a:r>
              <a:rPr lang="ru-RU" b="1"/>
              <a:t>«Судовые журналы».</a:t>
            </a:r>
          </a:p>
        </p:txBody>
      </p:sp>
    </p:spTree>
  </p:cSld>
  <p:clrMapOvr>
    <a:masterClrMapping/>
  </p:clrMapOvr>
  <p:transition advTm="10886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7987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7544" y="836712"/>
            <a:ext cx="8229600" cy="59362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Прослушайте сказку «Кто важнее?»  </a:t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9219" name="Объект 2"/>
          <p:cNvPicPr>
            <a:picLocks noGrp="1" noChangeAspect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11188" y="1236663"/>
            <a:ext cx="6035675" cy="3992562"/>
          </a:xfrm>
        </p:spPr>
      </p:pic>
      <p:pic>
        <p:nvPicPr>
          <p:cNvPr id="3" name="Безымянный (3)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email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2650" y="1087606"/>
            <a:ext cx="155778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4213" y="5808663"/>
            <a:ext cx="7775575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 вы как думаете: кто из них для растения самый главный и почему?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 advTm="3726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40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B1C1A3C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clrChange>
              <a:clrFrom>
                <a:srgbClr val="D8E6F1"/>
              </a:clrFrom>
              <a:clrTo>
                <a:srgbClr val="D8E6F1">
                  <a:alpha val="0"/>
                </a:srgbClr>
              </a:clrTo>
            </a:clrChange>
            <a:lum bright="-30000" contrast="-6000"/>
          </a:blip>
          <a:srcRect/>
          <a:stretch>
            <a:fillRect/>
          </a:stretch>
        </p:blipFill>
        <p:spPr>
          <a:xfrm>
            <a:off x="827088" y="333375"/>
            <a:ext cx="4968875" cy="5689600"/>
          </a:xfrm>
          <a:solidFill>
            <a:schemeClr val="bg1"/>
          </a:solidFill>
        </p:spPr>
      </p:pic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6084888" y="1125538"/>
            <a:ext cx="2374900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Чтобы полнее ответить на данный вопрос, сегодня мы с вами отправимся в путешествие. Для начала представьте, что мы с вами – мельчайшие капельки воды, находящиеся в почве. Что с нами может произойти?</a:t>
            </a:r>
          </a:p>
          <a:p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r>
              <a:rPr lang="ru-RU"/>
              <a:t>Итак! Мы начинаем путешествие! </a:t>
            </a:r>
            <a:br>
              <a:rPr lang="ru-RU"/>
            </a:br>
            <a:endParaRPr lang="ru-RU"/>
          </a:p>
        </p:txBody>
      </p:sp>
      <p:sp>
        <p:nvSpPr>
          <p:cNvPr id="10244" name="TextBox 1"/>
          <p:cNvSpPr txBox="1">
            <a:spLocks noChangeArrowheads="1"/>
          </p:cNvSpPr>
          <p:nvPr/>
        </p:nvSpPr>
        <p:spPr bwMode="auto">
          <a:xfrm>
            <a:off x="2243138" y="4283075"/>
            <a:ext cx="384175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7</a:t>
            </a:r>
          </a:p>
        </p:txBody>
      </p:sp>
      <p:sp>
        <p:nvSpPr>
          <p:cNvPr id="10245" name="TextBox 6"/>
          <p:cNvSpPr txBox="1">
            <a:spLocks noChangeArrowheads="1"/>
          </p:cNvSpPr>
          <p:nvPr/>
        </p:nvSpPr>
        <p:spPr bwMode="auto">
          <a:xfrm>
            <a:off x="1835150" y="5508625"/>
            <a:ext cx="385763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0246" name="TextBox 7"/>
          <p:cNvSpPr txBox="1">
            <a:spLocks noChangeArrowheads="1"/>
          </p:cNvSpPr>
          <p:nvPr/>
        </p:nvSpPr>
        <p:spPr bwMode="auto">
          <a:xfrm>
            <a:off x="3322638" y="5291138"/>
            <a:ext cx="385762" cy="369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10247" name="TextBox 8"/>
          <p:cNvSpPr txBox="1">
            <a:spLocks noChangeArrowheads="1"/>
          </p:cNvSpPr>
          <p:nvPr/>
        </p:nvSpPr>
        <p:spPr bwMode="auto">
          <a:xfrm>
            <a:off x="3322638" y="4005263"/>
            <a:ext cx="385762" cy="369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10248" name="TextBox 9"/>
          <p:cNvSpPr txBox="1">
            <a:spLocks noChangeArrowheads="1"/>
          </p:cNvSpPr>
          <p:nvPr/>
        </p:nvSpPr>
        <p:spPr bwMode="auto">
          <a:xfrm>
            <a:off x="3538538" y="2349500"/>
            <a:ext cx="385762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10249" name="TextBox 10"/>
          <p:cNvSpPr txBox="1">
            <a:spLocks noChangeArrowheads="1"/>
          </p:cNvSpPr>
          <p:nvPr/>
        </p:nvSpPr>
        <p:spPr bwMode="auto">
          <a:xfrm>
            <a:off x="2170113" y="1484313"/>
            <a:ext cx="385762" cy="369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6</a:t>
            </a:r>
          </a:p>
        </p:txBody>
      </p:sp>
      <p:sp>
        <p:nvSpPr>
          <p:cNvPr id="10250" name="TextBox 11"/>
          <p:cNvSpPr txBox="1">
            <a:spLocks noChangeArrowheads="1"/>
          </p:cNvSpPr>
          <p:nvPr/>
        </p:nvSpPr>
        <p:spPr bwMode="auto">
          <a:xfrm>
            <a:off x="3827463" y="1412875"/>
            <a:ext cx="384175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5</a:t>
            </a:r>
          </a:p>
        </p:txBody>
      </p:sp>
      <p:sp>
        <p:nvSpPr>
          <p:cNvPr id="10251" name="TextBox 2"/>
          <p:cNvSpPr txBox="1">
            <a:spLocks noChangeArrowheads="1"/>
          </p:cNvSpPr>
          <p:nvPr/>
        </p:nvSpPr>
        <p:spPr bwMode="auto">
          <a:xfrm>
            <a:off x="4643438" y="3933825"/>
            <a:ext cx="749300" cy="338138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800"/>
              <a:t>Углекислый</a:t>
            </a:r>
          </a:p>
          <a:p>
            <a:pPr algn="ctr"/>
            <a:r>
              <a:rPr lang="ru-RU" sz="800"/>
              <a:t> газ</a:t>
            </a:r>
          </a:p>
        </p:txBody>
      </p:sp>
      <p:sp>
        <p:nvSpPr>
          <p:cNvPr id="10252" name="TextBox 13"/>
          <p:cNvSpPr txBox="1">
            <a:spLocks noChangeArrowheads="1"/>
          </p:cNvSpPr>
          <p:nvPr/>
        </p:nvSpPr>
        <p:spPr bwMode="auto">
          <a:xfrm>
            <a:off x="900113" y="3883025"/>
            <a:ext cx="750887" cy="338138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00"/>
              <a:t>Углекислый</a:t>
            </a:r>
          </a:p>
          <a:p>
            <a:pPr algn="ctr"/>
            <a:r>
              <a:rPr lang="ru-RU" sz="800"/>
              <a:t> газ</a:t>
            </a:r>
          </a:p>
        </p:txBody>
      </p:sp>
      <p:sp>
        <p:nvSpPr>
          <p:cNvPr id="10253" name="TextBox 3"/>
          <p:cNvSpPr txBox="1">
            <a:spLocks noChangeArrowheads="1"/>
          </p:cNvSpPr>
          <p:nvPr/>
        </p:nvSpPr>
        <p:spPr bwMode="auto">
          <a:xfrm>
            <a:off x="4067175" y="4149725"/>
            <a:ext cx="646113" cy="2143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"/>
              <a:t>Кислород</a:t>
            </a:r>
          </a:p>
        </p:txBody>
      </p:sp>
      <p:sp>
        <p:nvSpPr>
          <p:cNvPr id="10254" name="TextBox 17"/>
          <p:cNvSpPr txBox="1">
            <a:spLocks noChangeArrowheads="1"/>
          </p:cNvSpPr>
          <p:nvPr/>
        </p:nvSpPr>
        <p:spPr bwMode="auto">
          <a:xfrm>
            <a:off x="1042988" y="4294188"/>
            <a:ext cx="428625" cy="21431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"/>
              <a:t>Вода</a:t>
            </a:r>
          </a:p>
        </p:txBody>
      </p:sp>
      <p:sp>
        <p:nvSpPr>
          <p:cNvPr id="10255" name="TextBox 18"/>
          <p:cNvSpPr txBox="1">
            <a:spLocks noChangeArrowheads="1"/>
          </p:cNvSpPr>
          <p:nvPr/>
        </p:nvSpPr>
        <p:spPr bwMode="auto">
          <a:xfrm>
            <a:off x="1619250" y="4078288"/>
            <a:ext cx="644525" cy="21431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800"/>
              <a:t>Кислород</a:t>
            </a:r>
          </a:p>
        </p:txBody>
      </p:sp>
      <p:sp>
        <p:nvSpPr>
          <p:cNvPr id="13" name="Овал 12">
            <a:hlinkHover r:id="" action="ppaction://hlinkshowjump?jump=nextslide"/>
          </p:cNvPr>
          <p:cNvSpPr/>
          <p:nvPr/>
        </p:nvSpPr>
        <p:spPr>
          <a:xfrm>
            <a:off x="4716016" y="404664"/>
            <a:ext cx="1008112" cy="83273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slow" advTm="2210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07504" y="244475"/>
            <a:ext cx="5310187" cy="14319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1 причал « КЛЕТКА»</a:t>
            </a:r>
            <a:r>
              <a:rPr lang="ru-RU" sz="2000" u="sng" dirty="0" smtClean="0">
                <a:solidFill>
                  <a:schemeClr val="tx1"/>
                </a:solidFill>
              </a:rPr>
              <a:t/>
            </a:r>
            <a:br>
              <a:rPr lang="ru-RU" sz="2000" u="sng" dirty="0" smtClean="0">
                <a:solidFill>
                  <a:schemeClr val="tx1"/>
                </a:solidFill>
              </a:rPr>
            </a:br>
            <a:r>
              <a:rPr lang="ru-RU" sz="2000" u="sng" dirty="0" smtClean="0">
                <a:solidFill>
                  <a:schemeClr val="tx1"/>
                </a:solidFill>
              </a:rPr>
              <a:t>Задание 1. Определите органоиды клеток.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br>
              <a:rPr lang="ru-RU" sz="2000" b="0" dirty="0" smtClean="0">
                <a:solidFill>
                  <a:schemeClr val="tx1"/>
                </a:solidFill>
              </a:rPr>
            </a:br>
            <a:endParaRPr lang="ru-RU" sz="2000" b="0" i="1" dirty="0" smtClean="0">
              <a:solidFill>
                <a:schemeClr val="tx1"/>
              </a:solidFill>
            </a:endParaRPr>
          </a:p>
        </p:txBody>
      </p:sp>
      <p:sp>
        <p:nvSpPr>
          <p:cNvPr id="83971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79388" y="1905000"/>
            <a:ext cx="4537075" cy="34528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ru-RU" sz="2000" b="1" dirty="0" smtClean="0"/>
              <a:t>1            2         3         4  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/>
              <a:t>                                                1_________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/>
              <a:t>                                                2_________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/>
              <a:t>                                          5    3_________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/>
              <a:t>                                                4_________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/>
              <a:t>                                                5_________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/>
              <a:t>                                                6_________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/>
              <a:t>                                          8    7_________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b="1" dirty="0" smtClean="0"/>
              <a:t>      6               7                       8_________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                              </a:t>
            </a:r>
          </a:p>
        </p:txBody>
      </p:sp>
      <p:pic>
        <p:nvPicPr>
          <p:cNvPr id="11268" name="Picture 4" descr="AED8B6E0"/>
          <p:cNvPicPr>
            <a:picLocks noChangeAspect="1" noChangeArrowheads="1"/>
          </p:cNvPicPr>
          <p:nvPr/>
        </p:nvPicPr>
        <p:blipFill>
          <a:blip r:embed="rId2" cstate="email">
            <a:lum bright="6000"/>
          </a:blip>
          <a:srcRect/>
          <a:stretch>
            <a:fillRect/>
          </a:stretch>
        </p:blipFill>
        <p:spPr bwMode="auto">
          <a:xfrm>
            <a:off x="179388" y="2278063"/>
            <a:ext cx="2692400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TextBox 4"/>
          <p:cNvSpPr txBox="1">
            <a:spLocks noChangeArrowheads="1"/>
          </p:cNvSpPr>
          <p:nvPr/>
        </p:nvSpPr>
        <p:spPr bwMode="auto">
          <a:xfrm>
            <a:off x="5249863" y="5735638"/>
            <a:ext cx="3643312" cy="646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i="1" dirty="0" smtClean="0"/>
              <a:t>К какому органу растения принадлежит данная клетка? </a:t>
            </a:r>
            <a:endParaRPr lang="ru-RU" dirty="0" smtClean="0"/>
          </a:p>
        </p:txBody>
      </p:sp>
      <p:pic>
        <p:nvPicPr>
          <p:cNvPr id="11270" name="Picture 2" descr="6FE29FEE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651500" y="2708275"/>
            <a:ext cx="24638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ъект 2"/>
          <p:cNvSpPr>
            <a:spLocks noGrp="1"/>
          </p:cNvSpPr>
          <p:nvPr>
            <p:ph idx="1"/>
          </p:nvPr>
        </p:nvSpPr>
        <p:spPr>
          <a:xfrm>
            <a:off x="539750" y="5200650"/>
            <a:ext cx="3103563" cy="1397000"/>
          </a:xfrm>
        </p:spPr>
        <p:txBody>
          <a:bodyPr/>
          <a:lstStyle/>
          <a:p>
            <a:pPr eaLnBrk="1" hangingPunct="1"/>
            <a:r>
              <a:rPr lang="ru-RU" sz="1400" smtClean="0"/>
              <a:t>Зона проведения__</a:t>
            </a:r>
          </a:p>
          <a:p>
            <a:pPr eaLnBrk="1" hangingPunct="1"/>
            <a:r>
              <a:rPr lang="ru-RU" sz="1400" smtClean="0"/>
              <a:t>Зона роста             __</a:t>
            </a:r>
          </a:p>
          <a:p>
            <a:pPr eaLnBrk="1" hangingPunct="1"/>
            <a:r>
              <a:rPr lang="ru-RU" sz="1400" smtClean="0"/>
              <a:t>Корневой чехлик __</a:t>
            </a:r>
          </a:p>
          <a:p>
            <a:pPr eaLnBrk="1" hangingPunct="1"/>
            <a:r>
              <a:rPr lang="ru-RU" sz="1400" smtClean="0"/>
              <a:t>Зона деления        __</a:t>
            </a:r>
          </a:p>
          <a:p>
            <a:pPr eaLnBrk="1" hangingPunct="1"/>
            <a:r>
              <a:rPr lang="ru-RU" sz="1400" smtClean="0"/>
              <a:t>Зона всасывания  __</a:t>
            </a:r>
          </a:p>
          <a:p>
            <a:pPr eaLnBrk="1" hangingPunct="1"/>
            <a:endParaRPr lang="ru-RU" sz="1400" smtClean="0"/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179512" y="188640"/>
            <a:ext cx="4557638" cy="14319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tabLst>
                <a:tab pos="3830638" algn="l"/>
              </a:tabLst>
              <a:defRPr sz="3600" b="1" kern="1200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tabLst>
                <a:tab pos="3830638" algn="l"/>
              </a:tabLst>
              <a:defRPr sz="3600" b="1">
                <a:solidFill>
                  <a:srgbClr val="FEFEFE"/>
                </a:solidFill>
                <a:latin typeface="Calibri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tabLst>
                <a:tab pos="3830638" algn="l"/>
              </a:tabLst>
              <a:defRPr sz="3600" b="1">
                <a:solidFill>
                  <a:srgbClr val="FEFEFE"/>
                </a:solidFill>
                <a:latin typeface="Calibri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tabLst>
                <a:tab pos="3830638" algn="l"/>
              </a:tabLst>
              <a:defRPr sz="3600" b="1">
                <a:solidFill>
                  <a:srgbClr val="FEFEFE"/>
                </a:solidFill>
                <a:latin typeface="Calibri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tabLst>
                <a:tab pos="3830638" algn="l"/>
              </a:tabLst>
              <a:defRPr sz="3600" b="1">
                <a:solidFill>
                  <a:srgbClr val="FEFEFE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tabLst>
                <a:tab pos="3830638" algn="l"/>
              </a:tabLst>
              <a:defRPr sz="3600" b="1">
                <a:solidFill>
                  <a:srgbClr val="FEFEFE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tabLst>
                <a:tab pos="3830638" algn="l"/>
              </a:tabLst>
              <a:defRPr sz="3600" b="1">
                <a:solidFill>
                  <a:srgbClr val="FEFEFE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tabLst>
                <a:tab pos="3830638" algn="l"/>
              </a:tabLst>
              <a:defRPr sz="3600" b="1">
                <a:solidFill>
                  <a:srgbClr val="FEFEFE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tabLst>
                <a:tab pos="3830638" algn="l"/>
              </a:tabLst>
              <a:defRPr sz="3600" b="1">
                <a:solidFill>
                  <a:srgbClr val="FEFEFE"/>
                </a:solidFill>
                <a:latin typeface="Calibri" pitchFamily="34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</a:rPr>
              <a:t>2</a:t>
            </a:r>
            <a:r>
              <a:rPr lang="ru-RU" sz="2000" dirty="0" smtClean="0">
                <a:solidFill>
                  <a:schemeClr val="tx1"/>
                </a:solidFill>
              </a:rPr>
              <a:t> причал «КОРЕНЬ»</a:t>
            </a:r>
            <a:r>
              <a:rPr lang="ru-RU" sz="2000" u="sng" dirty="0" smtClean="0">
                <a:solidFill>
                  <a:schemeClr val="tx1"/>
                </a:solidFill>
              </a:rPr>
              <a:t/>
            </a:r>
            <a:br>
              <a:rPr lang="ru-RU" sz="2000" u="sng" dirty="0" smtClean="0">
                <a:solidFill>
                  <a:schemeClr val="tx1"/>
                </a:solidFill>
              </a:rPr>
            </a:br>
            <a:r>
              <a:rPr lang="ru-RU" sz="2000" u="sng" dirty="0" smtClean="0">
                <a:solidFill>
                  <a:schemeClr val="tx1"/>
                </a:solidFill>
              </a:rPr>
              <a:t>Задание 2. Определите зоны корня.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br>
              <a:rPr lang="ru-RU" sz="2000" b="0" dirty="0" smtClean="0">
                <a:solidFill>
                  <a:schemeClr val="tx1"/>
                </a:solidFill>
              </a:rPr>
            </a:br>
            <a:endParaRPr lang="ru-RU" sz="2000" b="0" i="1" dirty="0" smtClean="0">
              <a:solidFill>
                <a:schemeClr val="tx1"/>
              </a:solidFill>
            </a:endParaRPr>
          </a:p>
        </p:txBody>
      </p:sp>
      <p:pic>
        <p:nvPicPr>
          <p:cNvPr id="12292" name="Picture 2" descr="6FE29FE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1341438"/>
            <a:ext cx="2590800" cy="370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Box 7"/>
          <p:cNvSpPr txBox="1">
            <a:spLocks noChangeArrowheads="1"/>
          </p:cNvSpPr>
          <p:nvPr/>
        </p:nvSpPr>
        <p:spPr bwMode="auto">
          <a:xfrm>
            <a:off x="3348038" y="1341438"/>
            <a:ext cx="312737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5</a:t>
            </a:r>
          </a:p>
        </p:txBody>
      </p:sp>
      <p:sp>
        <p:nvSpPr>
          <p:cNvPr id="12294" name="TextBox 8"/>
          <p:cNvSpPr txBox="1">
            <a:spLocks noChangeArrowheads="1"/>
          </p:cNvSpPr>
          <p:nvPr/>
        </p:nvSpPr>
        <p:spPr bwMode="auto">
          <a:xfrm>
            <a:off x="3348038" y="3205163"/>
            <a:ext cx="312737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12295" name="TextBox 9"/>
          <p:cNvSpPr txBox="1">
            <a:spLocks noChangeArrowheads="1"/>
          </p:cNvSpPr>
          <p:nvPr/>
        </p:nvSpPr>
        <p:spPr bwMode="auto">
          <a:xfrm>
            <a:off x="3348038" y="1844675"/>
            <a:ext cx="312737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  <p:sp>
        <p:nvSpPr>
          <p:cNvPr id="12296" name="TextBox 10"/>
          <p:cNvSpPr txBox="1">
            <a:spLocks noChangeArrowheads="1"/>
          </p:cNvSpPr>
          <p:nvPr/>
        </p:nvSpPr>
        <p:spPr bwMode="auto">
          <a:xfrm>
            <a:off x="3348038" y="3933825"/>
            <a:ext cx="312737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12297" name="TextBox 11"/>
          <p:cNvSpPr txBox="1">
            <a:spLocks noChangeArrowheads="1"/>
          </p:cNvSpPr>
          <p:nvPr/>
        </p:nvSpPr>
        <p:spPr bwMode="auto">
          <a:xfrm>
            <a:off x="3276600" y="4724400"/>
            <a:ext cx="312738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05363" y="1525588"/>
            <a:ext cx="3798887" cy="34163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dirty="0"/>
              <a:t>Под воздействием чего вода поступает в корень, и передвигается дальше по стеблю?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dirty="0"/>
              <a:t>Какое значение имеет вода для растения?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dirty="0"/>
              <a:t>Назовите минеральные вещества и их значение.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dirty="0"/>
              <a:t>Можно ли удобрения вносить без меры?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ru-RU" dirty="0"/>
              <a:t>Куда из корня передвигается вода?</a:t>
            </a:r>
            <a:r>
              <a:rPr lang="ru-RU" i="1" dirty="0"/>
              <a:t> </a:t>
            </a:r>
            <a:endParaRPr lang="ru-RU" dirty="0"/>
          </a:p>
        </p:txBody>
      </p:sp>
    </p:spTree>
  </p:cSld>
  <p:clrMapOvr>
    <a:masterClrMapping/>
  </p:clrMapOvr>
  <p:transition spd="slow" advTm="277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6540E54"/>
          <p:cNvPicPr>
            <a:picLocks noChangeAspect="1" noChangeArrowheads="1"/>
          </p:cNvPicPr>
          <p:nvPr/>
        </p:nvPicPr>
        <p:blipFill>
          <a:blip r:embed="rId2" cstate="email">
            <a:lum bright="12000"/>
          </a:blip>
          <a:srcRect/>
          <a:stretch>
            <a:fillRect/>
          </a:stretch>
        </p:blipFill>
        <p:spPr bwMode="auto">
          <a:xfrm>
            <a:off x="498475" y="2133600"/>
            <a:ext cx="2633663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79388" y="692150"/>
            <a:ext cx="4365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3 причал «СТЕБЕЛЬ»</a:t>
            </a:r>
            <a:endParaRPr lang="ru-RU"/>
          </a:p>
          <a:p>
            <a:r>
              <a:rPr lang="ru-RU" b="1" u="sng"/>
              <a:t>Задание 3. Обозначить слои стебля.</a:t>
            </a:r>
            <a:endParaRPr lang="ru-RU"/>
          </a:p>
        </p:txBody>
      </p:sp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3059113" y="2636838"/>
            <a:ext cx="314325" cy="369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2</a:t>
            </a:r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153988" y="2133600"/>
            <a:ext cx="314325" cy="36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3318" name="TextBox 7"/>
          <p:cNvSpPr txBox="1">
            <a:spLocks noChangeArrowheads="1"/>
          </p:cNvSpPr>
          <p:nvPr/>
        </p:nvSpPr>
        <p:spPr bwMode="auto">
          <a:xfrm>
            <a:off x="3203575" y="3228975"/>
            <a:ext cx="312738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3</a:t>
            </a:r>
          </a:p>
        </p:txBody>
      </p:sp>
      <p:sp>
        <p:nvSpPr>
          <p:cNvPr id="13319" name="TextBox 8"/>
          <p:cNvSpPr txBox="1">
            <a:spLocks noChangeArrowheads="1"/>
          </p:cNvSpPr>
          <p:nvPr/>
        </p:nvSpPr>
        <p:spPr bwMode="auto">
          <a:xfrm>
            <a:off x="3348038" y="5084763"/>
            <a:ext cx="312737" cy="3698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5</a:t>
            </a:r>
          </a:p>
        </p:txBody>
      </p:sp>
      <p:sp>
        <p:nvSpPr>
          <p:cNvPr id="13320" name="TextBox 9"/>
          <p:cNvSpPr txBox="1">
            <a:spLocks noChangeArrowheads="1"/>
          </p:cNvSpPr>
          <p:nvPr/>
        </p:nvSpPr>
        <p:spPr bwMode="auto">
          <a:xfrm>
            <a:off x="179388" y="3533775"/>
            <a:ext cx="312737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4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92125" y="3644900"/>
            <a:ext cx="4079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2" name="TextBox 13"/>
          <p:cNvSpPr txBox="1">
            <a:spLocks noChangeArrowheads="1"/>
          </p:cNvSpPr>
          <p:nvPr/>
        </p:nvSpPr>
        <p:spPr bwMode="auto">
          <a:xfrm>
            <a:off x="3203575" y="5867400"/>
            <a:ext cx="312738" cy="3698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6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868613" y="6021388"/>
            <a:ext cx="4079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4949825" y="1582738"/>
            <a:ext cx="3367088" cy="313848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Какую функцию выполняет камбий? </a:t>
            </a:r>
          </a:p>
          <a:p>
            <a:pPr>
              <a:defRPr/>
            </a:pPr>
            <a:r>
              <a:rPr lang="ru-RU" dirty="0"/>
              <a:t>Какую функцию выполняют сосуды?</a:t>
            </a:r>
            <a:r>
              <a:rPr lang="ru-RU" i="1" dirty="0"/>
              <a:t> </a:t>
            </a:r>
            <a:endParaRPr lang="ru-RU" dirty="0"/>
          </a:p>
          <a:p>
            <a:pPr>
              <a:defRPr/>
            </a:pPr>
            <a:r>
              <a:rPr lang="ru-RU" dirty="0"/>
              <a:t>Какую функцию выполняют ситовидные трубки?</a:t>
            </a:r>
            <a:r>
              <a:rPr lang="ru-RU" i="1" dirty="0"/>
              <a:t> </a:t>
            </a:r>
          </a:p>
          <a:p>
            <a:pPr>
              <a:defRPr/>
            </a:pPr>
            <a:r>
              <a:rPr lang="ru-RU" dirty="0"/>
              <a:t>Для чего весной некоторые люди делают надрезы на коре дерева и почему этого делать нельзя?</a:t>
            </a:r>
          </a:p>
          <a:p>
            <a:pPr>
              <a:defRPr/>
            </a:pPr>
            <a:r>
              <a:rPr lang="ru-RU" dirty="0"/>
              <a:t>Из стебля вода попадает…</a:t>
            </a:r>
            <a:r>
              <a:rPr lang="ru-RU" i="1" dirty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336675" y="1341438"/>
          <a:ext cx="6538918" cy="48720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{00A15C55-8517-42AA-B614-E9B94910E393}</a:tableStyleId>
              </a:tblPr>
              <a:tblGrid>
                <a:gridCol w="269599"/>
                <a:gridCol w="269599"/>
                <a:gridCol w="269599"/>
                <a:gridCol w="269599"/>
                <a:gridCol w="269599"/>
                <a:gridCol w="269599"/>
                <a:gridCol w="269599"/>
                <a:gridCol w="269599"/>
                <a:gridCol w="269599"/>
                <a:gridCol w="269599"/>
                <a:gridCol w="269599"/>
                <a:gridCol w="269599"/>
                <a:gridCol w="269599"/>
                <a:gridCol w="327463"/>
                <a:gridCol w="159176"/>
                <a:gridCol w="92289"/>
                <a:gridCol w="160005"/>
                <a:gridCol w="109594"/>
                <a:gridCol w="106444"/>
                <a:gridCol w="211909"/>
                <a:gridCol w="249657"/>
                <a:gridCol w="269599"/>
                <a:gridCol w="269599"/>
                <a:gridCol w="269599"/>
                <a:gridCol w="269599"/>
                <a:gridCol w="269599"/>
                <a:gridCol w="269599"/>
              </a:tblGrid>
              <a:tr h="254915">
                <a:tc rowSpan="10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1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981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1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5877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6"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6"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23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90" marR="66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90" marR="66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90" marR="66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90" marR="66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90" marR="66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88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4"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82911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3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3" marR="668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3" marR="668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15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1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11">
                <a:tc rowSpan="14"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1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1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2"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3"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998" marR="3599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124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998" marR="3599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11"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11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11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11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6"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6" gridSpan="1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10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1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880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998" marR="3599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5" gridSpan="1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5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1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911"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6887" marR="66887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51500" y="4149725"/>
            <a:ext cx="3092450" cy="246221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ru-RU" sz="1100" dirty="0"/>
              <a:t>По горизонтали: 1.Расположение листьев по два. 5. Участок стебля между узлами. 7. Особое образование в кожице листа, состоящее из двух замыкающих клеток и щели между ними. 9. листорасположение, когда на одном узле располагаются более двух листьев. 10. Образование органических веществ в зеленых листьях. 12. пространство между клетками листа. 13. Проводящие пучки листа.</a:t>
            </a:r>
          </a:p>
          <a:p>
            <a:pPr algn="just">
              <a:defRPr/>
            </a:pPr>
            <a:r>
              <a:rPr lang="ru-RU" sz="1100" dirty="0"/>
              <a:t>По вертикали: 2. Расположение листьев на стебле. 3.Расположение листьев по одному. 4. Особые выросты у основания листа. 6.Зеленое красящее вещество. 11.Сидячие листья.</a:t>
            </a:r>
          </a:p>
          <a:p>
            <a:pPr>
              <a:defRPr/>
            </a:pPr>
            <a:endParaRPr lang="ru-RU" sz="1100" dirty="0"/>
          </a:p>
        </p:txBody>
      </p:sp>
      <p:sp>
        <p:nvSpPr>
          <p:cNvPr id="14626" name="Прямоугольник 2"/>
          <p:cNvSpPr>
            <a:spLocks noChangeArrowheads="1"/>
          </p:cNvSpPr>
          <p:nvPr/>
        </p:nvSpPr>
        <p:spPr bwMode="auto">
          <a:xfrm>
            <a:off x="1258888" y="333375"/>
            <a:ext cx="6626225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4 причал «ЛИСТ»</a:t>
            </a:r>
            <a:endParaRPr lang="ru-RU"/>
          </a:p>
          <a:p>
            <a:r>
              <a:rPr lang="ru-RU" b="1" u="sng"/>
              <a:t>Задание 4. Решите кроссворд «Лист и его строение»</a:t>
            </a:r>
            <a:endParaRPr lang="ru-RU"/>
          </a:p>
          <a:p>
            <a:r>
              <a:rPr lang="ru-RU" i="1"/>
              <a:t> 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471</TotalTime>
  <Words>728</Words>
  <Application>Microsoft Office PowerPoint</Application>
  <PresentationFormat>Экран (4:3)</PresentationFormat>
  <Paragraphs>345</Paragraphs>
  <Slides>15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Tw Cen MT</vt:lpstr>
      <vt:lpstr>Wingdings</vt:lpstr>
      <vt:lpstr>Times New Roman</vt:lpstr>
      <vt:lpstr>Паркет</vt:lpstr>
      <vt:lpstr>Слайд 1</vt:lpstr>
      <vt:lpstr>Природа тайн своих не прячет,  но учит быть внимательнее к ней.  (А.Рыленков)</vt:lpstr>
      <vt:lpstr>Цели и задачи:  Образовательные: Способствовать закреплению знаний учащихся о строении, составе, функциях органов растений и целостности растительного организма.   Развивающие: Способствовать развитию умений анализировать, обобщать, делать выводы, отвечать на вопросы тестов, включенных в ЕГЭ. Воспитательные:  воспитывать бережное отношение к природе и собственному здоровью.</vt:lpstr>
      <vt:lpstr>                 Прослушайте сказку «Кто важнее?»      </vt:lpstr>
      <vt:lpstr>Слайд 5</vt:lpstr>
      <vt:lpstr>1 причал « КЛЕТКА» Задание 1. Определите органоиды клеток.  </vt:lpstr>
      <vt:lpstr>Слайд 7</vt:lpstr>
      <vt:lpstr>Слайд 8</vt:lpstr>
      <vt:lpstr>Слайд 9</vt:lpstr>
      <vt:lpstr>ФИЗМИНУТКА изобразить процессы, протекающие в растениях.  Какие процессы характерны для листьев?  </vt:lpstr>
      <vt:lpstr>Слайд 11</vt:lpstr>
      <vt:lpstr>Слайд 12</vt:lpstr>
      <vt:lpstr>Слайд 13</vt:lpstr>
      <vt:lpstr>Слайд 14</vt:lpstr>
      <vt:lpstr>Слайд 15</vt:lpstr>
    </vt:vector>
  </TitlesOfParts>
  <Company>Министерство образования и науки Республики Татарста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цветкового растения</dc:title>
  <dc:creator>Your User Name</dc:creator>
  <cp:lastModifiedBy>revaz</cp:lastModifiedBy>
  <cp:revision>50</cp:revision>
  <cp:lastPrinted>1601-01-01T00:00:00Z</cp:lastPrinted>
  <dcterms:created xsi:type="dcterms:W3CDTF">2008-01-28T11:59:30Z</dcterms:created>
  <dcterms:modified xsi:type="dcterms:W3CDTF">2012-05-29T20:40:09Z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