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0"/>
  </p:notesMasterIdLst>
  <p:sldIdLst>
    <p:sldId id="256" r:id="rId2"/>
    <p:sldId id="285" r:id="rId3"/>
    <p:sldId id="257" r:id="rId4"/>
    <p:sldId id="284" r:id="rId5"/>
    <p:sldId id="259" r:id="rId6"/>
    <p:sldId id="260" r:id="rId7"/>
    <p:sldId id="261" r:id="rId8"/>
    <p:sldId id="265" r:id="rId9"/>
    <p:sldId id="262" r:id="rId10"/>
    <p:sldId id="263" r:id="rId11"/>
    <p:sldId id="269" r:id="rId12"/>
    <p:sldId id="264" r:id="rId13"/>
    <p:sldId id="268" r:id="rId14"/>
    <p:sldId id="287" r:id="rId15"/>
    <p:sldId id="270" r:id="rId16"/>
    <p:sldId id="279" r:id="rId17"/>
    <p:sldId id="280" r:id="rId18"/>
    <p:sldId id="281" r:id="rId19"/>
    <p:sldId id="282" r:id="rId20"/>
    <p:sldId id="266" r:id="rId21"/>
    <p:sldId id="267" r:id="rId22"/>
    <p:sldId id="271" r:id="rId23"/>
    <p:sldId id="272" r:id="rId24"/>
    <p:sldId id="273" r:id="rId25"/>
    <p:sldId id="274" r:id="rId26"/>
    <p:sldId id="275" r:id="rId27"/>
    <p:sldId id="276" r:id="rId28"/>
    <p:sldId id="277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F0F3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7E585E-F834-4737-8A81-3F5F0FB47843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1536BF7-9AA5-4654-BF0B-9C195D74E7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FEAF5F-52D1-45B6-835C-7CE2C80CC5F0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B3E4A8D-B2FB-4325-9AB9-F83C4EF00020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57F79-4391-40B2-B633-88EB9CE743E2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82FCE55-187D-4288-ACE6-B3EFDCAB42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760F4-9EEF-4968-86DF-B8BBD8AC87C5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5E405-272F-47A9-8BC0-67388D6253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EC355-3543-48C2-87AC-15FEF6CD1632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948BF-BEBD-4693-B5DA-2147822A78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0A5D7-785D-4B78-A16E-CA8CCDA2337F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18243-363B-4C52-B837-ACCF84A733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541E4-ED97-43D8-8406-F7767F9D5C58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01CEF-8C4D-4CCD-BFED-B972972A8A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EE52-6362-47B4-8598-33D28E3A29DE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7FFEA-F996-4A6D-9D6E-8BCFF5A0B3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555D30-0DAF-4AAB-9296-2B1FA0BC9BFC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C51DB21-19BD-4EAA-96A5-4A62499FE6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43445-10D2-43D1-85A6-C796671E2A6A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BE20A-4B09-430A-9B94-A5532B16BC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6F0DB-D93E-41CF-91DE-3296FF45ED62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AA95E-91B1-4AA3-9871-230E660C45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47641-8E32-4660-AA26-974047CA5B99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74665-921F-4368-B5EB-0DA05FC889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0B673-373E-4570-9A58-F7326D190E1F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D893C-69A0-45BF-81F2-1584C06718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91A29C38-4DF5-4EFE-9AD8-4A4355510BF1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3E6A50F0-7278-44F9-87EA-7FB7898AD5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4" r:id="rId2"/>
    <p:sldLayoutId id="2147483923" r:id="rId3"/>
    <p:sldLayoutId id="2147483922" r:id="rId4"/>
    <p:sldLayoutId id="2147483926" r:id="rId5"/>
    <p:sldLayoutId id="2147483927" r:id="rId6"/>
    <p:sldLayoutId id="2147483921" r:id="rId7"/>
    <p:sldLayoutId id="2147483920" r:id="rId8"/>
    <p:sldLayoutId id="2147483919" r:id="rId9"/>
    <p:sldLayoutId id="2147483918" r:id="rId10"/>
    <p:sldLayoutId id="21474839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itchFamily="18" charset="0"/>
        <a:buChar char="▫"/>
        <a:defRPr sz="2000" kern="1200">
          <a:solidFill>
            <a:srgbClr val="0BD0D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C:\Users\R-Style\Desktop\7805233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717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1"/>
          <p:cNvSpPr>
            <a:spLocks noGrp="1"/>
          </p:cNvSpPr>
          <p:nvPr>
            <p:ph type="ctrTitle"/>
          </p:nvPr>
        </p:nvSpPr>
        <p:spPr>
          <a:xfrm>
            <a:off x="23813" y="1557338"/>
            <a:ext cx="9001125" cy="1852612"/>
          </a:xfrm>
        </p:spPr>
        <p:txBody>
          <a:bodyPr/>
          <a:lstStyle/>
          <a:p>
            <a:pPr algn="ctr" eaLnBrk="1" hangingPunct="1"/>
            <a:r>
              <a:rPr lang="ru-RU" sz="6000" b="1" smtClean="0">
                <a:solidFill>
                  <a:srgbClr val="FF0066"/>
                </a:solidFill>
                <a:latin typeface="Monotype Corsiva" pitchFamily="66" charset="0"/>
              </a:rPr>
              <a:t>УРОК МЕДИАБЕЗОПАСНОСТИ</a:t>
            </a:r>
          </a:p>
        </p:txBody>
      </p:sp>
      <p:sp>
        <p:nvSpPr>
          <p:cNvPr id="512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3800" y="5921375"/>
            <a:ext cx="3960813" cy="792163"/>
          </a:xfrm>
        </p:spPr>
        <p:txBody>
          <a:bodyPr/>
          <a:lstStyle/>
          <a:p>
            <a:pPr marL="63500" eaLnBrk="1" hangingPunct="1"/>
            <a:r>
              <a:rPr lang="ru-RU" sz="5400" b="1" smtClean="0">
                <a:solidFill>
                  <a:srgbClr val="0070C0"/>
                </a:solidFill>
                <a:latin typeface="Monotype Corsiva" pitchFamily="66" charset="0"/>
              </a:rPr>
              <a:t>2 КЛАСС «А»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88"/>
            <a:ext cx="8229600" cy="51435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Какая продолжительность времени нахождения за компьютером может навредить Вашему здоровью?</a:t>
            </a:r>
            <a:endParaRPr lang="ru-RU" sz="6000" b="1" dirty="0">
              <a:solidFill>
                <a:schemeClr val="accent1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38"/>
            <a:ext cx="8229600" cy="5857875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scaled="0"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lnSpc>
                <a:spcPct val="200000"/>
              </a:lnSpc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53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3 ЧАСА, 1 ЧАС, 40 МИН.,               35 МИН., 30 МИН., </a:t>
            </a:r>
            <a:br>
              <a:rPr lang="ru-RU" sz="53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53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25 МИН., 17 МИН., </a:t>
            </a:r>
            <a:br>
              <a:rPr lang="ru-RU" sz="53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53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15 МИН., 5 ЧАСОВ.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/>
            </a:r>
            <a:b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75"/>
            <a:ext cx="8229600" cy="5500688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scaled="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Какими Вы станете, если большую часть своего свободного времени вы потратите на общение с компьютером?</a:t>
            </a:r>
            <a:endParaRPr lang="ru-RU" sz="4800" b="1" dirty="0">
              <a:solidFill>
                <a:schemeClr val="accent1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C:\Users\R-Style\Desktop\pic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497513" y="2565400"/>
            <a:ext cx="3157537" cy="37369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325" y="692150"/>
            <a:ext cx="8523288" cy="2581275"/>
          </a:xfr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dirty="0" smtClean="0">
                <a:solidFill>
                  <a:srgbClr val="FFC000"/>
                </a:solidFill>
                <a:latin typeface="Monotype Corsiva" pitchFamily="66" charset="0"/>
              </a:rPr>
              <a:t>ФИЗКУЛЬТМИНУТКА</a:t>
            </a:r>
            <a:endParaRPr lang="ru-RU" sz="6000" b="1" dirty="0">
              <a:solidFill>
                <a:srgbClr val="FFC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C:\Users\R-Style\Desktop\семинар\800_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259632" y="620688"/>
            <a:ext cx="6624736" cy="57303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179388" y="765175"/>
            <a:ext cx="8785225" cy="1066800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Monotype Corsiva" pitchFamily="66" charset="0"/>
              </a:rPr>
              <a:t>ТАКИМ Я ВИЖУ СВОЙ КОМПЬЮТЕР</a:t>
            </a:r>
          </a:p>
        </p:txBody>
      </p:sp>
      <p:pic>
        <p:nvPicPr>
          <p:cNvPr id="19459" name="Picture 4" descr="C:\Users\R-Style\Desktop\Рисунок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73088" y="1628800"/>
            <a:ext cx="7997825" cy="49323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395288" y="981075"/>
            <a:ext cx="8229600" cy="1066800"/>
          </a:xfrm>
        </p:spPr>
        <p:txBody>
          <a:bodyPr/>
          <a:lstStyle/>
          <a:p>
            <a:pPr algn="ctr"/>
            <a:r>
              <a:rPr lang="ru-RU" sz="6000" smtClean="0">
                <a:latin typeface="Monotype Corsiva" pitchFamily="66" charset="0"/>
              </a:rPr>
              <a:t>А  Я ТАКИМ!</a:t>
            </a:r>
          </a:p>
        </p:txBody>
      </p:sp>
      <p:pic>
        <p:nvPicPr>
          <p:cNvPr id="20483" name="Содержимое 3" descr="IMG_0002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>
          <a:xfrm>
            <a:off x="714375" y="1988840"/>
            <a:ext cx="7786688" cy="4584998"/>
          </a:xfrm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68313" y="908050"/>
            <a:ext cx="8229600" cy="1066800"/>
          </a:xfrm>
        </p:spPr>
        <p:txBody>
          <a:bodyPr/>
          <a:lstStyle/>
          <a:p>
            <a:pPr algn="ctr"/>
            <a:r>
              <a:rPr lang="ru-RU" sz="4800" smtClean="0">
                <a:latin typeface="Monotype Corsiva" pitchFamily="66" charset="0"/>
              </a:rPr>
              <a:t>У МЕНЯ ОН ТАКОЙ</a:t>
            </a:r>
          </a:p>
        </p:txBody>
      </p:sp>
      <p:pic>
        <p:nvPicPr>
          <p:cNvPr id="21507" name="Содержимое 3" descr="IMG_0003.jpg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/>
            </a:extLst>
          </a:blip>
          <a:srcRect l="-1" t="-353"/>
          <a:stretch/>
        </p:blipFill>
        <p:spPr>
          <a:xfrm>
            <a:off x="1043608" y="1772816"/>
            <a:ext cx="7332085" cy="4556125"/>
          </a:xfrm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2531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2532" name="Picture 4" descr="C:\Users\R-Style\Desktop\Рисунок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14338" y="549275"/>
            <a:ext cx="8315325" cy="6096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C:\Users\R-Style\Desktop\Рисунок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39552" y="980728"/>
            <a:ext cx="8216900" cy="55927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C:\Users\R-Style\Desktop\iCA1SQXST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003800" y="3068638"/>
            <a:ext cx="3989388" cy="35909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908720"/>
            <a:ext cx="8615312" cy="507831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50000"/>
              </a:lnSpc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Каждый день – всегда, везде,</a:t>
            </a:r>
          </a:p>
          <a:p>
            <a:pPr>
              <a:lnSpc>
                <a:spcPct val="150000"/>
              </a:lnSpc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На занятиях, в игре</a:t>
            </a:r>
          </a:p>
          <a:p>
            <a:pPr>
              <a:lnSpc>
                <a:spcPct val="150000"/>
              </a:lnSpc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Смело, четко говорим</a:t>
            </a:r>
          </a:p>
          <a:p>
            <a:pPr>
              <a:lnSpc>
                <a:spcPct val="150000"/>
              </a:lnSpc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И тихонечко сидим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" descr="C:\Users\R-Style\Desktop\0_6218a_6ee0ad37_XL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475" y="0"/>
            <a:ext cx="5724525" cy="6170613"/>
          </a:xfrm>
          <a:noFill/>
          <a:extLst>
            <a:ext uri="{909E8E84-426E-40DD-AFC4-6F175D3DCCD1}"/>
          </a:extLst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dirty="0" smtClean="0">
                <a:latin typeface="Monotype Corsiva" pitchFamily="66" charset="0"/>
              </a:rPr>
              <a:t>ПРЕДСТАВИМ СЕБЕ СЕМЬЮ УЧЕНИКА </a:t>
            </a:r>
            <a:br>
              <a:rPr lang="ru-RU" sz="6000" b="1" dirty="0" smtClean="0">
                <a:latin typeface="Monotype Corsiva" pitchFamily="66" charset="0"/>
              </a:rPr>
            </a:br>
            <a:r>
              <a:rPr lang="ru-RU" sz="6000" b="1" dirty="0" smtClean="0">
                <a:latin typeface="Monotype Corsiva" pitchFamily="66" charset="0"/>
              </a:rPr>
              <a:t>2 КЛАССА </a:t>
            </a:r>
            <a:br>
              <a:rPr lang="ru-RU" sz="6000" b="1" dirty="0" smtClean="0">
                <a:latin typeface="Monotype Corsiva" pitchFamily="66" charset="0"/>
              </a:rPr>
            </a:br>
            <a:r>
              <a:rPr lang="ru-RU" sz="4400" b="1" dirty="0" smtClean="0">
                <a:solidFill>
                  <a:srgbClr val="7030A0"/>
                </a:solidFill>
                <a:latin typeface="Monotype Corsiva" pitchFamily="66" charset="0"/>
              </a:rPr>
              <a:t>(</a:t>
            </a:r>
            <a:r>
              <a:rPr lang="ru-RU" b="1" dirty="0" smtClean="0">
                <a:solidFill>
                  <a:srgbClr val="7030A0"/>
                </a:solidFill>
                <a:latin typeface="Monotype Corsiva" pitchFamily="66" charset="0"/>
              </a:rPr>
              <a:t>МОЖЕТ  БЫТЬ  И НАШЕГО)</a:t>
            </a:r>
            <a:endParaRPr lang="ru-RU" sz="60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18487" cy="5689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dirty="0" smtClean="0">
                <a:solidFill>
                  <a:srgbClr val="C00000"/>
                </a:solidFill>
                <a:latin typeface="Monotype Corsiva" pitchFamily="66" charset="0"/>
              </a:rPr>
              <a:t>УЮТНЫЙ ДОМ.</a:t>
            </a:r>
            <a:br>
              <a:rPr lang="ru-RU" sz="60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6000" b="1" dirty="0" smtClean="0">
                <a:latin typeface="Monotype Corsiva" pitchFamily="66" charset="0"/>
              </a:rPr>
              <a:t/>
            </a:r>
            <a:br>
              <a:rPr lang="ru-RU" sz="6000" b="1" dirty="0" smtClean="0">
                <a:latin typeface="Monotype Corsiva" pitchFamily="66" charset="0"/>
              </a:rPr>
            </a:br>
            <a:r>
              <a:rPr lang="ru-RU" sz="6000" b="1" dirty="0" smtClean="0">
                <a:solidFill>
                  <a:srgbClr val="00B050"/>
                </a:solidFill>
                <a:latin typeface="Monotype Corsiva" pitchFamily="66" charset="0"/>
              </a:rPr>
              <a:t>МАМА И ПАПА.</a:t>
            </a:r>
            <a:r>
              <a:rPr lang="ru-RU" sz="6000" b="1" dirty="0" smtClean="0">
                <a:latin typeface="Monotype Corsiva" pitchFamily="66" charset="0"/>
              </a:rPr>
              <a:t/>
            </a:r>
            <a:br>
              <a:rPr lang="ru-RU" sz="6000" b="1" dirty="0" smtClean="0">
                <a:latin typeface="Monotype Corsiva" pitchFamily="66" charset="0"/>
              </a:rPr>
            </a:br>
            <a:r>
              <a:rPr lang="ru-RU" sz="6000" b="1" dirty="0" smtClean="0">
                <a:latin typeface="Monotype Corsiva" pitchFamily="66" charset="0"/>
              </a:rPr>
              <a:t/>
            </a:r>
            <a:br>
              <a:rPr lang="ru-RU" sz="6000" b="1" dirty="0" smtClean="0">
                <a:latin typeface="Monotype Corsiva" pitchFamily="66" charset="0"/>
              </a:rPr>
            </a:br>
            <a:r>
              <a:rPr lang="ru-RU" sz="6000" b="1" dirty="0" smtClean="0">
                <a:solidFill>
                  <a:srgbClr val="FF0000"/>
                </a:solidFill>
                <a:latin typeface="Monotype Corsiva" pitchFamily="66" charset="0"/>
              </a:rPr>
              <a:t>РЕБЕНОК - ВАСЬКА</a:t>
            </a:r>
            <a:br>
              <a:rPr lang="ru-RU" sz="60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endParaRPr lang="ru-RU" sz="6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785813"/>
            <a:ext cx="8715375" cy="5572125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3900" b="1" dirty="0" smtClean="0">
                <a:solidFill>
                  <a:srgbClr val="FF0000"/>
                </a:solidFill>
                <a:latin typeface="Monotype Corsiva" pitchFamily="66" charset="0"/>
              </a:rPr>
              <a:t>ЧУДО</a:t>
            </a:r>
            <a:endParaRPr lang="ru-RU" sz="239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843311"/>
            <a:ext cx="8507288" cy="4786330"/>
          </a:xfrm>
          <a:extLst>
            <a:ext uri="{91240B29-F687-4F45-9708-019B960494DF}"/>
          </a:extLst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8800" b="1" dirty="0" smtClean="0">
                <a:solidFill>
                  <a:srgbClr val="002060"/>
                </a:solidFill>
                <a:latin typeface="Monotype Corsiva" pitchFamily="66" charset="0"/>
              </a:rPr>
              <a:t>«ПРИВЕТ, ВАСЯ! </a:t>
            </a:r>
            <a:br>
              <a:rPr lang="ru-RU" sz="8800" b="1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8800" b="1" dirty="0" smtClean="0">
                <a:solidFill>
                  <a:srgbClr val="002060"/>
                </a:solidFill>
                <a:latin typeface="Monotype Corsiva" pitchFamily="66" charset="0"/>
              </a:rPr>
              <a:t>ПОМОЙ РУКИ!»</a:t>
            </a:r>
            <a:endParaRPr lang="ru-RU" sz="88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27653" name="Picture 5" descr="C:\Users\R-Style\Desktop\iCAVJCMT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75463" y="4437063"/>
            <a:ext cx="2170112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457200" y="908050"/>
            <a:ext cx="8229600" cy="5021263"/>
          </a:xfr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/>
          </a:gradFill>
        </p:spPr>
        <p:txBody>
          <a:bodyPr/>
          <a:lstStyle/>
          <a:p>
            <a:pPr algn="ctr" eaLnBrk="1" hangingPunct="1"/>
            <a:r>
              <a:rPr lang="ru-RU" sz="8000" b="1" smtClean="0">
                <a:latin typeface="Monotype Corsiva" pitchFamily="66" charset="0"/>
              </a:rPr>
              <a:t>« ТЫ ПОКУШАЛ, ВАСЯ?»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250825" y="1143000"/>
            <a:ext cx="8713788" cy="5000625"/>
          </a:xfrm>
        </p:spPr>
        <p:txBody>
          <a:bodyPr/>
          <a:lstStyle/>
          <a:p>
            <a:pPr algn="ctr" eaLnBrk="1" hangingPunct="1"/>
            <a:r>
              <a:rPr lang="ru-RU" sz="8800" b="1" smtClean="0">
                <a:latin typeface="Monotype Corsiva" pitchFamily="66" charset="0"/>
              </a:rPr>
              <a:t>«ВАСЯ, ТЫ УРОКИ СДЕЛАЛ?»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71487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ru-RU" sz="6000" b="1" smtClean="0">
                <a:latin typeface="Monotype Corsiva" pitchFamily="66" charset="0"/>
              </a:rPr>
              <a:t>«ВАСЕНЬКА, НАДО ЧАСИК  НА</a:t>
            </a:r>
            <a:br>
              <a:rPr lang="ru-RU" sz="6000" b="1" smtClean="0">
                <a:latin typeface="Monotype Corsiva" pitchFamily="66" charset="0"/>
              </a:rPr>
            </a:br>
            <a:r>
              <a:rPr lang="ru-RU" sz="6000" b="1" smtClean="0">
                <a:latin typeface="Monotype Corsiva" pitchFamily="66" charset="0"/>
              </a:rPr>
              <a:t> УЛИЦЕ В ФУТБОЛ ПОИГРАТЬ!»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107950" y="1143000"/>
            <a:ext cx="8785225" cy="485775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ru-RU" sz="8000" b="1" smtClean="0">
                <a:solidFill>
                  <a:srgbClr val="FF0000"/>
                </a:solidFill>
                <a:latin typeface="Monotype Corsiva" pitchFamily="66" charset="0"/>
              </a:rPr>
              <a:t>ИГРАЙ!!!</a:t>
            </a:r>
            <a:r>
              <a:rPr lang="ru-RU" sz="8000" b="1" smtClean="0">
                <a:latin typeface="Monotype Corsiva" pitchFamily="66" charset="0"/>
              </a:rPr>
              <a:t/>
            </a:r>
            <a:br>
              <a:rPr lang="ru-RU" sz="8000" b="1" smtClean="0">
                <a:latin typeface="Monotype Corsiva" pitchFamily="66" charset="0"/>
              </a:rPr>
            </a:br>
            <a:r>
              <a:rPr lang="ru-RU" sz="8000" b="1" smtClean="0">
                <a:latin typeface="Monotype Corsiva" pitchFamily="66" charset="0"/>
              </a:rPr>
              <a:t>НО ТОЛЬКО ЧАСА НЕ ПРОШЛО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28637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ru-RU" sz="6600" b="1" smtClean="0">
                <a:solidFill>
                  <a:srgbClr val="C00000"/>
                </a:solidFill>
                <a:latin typeface="Monotype Corsiva" pitchFamily="66" charset="0"/>
              </a:rPr>
              <a:t>«ВАСЕНЬКА, ПОРА СПАТЬ. ЖДУ ТЕБЯ ЗАВТРА, ПОСЛЕ ШКОЛЫ»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353050" y="1101725"/>
            <a:ext cx="3382963" cy="877888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171" name="Текст 2"/>
          <p:cNvSpPr>
            <a:spLocks noGrp="1"/>
          </p:cNvSpPr>
          <p:nvPr>
            <p:ph type="body" idx="2"/>
          </p:nvPr>
        </p:nvSpPr>
        <p:spPr>
          <a:xfrm>
            <a:off x="5353050" y="2011363"/>
            <a:ext cx="3382963" cy="4616450"/>
          </a:xfrm>
        </p:spPr>
        <p:txBody>
          <a:bodyPr/>
          <a:lstStyle/>
          <a:p>
            <a:pPr marL="7938" eaLnBrk="1" hangingPunct="1"/>
            <a:endParaRPr lang="ru-RU" smtClean="0"/>
          </a:p>
        </p:txBody>
      </p:sp>
      <p:pic>
        <p:nvPicPr>
          <p:cNvPr id="7172" name="Содержимое 4" descr="DSC04215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>
          <a:xfrm>
            <a:off x="35496" y="332656"/>
            <a:ext cx="9108504" cy="6422216"/>
          </a:xfrm>
          <a:prstGeom prst="ellipse">
            <a:avLst/>
          </a:prstGeom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Содержимое 3" descr="DSC04153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>
          <a:xfrm>
            <a:off x="-54580" y="116632"/>
            <a:ext cx="9198580" cy="6741368"/>
          </a:xfrm>
          <a:prstGeom prst="ellipse">
            <a:avLst/>
          </a:prstGeom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5" y="836613"/>
            <a:ext cx="4257675" cy="5432425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scaled="0"/>
          </a:gradFill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В классе 21 ученик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b="1" dirty="0" smtClean="0">
                <a:latin typeface="Monotype Corsiva" pitchFamily="66" charset="0"/>
              </a:rPr>
              <a:t/>
            </a:r>
            <a:br>
              <a:rPr lang="ru-RU" b="1" dirty="0" smtClean="0">
                <a:latin typeface="Monotype Corsiva" pitchFamily="66" charset="0"/>
              </a:rPr>
            </a:br>
            <a:r>
              <a:rPr lang="ru-RU" dirty="0" smtClean="0">
                <a:latin typeface="Monotype Corsiva" pitchFamily="66" charset="0"/>
              </a:rPr>
              <a:t>Отвечали на вопросы анкеты – 21 человек</a:t>
            </a:r>
            <a:r>
              <a:rPr lang="ru-RU" sz="6600" dirty="0" smtClean="0">
                <a:latin typeface="Monotype Corsiva" pitchFamily="66" charset="0"/>
              </a:rPr>
              <a:t/>
            </a:r>
            <a:br>
              <a:rPr lang="ru-RU" sz="6600" dirty="0" smtClean="0">
                <a:latin typeface="Monotype Corsiva" pitchFamily="66" charset="0"/>
              </a:rPr>
            </a:br>
            <a:r>
              <a:rPr lang="ru-RU" sz="4800" dirty="0" smtClean="0">
                <a:latin typeface="Monotype Corsiva" pitchFamily="66" charset="0"/>
              </a:rPr>
              <a:t/>
            </a:r>
            <a:br>
              <a:rPr lang="ru-RU" sz="4800" dirty="0" smtClean="0">
                <a:latin typeface="Monotype Corsiva" pitchFamily="66" charset="0"/>
              </a:rPr>
            </a:br>
            <a:endParaRPr lang="ru-RU" sz="4800" dirty="0">
              <a:latin typeface="Monotype Corsiva" pitchFamily="66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572000" y="836613"/>
            <a:ext cx="4257675" cy="543242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В 3-4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-х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 классах 76 учеников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dirty="0" smtClean="0">
                <a:latin typeface="Monotype Corsiva" pitchFamily="66" charset="0"/>
              </a:rPr>
              <a:t>Отвечали на вопросы анкеты – 76 человек</a:t>
            </a:r>
            <a:r>
              <a:rPr lang="ru-RU" sz="6600" b="1" dirty="0" smtClean="0">
                <a:latin typeface="Monotype Corsiva" pitchFamily="66" charset="0"/>
              </a:rPr>
              <a:t/>
            </a:r>
            <a:br>
              <a:rPr lang="ru-RU" sz="6600" b="1" dirty="0" smtClean="0">
                <a:latin typeface="Monotype Corsiva" pitchFamily="66" charset="0"/>
              </a:rPr>
            </a:br>
            <a:r>
              <a:rPr lang="ru-RU" sz="4800" dirty="0" smtClean="0">
                <a:latin typeface="Monotype Corsiva" pitchFamily="66" charset="0"/>
              </a:rPr>
              <a:t/>
            </a:r>
            <a:br>
              <a:rPr lang="ru-RU" sz="4800" dirty="0" smtClean="0">
                <a:latin typeface="Monotype Corsiva" pitchFamily="66" charset="0"/>
              </a:rPr>
            </a:br>
            <a:endParaRPr lang="ru-RU" sz="48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75"/>
            <a:ext cx="4114800" cy="5643563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scaled="0"/>
          </a:gradFill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atin typeface="Monotype Corsiva" pitchFamily="66" charset="0"/>
              </a:rPr>
              <a:t>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Есть ли у Вас дома компьютер?</a:t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latin typeface="Monotype Corsiva" pitchFamily="66" charset="0"/>
              </a:rPr>
              <a:t>     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18 человек – да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latin typeface="Monotype Corsiva" pitchFamily="66" charset="0"/>
              </a:rPr>
              <a:t/>
            </a:r>
            <a:br>
              <a:rPr lang="ru-RU" sz="3600" b="1" dirty="0" smtClean="0">
                <a:latin typeface="Monotype Corsiva" pitchFamily="66" charset="0"/>
              </a:rPr>
            </a:b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Любите ли вы сидеть возле компьютера?</a:t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21 чел. - да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572000" y="692150"/>
            <a:ext cx="4114800" cy="5643563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Есть ли у Вас дома компьютер?</a:t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latin typeface="Monotype Corsiva" pitchFamily="66" charset="0"/>
              </a:rPr>
              <a:t>     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5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0  человек – да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Monotype Corsiva" pitchFamily="66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Любите ли вы сидеть возле компьютера?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29 чел. - да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4186238" cy="5357813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scaled="0"/>
          </a:gradFill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 Подключен ли ваш компьютер к Интернету?</a:t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latin typeface="Monotype Corsiva" pitchFamily="66" charset="0"/>
              </a:rPr>
              <a:t>12 чел. - да</a:t>
            </a:r>
            <a:endParaRPr lang="ru-RU" sz="3600" b="1" dirty="0">
              <a:latin typeface="Monotype Corsiva" pitchFamily="66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643438" y="836613"/>
            <a:ext cx="4187825" cy="535781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 Подключен ли ваш компьютер к Интернету?</a:t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latin typeface="Monotype Corsiva" pitchFamily="66" charset="0"/>
              </a:rPr>
              <a:t/>
            </a:r>
            <a:br>
              <a:rPr lang="ru-RU" sz="3600" b="1" dirty="0" smtClean="0">
                <a:latin typeface="Monotype Corsiva" pitchFamily="66" charset="0"/>
              </a:rPr>
            </a:br>
            <a:r>
              <a:rPr lang="ru-RU" sz="3600" b="1" dirty="0" smtClean="0">
                <a:latin typeface="Monotype Corsiva" pitchFamily="66" charset="0"/>
              </a:rPr>
              <a:t>35 чел. - да</a:t>
            </a:r>
            <a:endParaRPr lang="ru-RU" sz="36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620713"/>
            <a:ext cx="4464050" cy="5594350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scaled="0"/>
          </a:gradFill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Что Вы делаете на компьютере?</a:t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Играю – 12 чел.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Лажу в Интернете – 4 чел.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Рисую – 3 чел.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Печатаю – 1 чел. Изучаю английский язык – 1 чел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572000" y="620713"/>
            <a:ext cx="4392613" cy="561657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endParaRPr lang="ru-RU" sz="3600" b="1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Что Вы делаете на компьютере?</a:t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Играю – 37 чел.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Лажу в Интернете – 5 чел.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Рисую – 12 чел.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Печатаю – 9 чел.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Изучаю английский язык – 1 чел.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Слушаю музыку – 8 чел</a:t>
            </a:r>
            <a:r>
              <a:rPr lang="ru-RU" sz="3600" b="1" dirty="0" smtClean="0">
                <a:solidFill>
                  <a:srgbClr val="0070C0"/>
                </a:solidFill>
                <a:latin typeface="Monotype Corsiva" pitchFamily="66" charset="0"/>
              </a:rPr>
              <a:t>.</a:t>
            </a:r>
            <a:endParaRPr lang="ru-RU" sz="36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323850" y="642938"/>
            <a:ext cx="4319588" cy="5572125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solidFill>
              <a:schemeClr val="tx2">
                <a:lumMod val="50000"/>
              </a:schemeClr>
            </a:solidFill>
            <a:prstDash val="dash"/>
          </a:ln>
        </p:spPr>
        <p:txBody>
          <a:bodyPr/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Сколько времени вы можете находиться в день за компьютером?</a:t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2 чел. – 3 часа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6 чел. – 1 час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3 чел. – 40 мин.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3 чел. – 35 мин.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2 чел. – 30 мин.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1 чел. – 25 мин.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2 чел. – 17 мин.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1 чел. – 15 мин.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Есть даже вариант – 5 часов</a:t>
            </a:r>
          </a:p>
        </p:txBody>
      </p:sp>
      <p:sp>
        <p:nvSpPr>
          <p:cNvPr id="13315" name="Заголовок 1"/>
          <p:cNvSpPr txBox="1">
            <a:spLocks/>
          </p:cNvSpPr>
          <p:nvPr/>
        </p:nvSpPr>
        <p:spPr bwMode="auto">
          <a:xfrm>
            <a:off x="4643438" y="647700"/>
            <a:ext cx="4321175" cy="557212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solidFill>
              <a:schemeClr val="tx1"/>
            </a:solidFill>
            <a:prstDash val="dashDot"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Сколько времени вы можете находиться в день за компьютером?</a:t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6 чел. – 3 часа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7 чел. – 2 часа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14 чел. – 1 час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7 чел. – 30 мин.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12 чел. – 20-25 мин.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11 чел. – 15 мин.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3 чел. – 10 мин.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Есть даже вариант – </a:t>
            </a:r>
          </a:p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5 - 10 часов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710</TotalTime>
  <Words>189</Words>
  <Application>Microsoft Office PowerPoint</Application>
  <PresentationFormat>Экран (4:3)</PresentationFormat>
  <Paragraphs>38</Paragraphs>
  <Slides>28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Trebuchet MS</vt:lpstr>
      <vt:lpstr>Georgia</vt:lpstr>
      <vt:lpstr>Wingdings 2</vt:lpstr>
      <vt:lpstr>Calibri</vt:lpstr>
      <vt:lpstr>Monotype Corsiva</vt:lpstr>
      <vt:lpstr>Городская</vt:lpstr>
      <vt:lpstr>УРОК МЕДИАБЕЗОПАСНОСТИ</vt:lpstr>
      <vt:lpstr>Слайд 2</vt:lpstr>
      <vt:lpstr>Слайд 3</vt:lpstr>
      <vt:lpstr>Слайд 4</vt:lpstr>
      <vt:lpstr>В классе 21 ученик  Отвечали на вопросы анкеты – 21 человек  </vt:lpstr>
      <vt:lpstr> Есть ли у Вас дома компьютер?       18 человек – да   Любите ли вы сидеть возле компьютера? 21 чел. - да</vt:lpstr>
      <vt:lpstr> Подключен ли ваш компьютер к Интернету?  12 чел. - да</vt:lpstr>
      <vt:lpstr>Что Вы делаете на компьютере? Играю – 12 чел. Лажу в Интернете – 4 чел. Рисую – 3 чел. Печатаю – 1 чел. Изучаю английский язык – 1 чел</vt:lpstr>
      <vt:lpstr>Сколько времени вы можете находиться в день за компьютером? 2 чел. – 3 часа 6 чел. – 1 час 3 чел. – 40 мин. 3 чел. – 35 мин. 2 чел. – 30 мин. 1 чел. – 25 мин. 2 чел. – 17 мин. 1 чел. – 15 мин. Есть даже вариант – 5 часов</vt:lpstr>
      <vt:lpstr>Какая продолжительность времени нахождения за компьютером может навредить Вашему здоровью?</vt:lpstr>
      <vt:lpstr>  3 ЧАСА, 1 ЧАС, 40 МИН.,               35 МИН., 30 МИН.,  25 МИН., 17 МИН.,  15 МИН., 5 ЧАСОВ.  .</vt:lpstr>
      <vt:lpstr>Какими Вы станете, если большую часть своего свободного времени вы потратите на общение с компьютером?</vt:lpstr>
      <vt:lpstr>ФИЗКУЛЬТМИНУТКА</vt:lpstr>
      <vt:lpstr>Слайд 14</vt:lpstr>
      <vt:lpstr>ТАКИМ Я ВИЖУ СВОЙ КОМПЬЮТЕР</vt:lpstr>
      <vt:lpstr>А  Я ТАКИМ!</vt:lpstr>
      <vt:lpstr>У МЕНЯ ОН ТАКОЙ</vt:lpstr>
      <vt:lpstr>Слайд 18</vt:lpstr>
      <vt:lpstr>Слайд 19</vt:lpstr>
      <vt:lpstr>ПРЕДСТАВИМ СЕБЕ СЕМЬЮ УЧЕНИКА  2 КЛАССА  (МОЖЕТ  БЫТЬ  И НАШЕГО)</vt:lpstr>
      <vt:lpstr>УЮТНЫЙ ДОМ.  МАМА И ПАПА.  РЕБЕНОК - ВАСЬКА </vt:lpstr>
      <vt:lpstr>ЧУДО</vt:lpstr>
      <vt:lpstr>«ПРИВЕТ, ВАСЯ!  ПОМОЙ РУКИ!»</vt:lpstr>
      <vt:lpstr>« ТЫ ПОКУШАЛ, ВАСЯ?»</vt:lpstr>
      <vt:lpstr>«ВАСЯ, ТЫ УРОКИ СДЕЛАЛ?»</vt:lpstr>
      <vt:lpstr>«ВАСЕНЬКА, НАДО ЧАСИК  НА  УЛИЦЕ В ФУТБОЛ ПОИГРАТЬ!»</vt:lpstr>
      <vt:lpstr>ИГРАЙ!!! НО ТОЛЬКО ЧАСА НЕ ПРОШЛО …</vt:lpstr>
      <vt:lpstr>«ВАСЕНЬКА, ПОРА СПАТЬ. ЖДУ ТЕБЯ ЗАВТРА, ПОСЛЕ ШКОЛЫ»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МЕДИАБЕЗОПАСНОСТИ</dc:title>
  <dc:creator>НАТАЛЬЯ</dc:creator>
  <cp:lastModifiedBy>revaz</cp:lastModifiedBy>
  <cp:revision>51</cp:revision>
  <dcterms:created xsi:type="dcterms:W3CDTF">2011-12-13T15:17:19Z</dcterms:created>
  <dcterms:modified xsi:type="dcterms:W3CDTF">2012-05-29T20:23:06Z</dcterms:modified>
</cp:coreProperties>
</file>