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72" r:id="rId4"/>
    <p:sldId id="265" r:id="rId5"/>
    <p:sldId id="267" r:id="rId6"/>
    <p:sldId id="309" r:id="rId7"/>
    <p:sldId id="268" r:id="rId8"/>
    <p:sldId id="278" r:id="rId9"/>
    <p:sldId id="282" r:id="rId10"/>
    <p:sldId id="287" r:id="rId11"/>
    <p:sldId id="284" r:id="rId12"/>
    <p:sldId id="269" r:id="rId13"/>
    <p:sldId id="283" r:id="rId14"/>
    <p:sldId id="285" r:id="rId15"/>
    <p:sldId id="288" r:id="rId16"/>
    <p:sldId id="270" r:id="rId17"/>
    <p:sldId id="289" r:id="rId18"/>
    <p:sldId id="293" r:id="rId19"/>
    <p:sldId id="290" r:id="rId20"/>
    <p:sldId id="291" r:id="rId21"/>
    <p:sldId id="292" r:id="rId22"/>
    <p:sldId id="294" r:id="rId23"/>
    <p:sldId id="295" r:id="rId24"/>
    <p:sldId id="298" r:id="rId25"/>
    <p:sldId id="296" r:id="rId26"/>
    <p:sldId id="297" r:id="rId27"/>
    <p:sldId id="300" r:id="rId28"/>
    <p:sldId id="299" r:id="rId29"/>
    <p:sldId id="302" r:id="rId30"/>
    <p:sldId id="301" r:id="rId31"/>
    <p:sldId id="304" r:id="rId32"/>
    <p:sldId id="263" r:id="rId33"/>
    <p:sldId id="273" r:id="rId34"/>
    <p:sldId id="274" r:id="rId35"/>
    <p:sldId id="275" r:id="rId36"/>
    <p:sldId id="276" r:id="rId37"/>
    <p:sldId id="277" r:id="rId38"/>
    <p:sldId id="310" r:id="rId39"/>
    <p:sldId id="279" r:id="rId40"/>
    <p:sldId id="305" r:id="rId41"/>
    <p:sldId id="306" r:id="rId42"/>
    <p:sldId id="308" r:id="rId43"/>
    <p:sldId id="307" r:id="rId44"/>
    <p:sldId id="311" r:id="rId45"/>
    <p:sldId id="312" r:id="rId4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083107-D5B5-4444-AD51-56A98D66F731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70ED9-3454-48BF-ACA4-944B1B8464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270ED9-3454-48BF-ACA4-944B1B84642E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8000">
              <a:srgbClr val="FFFFFF">
                <a:alpha val="0"/>
              </a:srgbClr>
            </a:gs>
            <a:gs pos="20000">
              <a:srgbClr val="E6E6E6">
                <a:alpha val="67000"/>
              </a:srgbClr>
            </a:gs>
            <a:gs pos="27000">
              <a:srgbClr val="7D8496">
                <a:alpha val="77000"/>
              </a:srgbClr>
            </a:gs>
            <a:gs pos="35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slide" Target="slide4.x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slide" Target="slide4.x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32.xml"/><Relationship Id="rId3" Type="http://schemas.openxmlformats.org/officeDocument/2006/relationships/slide" Target="slide4.xml"/><Relationship Id="rId7" Type="http://schemas.openxmlformats.org/officeDocument/2006/relationships/slide" Target="slide2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7.xml"/><Relationship Id="rId5" Type="http://schemas.openxmlformats.org/officeDocument/2006/relationships/slide" Target="slide25.xml"/><Relationship Id="rId10" Type="http://schemas.openxmlformats.org/officeDocument/2006/relationships/slide" Target="slide44.xml"/><Relationship Id="rId4" Type="http://schemas.openxmlformats.org/officeDocument/2006/relationships/slide" Target="slide22.xml"/><Relationship Id="rId9" Type="http://schemas.openxmlformats.org/officeDocument/2006/relationships/slide" Target="slide4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slide" Target="slide4.x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9.bin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Relationship Id="rId9" Type="http://schemas.openxmlformats.org/officeDocument/2006/relationships/slide" Target="slide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4.xml"/><Relationship Id="rId6" Type="http://schemas.openxmlformats.org/officeDocument/2006/relationships/slide" Target="slide2.xml"/><Relationship Id="rId5" Type="http://schemas.openxmlformats.org/officeDocument/2006/relationships/image" Target="../media/image38.jpeg"/><Relationship Id="rId4" Type="http://schemas.openxmlformats.org/officeDocument/2006/relationships/image" Target="../media/image37.gi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2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6.xml"/><Relationship Id="rId5" Type="http://schemas.openxmlformats.org/officeDocument/2006/relationships/slide" Target="slide12.xml"/><Relationship Id="rId4" Type="http://schemas.openxmlformats.org/officeDocument/2006/relationships/slide" Target="slide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30.bin"/><Relationship Id="rId4" Type="http://schemas.openxmlformats.org/officeDocument/2006/relationships/oleObject" Target="../embeddings/oleObject29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1.v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slide" Target="slide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3.gi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dic.ru/sim/886" TargetMode="External"/><Relationship Id="rId2" Type="http://schemas.openxmlformats.org/officeDocument/2006/relationships/hyperlink" Target="http://ru.wikipedia.org/wiki/%D2%F0%E5%F3%E3%EE%EB%FC%ED%E8%E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slide" Target="sl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ru.wikipedia.org/wiki/%D0%A4%D0%B0%D0%B9%D0%BB:Triangle.Centroid.svg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ru.wikipedia.org/wiki/%D0%A4%D0%B0%D0%B9%D0%BB:Triangle.Centroid.svg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 rot="1772979">
            <a:off x="5203915" y="3599184"/>
            <a:ext cx="3134994" cy="2517151"/>
          </a:xfrm>
          <a:prstGeom prst="triangle">
            <a:avLst>
              <a:gd name="adj" fmla="val 90283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 rot="963538">
            <a:off x="5765183" y="538943"/>
            <a:ext cx="2143140" cy="2214578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rot="1568129" flipH="1">
            <a:off x="716486" y="268449"/>
            <a:ext cx="4143404" cy="4214842"/>
          </a:xfrm>
          <a:prstGeom prst="triangle">
            <a:avLst>
              <a:gd name="adj" fmla="val 83103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85852" y="1928802"/>
            <a:ext cx="5000628" cy="147002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6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Comic Sans MS" pitchFamily="66" charset="0"/>
              </a:rPr>
              <a:t>Треугольник</a:t>
            </a:r>
            <a:endParaRPr lang="ru-RU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714744" y="3786190"/>
            <a:ext cx="4500594" cy="1752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 smtClean="0">
                <a:latin typeface="Comic Sans MS" pitchFamily="66" charset="0"/>
              </a:rPr>
              <a:t>Геометрия - 9</a:t>
            </a:r>
          </a:p>
          <a:p>
            <a:r>
              <a:rPr lang="ru-RU" dirty="0" smtClean="0">
                <a:latin typeface="Comic Sans MS" pitchFamily="66" charset="0"/>
              </a:rPr>
              <a:t>Васильева И. В.</a:t>
            </a:r>
          </a:p>
          <a:p>
            <a:r>
              <a:rPr lang="ru-RU" dirty="0" smtClean="0">
                <a:latin typeface="Comic Sans MS" pitchFamily="66" charset="0"/>
              </a:rPr>
              <a:t>Г.Великий Новгород</a:t>
            </a:r>
          </a:p>
          <a:p>
            <a:endParaRPr lang="ru-RU" dirty="0"/>
          </a:p>
        </p:txBody>
      </p:sp>
      <p:sp>
        <p:nvSpPr>
          <p:cNvPr id="9" name="Равнобедренный треугольник 8"/>
          <p:cNvSpPr/>
          <p:nvPr/>
        </p:nvSpPr>
        <p:spPr>
          <a:xfrm rot="20872879">
            <a:off x="3510165" y="479986"/>
            <a:ext cx="1266413" cy="907742"/>
          </a:xfrm>
          <a:prstGeom prst="triangl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/>
          <p:cNvSpPr/>
          <p:nvPr/>
        </p:nvSpPr>
        <p:spPr>
          <a:xfrm rot="594928">
            <a:off x="923401" y="4054463"/>
            <a:ext cx="2143140" cy="2214578"/>
          </a:xfrm>
          <a:prstGeom prst="triangle">
            <a:avLst>
              <a:gd name="adj" fmla="val 22659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714712" y="1500174"/>
            <a:ext cx="5000692" cy="34290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Медиана</a:t>
            </a:r>
            <a:r>
              <a:rPr lang="ru-RU" sz="2400" dirty="0" smtClean="0">
                <a:latin typeface="Comic Sans MS" pitchFamily="66" charset="0"/>
              </a:rPr>
              <a:t> - это такая обезьяна, которая опускается на сторону и делит ее поровну</a:t>
            </a:r>
          </a:p>
          <a:p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Медиана</a:t>
            </a:r>
            <a:r>
              <a:rPr lang="ru-RU" sz="2400" dirty="0" smtClean="0">
                <a:latin typeface="Comic Sans MS" pitchFamily="66" charset="0"/>
              </a:rPr>
              <a:t> – обезьяна</a:t>
            </a:r>
            <a:br>
              <a:rPr lang="ru-RU" sz="2400" dirty="0" smtClean="0">
                <a:latin typeface="Comic Sans MS" pitchFamily="66" charset="0"/>
              </a:rPr>
            </a:br>
            <a:r>
              <a:rPr lang="ru-RU" sz="2400" dirty="0" smtClean="0">
                <a:latin typeface="Comic Sans MS" pitchFamily="66" charset="0"/>
              </a:rPr>
              <a:t>У которой зоркий глаз,</a:t>
            </a:r>
            <a:br>
              <a:rPr lang="ru-RU" sz="2400" dirty="0" smtClean="0">
                <a:latin typeface="Comic Sans MS" pitchFamily="66" charset="0"/>
              </a:rPr>
            </a:br>
            <a:r>
              <a:rPr lang="ru-RU" sz="2400" dirty="0" smtClean="0">
                <a:latin typeface="Comic Sans MS" pitchFamily="66" charset="0"/>
              </a:rPr>
              <a:t>Прыгнет точно в середину</a:t>
            </a:r>
            <a:br>
              <a:rPr lang="ru-RU" sz="2400" dirty="0" smtClean="0">
                <a:latin typeface="Comic Sans MS" pitchFamily="66" charset="0"/>
              </a:rPr>
            </a:br>
            <a:r>
              <a:rPr lang="ru-RU" sz="2400" dirty="0" smtClean="0">
                <a:latin typeface="Comic Sans MS" pitchFamily="66" charset="0"/>
              </a:rPr>
              <a:t>Стороны против вершины,</a:t>
            </a:r>
            <a:br>
              <a:rPr lang="ru-RU" sz="2400" dirty="0" smtClean="0">
                <a:latin typeface="Comic Sans MS" pitchFamily="66" charset="0"/>
              </a:rPr>
            </a:br>
            <a:r>
              <a:rPr lang="ru-RU" sz="2400" dirty="0" smtClean="0">
                <a:latin typeface="Comic Sans MS" pitchFamily="66" charset="0"/>
              </a:rPr>
              <a:t>Где находится сейчас.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214282" y="2000240"/>
            <a:ext cx="3681442" cy="4500594"/>
          </a:xfrm>
          <a:prstGeom prst="triangle">
            <a:avLst>
              <a:gd name="adj" fmla="val 76140"/>
            </a:avLst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cxnSp>
        <p:nvCxnSpPr>
          <p:cNvPr id="8" name="Прямая соединительная линия 7"/>
          <p:cNvCxnSpPr>
            <a:stCxn id="5" idx="0"/>
          </p:cNvCxnSpPr>
          <p:nvPr/>
        </p:nvCxnSpPr>
        <p:spPr>
          <a:xfrm rot="16200000" flipH="1" flipV="1">
            <a:off x="258485" y="3741987"/>
            <a:ext cx="4500594" cy="1017100"/>
          </a:xfrm>
          <a:prstGeom prst="line">
            <a:avLst/>
          </a:prstGeom>
          <a:ln w="508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1071538" y="6500834"/>
            <a:ext cx="28575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2786050" y="6500834"/>
            <a:ext cx="28575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Содержимое 4" descr="2944582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8926" y="1500174"/>
            <a:ext cx="675414" cy="1000132"/>
          </a:xfrm>
          <a:prstGeom prst="rect">
            <a:avLst/>
          </a:prstGeom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28596" y="357166"/>
            <a:ext cx="80064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Мнемоническое </a:t>
            </a:r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правило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21 -0.00162 L -0.08663 0.6508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3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483 0.6481 L 0.00122 -0.00162 " pathEditMode="relative" ptsTypes="AA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Содержимое 18"/>
          <p:cNvGraphicFramePr>
            <a:graphicFrameLocks noChangeAspect="1"/>
          </p:cNvGraphicFramePr>
          <p:nvPr>
            <p:ph sz="half" idx="1"/>
          </p:nvPr>
        </p:nvGraphicFramePr>
        <p:xfrm>
          <a:off x="1714480" y="3714752"/>
          <a:ext cx="928694" cy="1044781"/>
        </p:xfrm>
        <a:graphic>
          <a:graphicData uri="http://schemas.openxmlformats.org/presentationml/2006/ole">
            <p:oleObj spid="_x0000_s26626" name="Equation" r:id="rId3" imgW="203040" imgH="228600" progId="Equation.DSMT4">
              <p:embed/>
            </p:oleObj>
          </a:graphicData>
        </a:graphic>
      </p:graphicFrame>
      <p:sp>
        <p:nvSpPr>
          <p:cNvPr id="24" name="Содержимое 23"/>
          <p:cNvSpPr>
            <a:spLocks noGrp="1"/>
          </p:cNvSpPr>
          <p:nvPr>
            <p:ph sz="half" idx="2"/>
          </p:nvPr>
        </p:nvSpPr>
        <p:spPr>
          <a:xfrm>
            <a:off x="3929058" y="1571612"/>
            <a:ext cx="5072098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,</a:t>
            </a:r>
            <a:r>
              <a:rPr lang="en-US" dirty="0" err="1" smtClean="0">
                <a:solidFill>
                  <a:srgbClr val="FF0000"/>
                </a:solidFill>
                <a:latin typeface="Comic Sans MS" pitchFamily="66" charset="0"/>
              </a:rPr>
              <a:t>b,c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– </a:t>
            </a:r>
            <a:r>
              <a:rPr lang="ru-RU" dirty="0" smtClean="0">
                <a:latin typeface="Comic Sans MS" pitchFamily="66" charset="0"/>
              </a:rPr>
              <a:t>стороны    треугольника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428596" y="1643050"/>
            <a:ext cx="3214710" cy="3357586"/>
          </a:xfrm>
          <a:prstGeom prst="triangle">
            <a:avLst>
              <a:gd name="adj" fmla="val 33483"/>
            </a:avLst>
          </a:prstGeom>
          <a:noFill/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endCxn id="8" idx="5"/>
          </p:cNvCxnSpPr>
          <p:nvPr/>
        </p:nvCxnSpPr>
        <p:spPr>
          <a:xfrm flipV="1">
            <a:off x="428596" y="3321843"/>
            <a:ext cx="2145546" cy="1643076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57488" y="3000372"/>
            <a:ext cx="2857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Comic Sans MS" pitchFamily="66" charset="0"/>
              </a:rPr>
              <a:t>с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0034" y="3000372"/>
            <a:ext cx="3946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85918" y="5072074"/>
            <a:ext cx="458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endParaRPr lang="ru-RU" sz="36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286248" y="1857364"/>
          <a:ext cx="4206905" cy="1428760"/>
        </p:xfrm>
        <a:graphic>
          <a:graphicData uri="http://schemas.openxmlformats.org/presentationml/2006/ole">
            <p:oleObj spid="_x0000_s26627" name="Equation" r:id="rId4" imgW="1346040" imgH="457200" progId="Equation.DSMT4">
              <p:embed/>
            </p:oleObj>
          </a:graphicData>
        </a:graphic>
      </p:graphicFrame>
      <p:graphicFrame>
        <p:nvGraphicFramePr>
          <p:cNvPr id="25" name="Объект 24"/>
          <p:cNvGraphicFramePr>
            <a:graphicFrameLocks noChangeAspect="1"/>
          </p:cNvGraphicFramePr>
          <p:nvPr/>
        </p:nvGraphicFramePr>
        <p:xfrm>
          <a:off x="4143372" y="3286124"/>
          <a:ext cx="887418" cy="998345"/>
        </p:xfrm>
        <a:graphic>
          <a:graphicData uri="http://schemas.openxmlformats.org/presentationml/2006/ole">
            <p:oleObj spid="_x0000_s26629" name="Equation" r:id="rId5" imgW="203040" imgH="228600" progId="Equation.DSMT4">
              <p:embed/>
            </p:oleObj>
          </a:graphicData>
        </a:graphic>
      </p:graphicFrame>
      <p:sp>
        <p:nvSpPr>
          <p:cNvPr id="26" name="TextBox 25"/>
          <p:cNvSpPr txBox="1"/>
          <p:nvPr/>
        </p:nvSpPr>
        <p:spPr>
          <a:xfrm>
            <a:off x="4929190" y="3571876"/>
            <a:ext cx="38843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- </a:t>
            </a:r>
            <a:r>
              <a:rPr lang="ru-RU" sz="2800" dirty="0" smtClean="0">
                <a:latin typeface="Comic Sans MS" pitchFamily="66" charset="0"/>
              </a:rPr>
              <a:t>медиана к стороне </a:t>
            </a:r>
            <a:r>
              <a:rPr lang="ru-RU" sz="2800" b="1" dirty="0" smtClean="0">
                <a:solidFill>
                  <a:srgbClr val="FF0000"/>
                </a:solidFill>
                <a:latin typeface="Comic Sans MS" pitchFamily="66" charset="0"/>
              </a:rPr>
              <a:t>с</a:t>
            </a:r>
            <a:endParaRPr lang="ru-RU" sz="28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Управляющая кнопка: в начало 12">
            <a:hlinkClick r:id="rId6" action="ppaction://hlinksldjump" highlightClick="1"/>
          </p:cNvPr>
          <p:cNvSpPr/>
          <p:nvPr/>
        </p:nvSpPr>
        <p:spPr>
          <a:xfrm>
            <a:off x="7929586" y="6143644"/>
            <a:ext cx="857256" cy="571504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285728"/>
            <a:ext cx="922541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Вычисление длины медианы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4429124" y="1600200"/>
            <a:ext cx="4257676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Comic Sans MS" pitchFamily="66" charset="0"/>
              </a:rPr>
              <a:t>Биссектриса треугольника (от лат. </a:t>
            </a:r>
            <a:r>
              <a:rPr lang="ru-RU" dirty="0" err="1" smtClean="0">
                <a:latin typeface="Comic Sans MS" pitchFamily="66" charset="0"/>
              </a:rPr>
              <a:t>bis</a:t>
            </a:r>
            <a:r>
              <a:rPr lang="ru-RU" dirty="0" smtClean="0">
                <a:latin typeface="Comic Sans MS" pitchFamily="66" charset="0"/>
              </a:rPr>
              <a:t> — дважды и </a:t>
            </a:r>
            <a:r>
              <a:rPr lang="ru-RU" dirty="0" err="1" smtClean="0">
                <a:latin typeface="Comic Sans MS" pitchFamily="66" charset="0"/>
              </a:rPr>
              <a:t>seco</a:t>
            </a:r>
            <a:r>
              <a:rPr lang="ru-RU" dirty="0" smtClean="0">
                <a:latin typeface="Comic Sans MS" pitchFamily="66" charset="0"/>
              </a:rPr>
              <a:t> — рассекаю) – отрезок биссектрисы угла треугольника, соединяющий вершину треугольника с точкой противолежащей стороны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357158" y="1714488"/>
            <a:ext cx="3714776" cy="4429156"/>
          </a:xfrm>
          <a:prstGeom prst="triangle">
            <a:avLst>
              <a:gd name="adj" fmla="val 2537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8" idx="2"/>
          </p:cNvCxnSpPr>
          <p:nvPr/>
        </p:nvCxnSpPr>
        <p:spPr>
          <a:xfrm rot="5400000" flipH="1" flipV="1">
            <a:off x="571472" y="3929066"/>
            <a:ext cx="2000264" cy="242889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Месяц 10"/>
          <p:cNvSpPr/>
          <p:nvPr/>
        </p:nvSpPr>
        <p:spPr>
          <a:xfrm rot="20317594" flipH="1">
            <a:off x="1169615" y="5559730"/>
            <a:ext cx="176308" cy="571504"/>
          </a:xfrm>
          <a:prstGeom prst="moon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Месяц 12"/>
          <p:cNvSpPr/>
          <p:nvPr/>
        </p:nvSpPr>
        <p:spPr>
          <a:xfrm rot="19277745" flipH="1">
            <a:off x="729330" y="5140039"/>
            <a:ext cx="189619" cy="571504"/>
          </a:xfrm>
          <a:prstGeom prst="moon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0" y="6143644"/>
            <a:ext cx="4844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Comic Sans MS" pitchFamily="66" charset="0"/>
              </a:rPr>
              <a:t>А</a:t>
            </a:r>
            <a:endParaRPr lang="ru-RU" sz="3200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00166" y="1428736"/>
            <a:ext cx="442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Comic Sans MS" pitchFamily="66" charset="0"/>
              </a:rPr>
              <a:t>В</a:t>
            </a:r>
            <a:endParaRPr lang="ru-RU" sz="3200" dirty="0"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43306" y="6215082"/>
            <a:ext cx="4315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latin typeface="Comic Sans MS" pitchFamily="66" charset="0"/>
              </a:rPr>
              <a:t>С</a:t>
            </a:r>
            <a:endParaRPr lang="ru-RU" sz="3200" dirty="0"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928926" y="3643314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omic Sans MS" pitchFamily="66" charset="0"/>
              </a:rPr>
              <a:t>F</a:t>
            </a:r>
            <a:endParaRPr lang="ru-RU" sz="3200" dirty="0"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857752" y="5929330"/>
            <a:ext cx="3150221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>
                <a:latin typeface="Comic Sans MS" pitchFamily="66" charset="0"/>
              </a:rPr>
              <a:t>AF - </a:t>
            </a:r>
            <a:r>
              <a:rPr lang="ru-RU" sz="2800" dirty="0" smtClean="0">
                <a:latin typeface="Comic Sans MS" pitchFamily="66" charset="0"/>
              </a:rPr>
              <a:t>биссектриса</a:t>
            </a:r>
            <a:endParaRPr lang="ru-RU" sz="2800" dirty="0">
              <a:latin typeface="Comic Sans MS" pitchFamily="66" charset="0"/>
            </a:endParaRPr>
          </a:p>
        </p:txBody>
      </p:sp>
      <p:grpSp>
        <p:nvGrpSpPr>
          <p:cNvPr id="17" name="Группа 16"/>
          <p:cNvGrpSpPr/>
          <p:nvPr/>
        </p:nvGrpSpPr>
        <p:grpSpPr>
          <a:xfrm rot="6589473">
            <a:off x="-1394413" y="2818486"/>
            <a:ext cx="2788825" cy="3006978"/>
            <a:chOff x="123612" y="762234"/>
            <a:chExt cx="2879495" cy="3030538"/>
          </a:xfrm>
        </p:grpSpPr>
        <p:sp>
          <p:nvSpPr>
            <p:cNvPr id="20" name="Freeform 82"/>
            <p:cNvSpPr>
              <a:spLocks/>
            </p:cNvSpPr>
            <p:nvPr/>
          </p:nvSpPr>
          <p:spPr bwMode="auto">
            <a:xfrm rot="12837566" flipH="1">
              <a:off x="944611" y="762234"/>
              <a:ext cx="1352550" cy="303053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1" name="Freeform 83"/>
            <p:cNvSpPr>
              <a:spLocks/>
            </p:cNvSpPr>
            <p:nvPr/>
          </p:nvSpPr>
          <p:spPr bwMode="auto">
            <a:xfrm rot="12837566" flipH="1">
              <a:off x="2592874" y="1232064"/>
              <a:ext cx="341313" cy="588963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22" name="Freeform 84"/>
            <p:cNvSpPr>
              <a:spLocks/>
            </p:cNvSpPr>
            <p:nvPr/>
          </p:nvSpPr>
          <p:spPr bwMode="auto">
            <a:xfrm rot="12837566" flipH="1">
              <a:off x="2872932" y="1331195"/>
              <a:ext cx="130175" cy="223838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23" name="Group 85"/>
            <p:cNvGrpSpPr>
              <a:grpSpLocks/>
            </p:cNvGrpSpPr>
            <p:nvPr/>
          </p:nvGrpSpPr>
          <p:grpSpPr bwMode="auto">
            <a:xfrm rot="9520892" flipH="1">
              <a:off x="123612" y="1900905"/>
              <a:ext cx="2662238" cy="1181100"/>
              <a:chOff x="763" y="1945"/>
              <a:chExt cx="1677" cy="744"/>
            </a:xfrm>
          </p:grpSpPr>
          <p:sp>
            <p:nvSpPr>
              <p:cNvPr id="24" name="Freeform 86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87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41" y="48"/>
                  </a:cxn>
                  <a:cxn ang="0">
                    <a:pos x="29" y="116"/>
                  </a:cxn>
                  <a:cxn ang="0">
                    <a:pos x="9" y="152"/>
                  </a:cxn>
                  <a:cxn ang="0">
                    <a:pos x="1" y="96"/>
                  </a:cxn>
                  <a:cxn ang="0">
                    <a:pos x="5" y="52"/>
                  </a:cxn>
                  <a:cxn ang="0">
                    <a:pos x="33" y="0"/>
                  </a:cxn>
                </a:cxnLst>
                <a:rect l="0" t="0" r="r" b="b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sp>
        <p:nvSpPr>
          <p:cNvPr id="26" name="Заголовок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2214546" y="285728"/>
            <a:ext cx="39492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Биссектриса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1686 L 0.27951 -0.2765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-1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428596" y="1571612"/>
            <a:ext cx="4038600" cy="485778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latin typeface="Comic Sans MS" pitchFamily="66" charset="0"/>
              </a:rPr>
              <a:t>Каждый треугольник имеет три биссектрисы, которые пересекаются в одной точке. Эта точка является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центром вписанной окружности.</a:t>
            </a:r>
          </a:p>
          <a:p>
            <a:pPr>
              <a:buNone/>
            </a:pPr>
            <a:endParaRPr lang="ru-RU" sz="2800" dirty="0">
              <a:latin typeface="Comic Sans MS" pitchFamily="66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2919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Биссектриса треугольника делит сторону треугольника на отрезки, пропорциональные прилежащим сторонам.</a:t>
            </a:r>
            <a:endParaRPr lang="ru-RU" sz="2400" dirty="0">
              <a:latin typeface="Comic Sans MS" pitchFamily="66" charset="0"/>
            </a:endParaRPr>
          </a:p>
        </p:txBody>
      </p:sp>
      <p:cxnSp>
        <p:nvCxnSpPr>
          <p:cNvPr id="13" name="Прямая соединительная линия 12"/>
          <p:cNvCxnSpPr>
            <a:stCxn id="11" idx="0"/>
          </p:cNvCxnSpPr>
          <p:nvPr/>
        </p:nvCxnSpPr>
        <p:spPr>
          <a:xfrm rot="16200000" flipH="1">
            <a:off x="992500" y="4921599"/>
            <a:ext cx="1928826" cy="65814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1000100" y="5072074"/>
            <a:ext cx="1571636" cy="114300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11" idx="4"/>
            <a:endCxn id="11" idx="1"/>
          </p:cNvCxnSpPr>
          <p:nvPr/>
        </p:nvCxnSpPr>
        <p:spPr>
          <a:xfrm rot="5400000" flipH="1">
            <a:off x="2246465" y="4318176"/>
            <a:ext cx="964413" cy="2829401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Равнобедренный треугольник 10"/>
          <p:cNvSpPr/>
          <p:nvPr/>
        </p:nvSpPr>
        <p:spPr>
          <a:xfrm>
            <a:off x="1000100" y="4286256"/>
            <a:ext cx="3143272" cy="1928826"/>
          </a:xfrm>
          <a:prstGeom prst="triangle">
            <a:avLst>
              <a:gd name="adj" fmla="val 19971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4786314" y="4143380"/>
            <a:ext cx="2571768" cy="2000264"/>
          </a:xfrm>
          <a:prstGeom prst="triangle">
            <a:avLst>
              <a:gd name="adj" fmla="val 71219"/>
            </a:avLst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8" name="Прямая соединительная линия 27"/>
          <p:cNvCxnSpPr>
            <a:stCxn id="26" idx="2"/>
            <a:endCxn id="26" idx="5"/>
          </p:cNvCxnSpPr>
          <p:nvPr/>
        </p:nvCxnSpPr>
        <p:spPr>
          <a:xfrm rot="5400000" flipH="1" flipV="1">
            <a:off x="5387087" y="4542739"/>
            <a:ext cx="1000132" cy="220167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429256" y="4572008"/>
            <a:ext cx="4203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00B050"/>
                </a:solidFill>
                <a:latin typeface="Comic Sans MS" pitchFamily="66" charset="0"/>
              </a:rPr>
              <a:t>а</a:t>
            </a:r>
            <a:endParaRPr lang="ru-RU" sz="36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286512" y="5643578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  <a:t>с</a:t>
            </a: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786578" y="4214818"/>
            <a:ext cx="457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err="1" smtClean="0">
                <a:solidFill>
                  <a:srgbClr val="00B050"/>
                </a:solidFill>
                <a:latin typeface="Comic Sans MS" pitchFamily="66" charset="0"/>
              </a:rPr>
              <a:t>х</a:t>
            </a:r>
            <a:endParaRPr lang="ru-RU" sz="36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43768" y="5214950"/>
            <a:ext cx="3978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0070C0"/>
                </a:solidFill>
                <a:latin typeface="Comic Sans MS" pitchFamily="66" charset="0"/>
              </a:rPr>
              <a:t>у</a:t>
            </a:r>
            <a:endParaRPr lang="ru-RU" sz="32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graphicFrame>
        <p:nvGraphicFramePr>
          <p:cNvPr id="34" name="Объект 33"/>
          <p:cNvGraphicFramePr>
            <a:graphicFrameLocks noChangeAspect="1"/>
          </p:cNvGraphicFramePr>
          <p:nvPr/>
        </p:nvGraphicFramePr>
        <p:xfrm>
          <a:off x="7286644" y="3857628"/>
          <a:ext cx="1285884" cy="1357322"/>
        </p:xfrm>
        <a:graphic>
          <a:graphicData uri="http://schemas.openxmlformats.org/presentationml/2006/ole">
            <p:oleObj spid="_x0000_s25603" name="Equation" r:id="rId3" imgW="419040" imgH="419040" progId="Equation.DSMT4">
              <p:embed/>
            </p:oleObj>
          </a:graphicData>
        </a:graphic>
      </p:graphicFrame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285852" y="285728"/>
            <a:ext cx="701102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Свойства биссектрисы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86314" y="2071678"/>
            <a:ext cx="4038600" cy="17145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latin typeface="Comic Sans MS" pitchFamily="66" charset="0"/>
              </a:rPr>
              <a:t>Биссектриса — это крыса, которая бегает по углам и делит угол пополам.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357158" y="1785926"/>
            <a:ext cx="3714776" cy="4429156"/>
          </a:xfrm>
          <a:prstGeom prst="triangle">
            <a:avLst>
              <a:gd name="adj" fmla="val 72193"/>
            </a:avLst>
          </a:prstGeom>
          <a:solidFill>
            <a:schemeClr val="bg1"/>
          </a:solidFill>
          <a:ln w="38100" cmpd="sng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1178695" y="3679033"/>
            <a:ext cx="1785950" cy="32861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Содержимое 7" descr="rat3.g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0" y="5286388"/>
            <a:ext cx="1685925" cy="657225"/>
          </a:xfrm>
          <a:noFill/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00034" y="285728"/>
            <a:ext cx="80064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Мнемоническое правило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097 0.05926 L 0.30555 -0.1928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-1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556 -0.19293 L -0.03316 0.03766 " pathEditMode="relative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00034" y="1785926"/>
            <a:ext cx="3929090" cy="4143404"/>
          </a:xfrm>
          <a:prstGeom prst="triangle">
            <a:avLst>
              <a:gd name="adj" fmla="val 21848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 flipH="1" flipV="1">
            <a:off x="785786" y="3714752"/>
            <a:ext cx="1928826" cy="25003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85720" y="3857628"/>
            <a:ext cx="4122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а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43108" y="5929330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00364" y="3071810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с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12" name="Содержимое 11"/>
          <p:cNvGraphicFramePr>
            <a:graphicFrameLocks noChangeAspect="1"/>
          </p:cNvGraphicFramePr>
          <p:nvPr>
            <p:ph idx="1"/>
          </p:nvPr>
        </p:nvGraphicFramePr>
        <p:xfrm>
          <a:off x="1285852" y="4000504"/>
          <a:ext cx="857256" cy="1022483"/>
        </p:xfrm>
        <a:graphic>
          <a:graphicData uri="http://schemas.openxmlformats.org/presentationml/2006/ole">
            <p:oleObj spid="_x0000_s28674" name="Equation" r:id="rId3" imgW="126720" imgH="228600" progId="Equation.DSMT4">
              <p:embed/>
            </p:oleObj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/>
        </p:nvGraphicFramePr>
        <p:xfrm>
          <a:off x="3500430" y="2071678"/>
          <a:ext cx="5286412" cy="1692262"/>
        </p:xfrm>
        <a:graphic>
          <a:graphicData uri="http://schemas.openxmlformats.org/presentationml/2006/ole">
            <p:oleObj spid="_x0000_s28675" name="Equation" r:id="rId4" imgW="1854000" imgH="469800" progId="Equation.DSMT4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000496" y="4000504"/>
            <a:ext cx="4503156" cy="1107996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endParaRPr lang="ru-RU" sz="2400" dirty="0" smtClean="0">
              <a:latin typeface="Comic Sans MS" pitchFamily="66" charset="0"/>
            </a:endParaRPr>
          </a:p>
          <a:p>
            <a:r>
              <a:rPr lang="en-US" sz="2400" dirty="0" err="1" smtClean="0">
                <a:latin typeface="Comic Sans MS" pitchFamily="66" charset="0"/>
              </a:rPr>
              <a:t>a,b,c</a:t>
            </a:r>
            <a:r>
              <a:rPr lang="en-US" sz="2400" dirty="0" smtClean="0">
                <a:latin typeface="Comic Sans MS" pitchFamily="66" charset="0"/>
              </a:rPr>
              <a:t> – </a:t>
            </a:r>
            <a:r>
              <a:rPr lang="ru-RU" sz="2400" dirty="0" smtClean="0">
                <a:latin typeface="Comic Sans MS" pitchFamily="66" charset="0"/>
              </a:rPr>
              <a:t>стороны треугольника</a:t>
            </a:r>
          </a:p>
          <a:p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072066" y="5357826"/>
            <a:ext cx="3882794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ru-RU" dirty="0" smtClean="0"/>
              <a:t>- </a:t>
            </a:r>
            <a:r>
              <a:rPr lang="ru-RU" sz="2400" dirty="0" smtClean="0">
                <a:latin typeface="Comic Sans MS" pitchFamily="66" charset="0"/>
              </a:rPr>
              <a:t>биссектриса к стороне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с</a:t>
            </a:r>
            <a:endParaRPr lang="ru-RU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28676" name="Содержимое 11"/>
          <p:cNvGraphicFramePr>
            <a:graphicFrameLocks noChangeAspect="1"/>
          </p:cNvGraphicFramePr>
          <p:nvPr/>
        </p:nvGraphicFramePr>
        <p:xfrm>
          <a:off x="4429124" y="5143512"/>
          <a:ext cx="714380" cy="793751"/>
        </p:xfrm>
        <a:graphic>
          <a:graphicData uri="http://schemas.openxmlformats.org/presentationml/2006/ole">
            <p:oleObj spid="_x0000_s28676" name="Equation" r:id="rId5" imgW="126720" imgH="228600" progId="Equation.DSMT4">
              <p:embed/>
            </p:oleObj>
          </a:graphicData>
        </a:graphic>
      </p:graphicFrame>
      <p:sp>
        <p:nvSpPr>
          <p:cNvPr id="13" name="Управляющая кнопка: в начало 12">
            <a:hlinkClick r:id="rId6" action="ppaction://hlinksldjump" highlightClick="1"/>
          </p:cNvPr>
          <p:cNvSpPr/>
          <p:nvPr/>
        </p:nvSpPr>
        <p:spPr>
          <a:xfrm>
            <a:off x="7929586" y="6072206"/>
            <a:ext cx="714380" cy="571504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Заголовок 15"/>
          <p:cNvSpPr>
            <a:spLocks noGrp="1"/>
          </p:cNvSpPr>
          <p:nvPr>
            <p:ph type="title"/>
          </p:nvPr>
        </p:nvSpPr>
        <p:spPr>
          <a:xfrm>
            <a:off x="214282" y="214290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214414" y="0"/>
            <a:ext cx="634821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Вычисление длины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биссектрисы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357686" y="1600201"/>
            <a:ext cx="4329114" cy="32575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Высота</a:t>
            </a:r>
            <a:r>
              <a:rPr lang="ru-RU" sz="2400" dirty="0" smtClean="0">
                <a:latin typeface="Comic Sans MS" pitchFamily="66" charset="0"/>
              </a:rPr>
              <a:t> треугольника – перпендикуляр, проведённый из вершины треугольника к прямой, содержащей противоположную сторону.</a:t>
            </a:r>
          </a:p>
          <a:p>
            <a:pPr>
              <a:buNone/>
            </a:pPr>
            <a:endParaRPr lang="ru-RU" sz="2400" dirty="0" smtClean="0">
              <a:latin typeface="Comic Sans MS" pitchFamily="66" charset="0"/>
            </a:endParaRPr>
          </a:p>
          <a:p>
            <a:pPr>
              <a:buNone/>
            </a:pPr>
            <a:endParaRPr lang="ru-RU" sz="2400" dirty="0" smtClean="0">
              <a:latin typeface="Comic Sans MS" pitchFamily="66" charset="0"/>
            </a:endParaRPr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214282" y="1857364"/>
            <a:ext cx="3786214" cy="4143404"/>
          </a:xfrm>
          <a:prstGeom prst="triangle">
            <a:avLst>
              <a:gd name="adj" fmla="val 2976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>
            <a:stCxn id="7" idx="0"/>
            <a:endCxn id="7" idx="3"/>
          </p:cNvCxnSpPr>
          <p:nvPr/>
        </p:nvCxnSpPr>
        <p:spPr>
          <a:xfrm rot="16200000" flipH="1">
            <a:off x="-730643" y="3929066"/>
            <a:ext cx="4143404" cy="158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Соединительная линия уступом 10"/>
          <p:cNvCxnSpPr/>
          <p:nvPr/>
        </p:nvCxnSpPr>
        <p:spPr>
          <a:xfrm rot="16200000" flipH="1">
            <a:off x="1250133" y="5607859"/>
            <a:ext cx="500066" cy="285752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0" y="5929330"/>
            <a:ext cx="4379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latin typeface="Comic Sans MS" pitchFamily="66" charset="0"/>
              </a:rPr>
              <a:t>С</a:t>
            </a:r>
            <a:endParaRPr lang="ru-RU" sz="3200" b="1" dirty="0"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71604" y="1571612"/>
            <a:ext cx="4812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D</a:t>
            </a:r>
            <a:endParaRPr lang="ru-RU" sz="3200" b="1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786182" y="6000768"/>
            <a:ext cx="4331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F</a:t>
            </a:r>
            <a:endParaRPr lang="ru-RU" sz="3200" b="1" dirty="0"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1538" y="5929330"/>
            <a:ext cx="5004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Comic Sans MS" pitchFamily="66" charset="0"/>
              </a:rPr>
              <a:t>H</a:t>
            </a:r>
            <a:endParaRPr lang="ru-RU" sz="3200" b="1" dirty="0"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214942" y="5500702"/>
            <a:ext cx="2786082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    </a:t>
            </a:r>
            <a:r>
              <a:rPr lang="en-US" sz="2400" dirty="0" smtClean="0">
                <a:latin typeface="Comic Sans MS" pitchFamily="66" charset="0"/>
              </a:rPr>
              <a:t>DH - </a:t>
            </a:r>
            <a:r>
              <a:rPr lang="ru-RU" sz="2400" dirty="0" smtClean="0">
                <a:latin typeface="Comic Sans MS" pitchFamily="66" charset="0"/>
              </a:rPr>
              <a:t>высота</a:t>
            </a:r>
            <a:endParaRPr lang="ru-RU" sz="2400" dirty="0">
              <a:latin typeface="Comic Sans MS" pitchFamily="66" charset="0"/>
            </a:endParaRPr>
          </a:p>
        </p:txBody>
      </p:sp>
      <p:grpSp>
        <p:nvGrpSpPr>
          <p:cNvPr id="12" name="Группа 11"/>
          <p:cNvGrpSpPr/>
          <p:nvPr/>
        </p:nvGrpSpPr>
        <p:grpSpPr>
          <a:xfrm rot="10648489">
            <a:off x="1350739" y="-511553"/>
            <a:ext cx="2788825" cy="3006978"/>
            <a:chOff x="123612" y="762234"/>
            <a:chExt cx="2879495" cy="3030538"/>
          </a:xfrm>
        </p:grpSpPr>
        <p:sp>
          <p:nvSpPr>
            <p:cNvPr id="13" name="Freeform 82"/>
            <p:cNvSpPr>
              <a:spLocks/>
            </p:cNvSpPr>
            <p:nvPr/>
          </p:nvSpPr>
          <p:spPr bwMode="auto">
            <a:xfrm rot="12837566" flipH="1">
              <a:off x="944611" y="762234"/>
              <a:ext cx="1352550" cy="303053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83"/>
            <p:cNvSpPr>
              <a:spLocks/>
            </p:cNvSpPr>
            <p:nvPr/>
          </p:nvSpPr>
          <p:spPr bwMode="auto">
            <a:xfrm rot="12837566" flipH="1">
              <a:off x="2592874" y="1232064"/>
              <a:ext cx="341313" cy="588963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Freeform 84"/>
            <p:cNvSpPr>
              <a:spLocks/>
            </p:cNvSpPr>
            <p:nvPr/>
          </p:nvSpPr>
          <p:spPr bwMode="auto">
            <a:xfrm rot="12837566" flipH="1">
              <a:off x="2872932" y="1331195"/>
              <a:ext cx="130175" cy="223838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6" name="Group 85"/>
            <p:cNvGrpSpPr>
              <a:grpSpLocks/>
            </p:cNvGrpSpPr>
            <p:nvPr/>
          </p:nvGrpSpPr>
          <p:grpSpPr bwMode="auto">
            <a:xfrm rot="9520892" flipH="1">
              <a:off x="123612" y="1900905"/>
              <a:ext cx="2662238" cy="1181100"/>
              <a:chOff x="763" y="1945"/>
              <a:chExt cx="1677" cy="744"/>
            </a:xfrm>
          </p:grpSpPr>
          <p:sp>
            <p:nvSpPr>
              <p:cNvPr id="17" name="Freeform 86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" name="Freeform 87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41" y="48"/>
                  </a:cxn>
                  <a:cxn ang="0">
                    <a:pos x="29" y="116"/>
                  </a:cxn>
                  <a:cxn ang="0">
                    <a:pos x="9" y="152"/>
                  </a:cxn>
                  <a:cxn ang="0">
                    <a:pos x="1" y="96"/>
                  </a:cxn>
                  <a:cxn ang="0">
                    <a:pos x="5" y="52"/>
                  </a:cxn>
                  <a:cxn ang="0">
                    <a:pos x="33" y="0"/>
                  </a:cxn>
                </a:cxnLst>
                <a:rect l="0" t="0" r="r" b="b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3214678" y="285728"/>
            <a:ext cx="237456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Высота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9.24214E-8 L 0.00781 0.61853 " pathEditMode="relative" ptsTypes="AA">
                                      <p:cBhvr>
                                        <p:cTn id="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9058" y="1600200"/>
            <a:ext cx="4757742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latin typeface="Comic Sans MS" pitchFamily="66" charset="0"/>
              </a:rPr>
              <a:t>Каждый треугольник имеет три высоты. </a:t>
            </a:r>
          </a:p>
          <a:p>
            <a:pPr>
              <a:buNone/>
            </a:pPr>
            <a:endParaRPr lang="ru-RU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</a:t>
            </a:r>
          </a:p>
          <a:p>
            <a:pPr>
              <a:buNone/>
            </a:pPr>
            <a:endParaRPr lang="ru-RU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В любом треугольнике высоты или их продолжения пересекаются в одной точке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 rot="956795">
            <a:off x="659669" y="1956773"/>
            <a:ext cx="3323128" cy="3707686"/>
          </a:xfrm>
          <a:prstGeom prst="triangle">
            <a:avLst>
              <a:gd name="adj" fmla="val 27008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</p:cNvCxnSpPr>
          <p:nvPr/>
        </p:nvCxnSpPr>
        <p:spPr>
          <a:xfrm rot="16200000" flipH="1" flipV="1">
            <a:off x="-251647" y="2996294"/>
            <a:ext cx="3525654" cy="116945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2"/>
          </p:cNvCxnSpPr>
          <p:nvPr/>
        </p:nvCxnSpPr>
        <p:spPr>
          <a:xfrm rot="5400000" flipH="1" flipV="1">
            <a:off x="1174047" y="3455390"/>
            <a:ext cx="721465" cy="264099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4" idx="4"/>
            <a:endCxn id="4" idx="4"/>
          </p:cNvCxnSpPr>
          <p:nvPr/>
        </p:nvCxnSpPr>
        <p:spPr>
          <a:xfrm rot="5400000">
            <a:off x="3409530" y="6049620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4" idx="4"/>
          </p:cNvCxnSpPr>
          <p:nvPr/>
        </p:nvCxnSpPr>
        <p:spPr>
          <a:xfrm rot="5400000" flipH="1">
            <a:off x="1243601" y="3883692"/>
            <a:ext cx="1420151" cy="291170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 rot="20665341">
            <a:off x="2533888" y="4167812"/>
            <a:ext cx="310059" cy="292580"/>
          </a:xfrm>
          <a:prstGeom prst="rect">
            <a:avLst/>
          </a:prstGeom>
          <a:solidFill>
            <a:srgbClr val="FF0000">
              <a:alpha val="20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 rot="1604394">
            <a:off x="550033" y="4410577"/>
            <a:ext cx="330663" cy="291805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 rot="1179787">
            <a:off x="982772" y="5083614"/>
            <a:ext cx="362980" cy="293128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214290"/>
            <a:ext cx="92041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Свойства высот треугольника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1643042" y="2143116"/>
            <a:ext cx="5357850" cy="3643338"/>
          </a:xfrm>
          <a:prstGeom prst="triangle">
            <a:avLst>
              <a:gd name="adj" fmla="val 10000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>
            <a:stCxn id="4" idx="0"/>
            <a:endCxn id="4" idx="3"/>
          </p:cNvCxnSpPr>
          <p:nvPr/>
        </p:nvCxnSpPr>
        <p:spPr>
          <a:xfrm rot="16200000" flipH="1">
            <a:off x="5179223" y="3964785"/>
            <a:ext cx="364333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>
            <a:stCxn id="4" idx="2"/>
            <a:endCxn id="4" idx="3"/>
          </p:cNvCxnSpPr>
          <p:nvPr/>
        </p:nvCxnSpPr>
        <p:spPr>
          <a:xfrm rot="16200000" flipH="1">
            <a:off x="4321967" y="3107529"/>
            <a:ext cx="1588" cy="53578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4" idx="3"/>
          </p:cNvCxnSpPr>
          <p:nvPr/>
        </p:nvCxnSpPr>
        <p:spPr>
          <a:xfrm rot="5400000" flipH="1">
            <a:off x="4893471" y="3679033"/>
            <a:ext cx="2428892" cy="178595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6786578" y="5500702"/>
            <a:ext cx="214314" cy="285752"/>
          </a:xfrm>
          <a:prstGeom prst="rect">
            <a:avLst/>
          </a:prstGeom>
          <a:solidFill>
            <a:srgbClr val="FF0000">
              <a:alpha val="24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 rot="19587835">
            <a:off x="5034534" y="3424533"/>
            <a:ext cx="331240" cy="294685"/>
          </a:xfrm>
          <a:prstGeom prst="rect">
            <a:avLst/>
          </a:prstGeom>
          <a:solidFill>
            <a:srgbClr val="FF0000">
              <a:alpha val="23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57224" y="214290"/>
            <a:ext cx="78849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Высоты прямоугольного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треугольника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285720" y="3214686"/>
            <a:ext cx="5857916" cy="1857388"/>
          </a:xfrm>
          <a:prstGeom prst="triangle">
            <a:avLst>
              <a:gd name="adj" fmla="val 77208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 flipH="1">
            <a:off x="3750463" y="2678901"/>
            <a:ext cx="2857520" cy="2071702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4" idx="2"/>
          </p:cNvCxnSpPr>
          <p:nvPr/>
        </p:nvCxnSpPr>
        <p:spPr>
          <a:xfrm rot="5400000" flipH="1" flipV="1">
            <a:off x="1785918" y="1428736"/>
            <a:ext cx="2143140" cy="5143536"/>
          </a:xfrm>
          <a:prstGeom prst="line">
            <a:avLst/>
          </a:prstGeom>
          <a:ln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>
            <a:stCxn id="4" idx="2"/>
          </p:cNvCxnSpPr>
          <p:nvPr/>
        </p:nvCxnSpPr>
        <p:spPr>
          <a:xfrm rot="5400000" flipH="1" flipV="1">
            <a:off x="1285852" y="1285860"/>
            <a:ext cx="2786082" cy="478634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stCxn id="4" idx="4"/>
          </p:cNvCxnSpPr>
          <p:nvPr/>
        </p:nvCxnSpPr>
        <p:spPr>
          <a:xfrm rot="5400000" flipH="1">
            <a:off x="3893339" y="2821777"/>
            <a:ext cx="3000396" cy="150019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3239304" y="3404374"/>
            <a:ext cx="3143272" cy="4925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4572000" y="4786322"/>
            <a:ext cx="214314" cy="285752"/>
          </a:xfrm>
          <a:prstGeom prst="rect">
            <a:avLst/>
          </a:prstGeom>
          <a:solidFill>
            <a:srgbClr val="FF0000">
              <a:alpha val="24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 rot="19533746">
            <a:off x="4262021" y="2691688"/>
            <a:ext cx="252182" cy="260178"/>
          </a:xfrm>
          <a:prstGeom prst="rect">
            <a:avLst/>
          </a:prstGeom>
          <a:solidFill>
            <a:srgbClr val="FF0000">
              <a:alpha val="25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 rot="20263816">
            <a:off x="4978698" y="3103121"/>
            <a:ext cx="225401" cy="305646"/>
          </a:xfrm>
          <a:prstGeom prst="rect">
            <a:avLst/>
          </a:prstGeom>
          <a:solidFill>
            <a:srgbClr val="FF0000">
              <a:alpha val="24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rot="5400000" flipH="1" flipV="1">
            <a:off x="1142977" y="1785925"/>
            <a:ext cx="2428892" cy="414340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>
            <a:stCxn id="4" idx="4"/>
          </p:cNvCxnSpPr>
          <p:nvPr/>
        </p:nvCxnSpPr>
        <p:spPr>
          <a:xfrm rot="5400000" flipH="1">
            <a:off x="4643438" y="3571876"/>
            <a:ext cx="2000264" cy="10001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4" idx="0"/>
            <a:endCxn id="4" idx="3"/>
          </p:cNvCxnSpPr>
          <p:nvPr/>
        </p:nvCxnSpPr>
        <p:spPr>
          <a:xfrm rot="16200000" flipH="1">
            <a:off x="3879806" y="4143380"/>
            <a:ext cx="185738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000628" y="1785926"/>
            <a:ext cx="5116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О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429124" y="5286388"/>
            <a:ext cx="4261103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prstClr val="black"/>
                </a:solidFill>
                <a:latin typeface="Comic Sans MS" pitchFamily="66" charset="0"/>
              </a:rPr>
              <a:t>О </a:t>
            </a:r>
            <a:r>
              <a:rPr lang="ru-RU" sz="2400" dirty="0" smtClean="0">
                <a:solidFill>
                  <a:prstClr val="black"/>
                </a:solidFill>
                <a:latin typeface="Comic Sans MS" pitchFamily="66" charset="0"/>
              </a:rPr>
              <a:t>– точка </a:t>
            </a:r>
          </a:p>
          <a:p>
            <a:pPr lvl="0"/>
            <a:r>
              <a:rPr lang="ru-RU" sz="2400" dirty="0" smtClean="0">
                <a:solidFill>
                  <a:prstClr val="black"/>
                </a:solidFill>
                <a:latin typeface="Comic Sans MS" pitchFamily="66" charset="0"/>
              </a:rPr>
              <a:t>пересечения  продолжения</a:t>
            </a:r>
          </a:p>
          <a:p>
            <a:pPr lvl="0"/>
            <a:r>
              <a:rPr lang="ru-RU" sz="2400" dirty="0" smtClean="0">
                <a:solidFill>
                  <a:prstClr val="black"/>
                </a:solidFill>
                <a:latin typeface="Comic Sans MS" pitchFamily="66" charset="0"/>
              </a:rPr>
              <a:t>высот треугольника</a:t>
            </a:r>
            <a:endParaRPr lang="ru-RU" sz="24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000100" y="0"/>
            <a:ext cx="72662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Высоты тупоугольного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треугольника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7" grpId="0" animBg="1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85720" y="785794"/>
            <a:ext cx="8229600" cy="5715040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Comic Sans MS" pitchFamily="66" charset="0"/>
                <a:hlinkClick r:id="rId2" action="ppaction://hlinksldjump"/>
              </a:rPr>
              <a:t>Определение треугольника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  <a:hlinkClick r:id="rId3" action="ppaction://hlinksldjump"/>
              </a:rPr>
              <a:t>Элементы треугольника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  <a:hlinkClick r:id="rId4" action="ppaction://hlinksldjump"/>
              </a:rPr>
              <a:t>Виды треугольников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  <a:hlinkClick r:id="rId5" action="ppaction://hlinksldjump"/>
              </a:rPr>
              <a:t>Равенство треугольников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  <a:hlinkClick r:id="rId6" action="ppaction://hlinksldjump"/>
              </a:rPr>
              <a:t>Подобие треугольников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  <a:hlinkClick r:id="rId7" action="ppaction://hlinksldjump"/>
              </a:rPr>
              <a:t>Соотношения между сторонами и углами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  <a:hlinkClick r:id="rId8" action="ppaction://hlinksldjump"/>
              </a:rPr>
              <a:t>Это интересно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  <a:hlinkClick r:id="rId9" action="ppaction://hlinksldjump"/>
              </a:rPr>
              <a:t>Математический диктант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  <a:hlinkClick r:id="rId10" action="ppaction://hlinksldjump"/>
              </a:rPr>
              <a:t>Как такое может быть?</a:t>
            </a:r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57422" y="0"/>
            <a:ext cx="40337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</a:t>
            </a:r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одержание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857752" y="2214554"/>
            <a:ext cx="3829048" cy="268605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sz="24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Высота похожа на кота,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Который, выгнув спину,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Под прямым углом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Соединит вершину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И сторону хвостом.</a:t>
            </a:r>
          </a:p>
          <a:p>
            <a:pPr>
              <a:buNone/>
            </a:pPr>
            <a:r>
              <a:rPr lang="ru-RU" sz="2600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endParaRPr lang="ru-RU" sz="2400" dirty="0" smtClean="0">
              <a:latin typeface="Comic Sans MS" pitchFamily="66" charset="0"/>
            </a:endParaRPr>
          </a:p>
          <a:p>
            <a:pPr>
              <a:buNone/>
            </a:pPr>
            <a:endParaRPr lang="ru-RU" sz="2400" dirty="0" smtClean="0">
              <a:latin typeface="Comic Sans MS" pitchFamily="66" charset="0"/>
            </a:endParaRPr>
          </a:p>
          <a:p>
            <a:pPr>
              <a:buNone/>
            </a:pPr>
            <a:endParaRPr lang="ru-RU" sz="2400" dirty="0" smtClean="0">
              <a:latin typeface="Comic Sans MS" pitchFamily="66" charset="0"/>
            </a:endParaRPr>
          </a:p>
          <a:p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14282" y="1857364"/>
            <a:ext cx="3786214" cy="4143404"/>
          </a:xfrm>
          <a:prstGeom prst="triangle">
            <a:avLst>
              <a:gd name="adj" fmla="val 2976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5" idx="0"/>
            <a:endCxn id="5" idx="3"/>
          </p:cNvCxnSpPr>
          <p:nvPr/>
        </p:nvCxnSpPr>
        <p:spPr>
          <a:xfrm rot="16200000" flipH="1">
            <a:off x="-730643" y="3929066"/>
            <a:ext cx="414340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357290" y="5786454"/>
            <a:ext cx="285752" cy="214314"/>
          </a:xfrm>
          <a:prstGeom prst="rect">
            <a:avLst/>
          </a:prstGeom>
          <a:solidFill>
            <a:srgbClr val="FF0000">
              <a:alpha val="23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42910" y="285728"/>
            <a:ext cx="800642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Мнемоническое правило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58369" name="Picture 1" descr="C:\Documents and Settings\all\Мои документы\Мои рисунки\i23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857364"/>
            <a:ext cx="1066800" cy="1428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16081E-6 L 0.00191 0.397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83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Равнобедренный треугольник 7"/>
          <p:cNvSpPr/>
          <p:nvPr/>
        </p:nvSpPr>
        <p:spPr>
          <a:xfrm>
            <a:off x="214282" y="1857364"/>
            <a:ext cx="3786214" cy="4143404"/>
          </a:xfrm>
          <a:prstGeom prst="triangle">
            <a:avLst>
              <a:gd name="adj" fmla="val 2976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8" idx="0"/>
            <a:endCxn id="8" idx="3"/>
          </p:cNvCxnSpPr>
          <p:nvPr/>
        </p:nvCxnSpPr>
        <p:spPr>
          <a:xfrm rot="16200000" flipH="1">
            <a:off x="-730643" y="3929066"/>
            <a:ext cx="4143404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357290" y="5715016"/>
            <a:ext cx="214314" cy="285752"/>
          </a:xfrm>
          <a:prstGeom prst="rect">
            <a:avLst/>
          </a:prstGeom>
          <a:solidFill>
            <a:srgbClr val="FF0000">
              <a:alpha val="23000"/>
            </a:srgb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357158" y="3357562"/>
            <a:ext cx="41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а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71736" y="3214686"/>
            <a:ext cx="4283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85852" y="6072206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endParaRPr lang="ru-RU" sz="32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16" name="Содержимое 15"/>
          <p:cNvGraphicFramePr>
            <a:graphicFrameLocks noChangeAspect="1"/>
          </p:cNvGraphicFramePr>
          <p:nvPr>
            <p:ph idx="1"/>
          </p:nvPr>
        </p:nvGraphicFramePr>
        <p:xfrm>
          <a:off x="1500166" y="3929066"/>
          <a:ext cx="571504" cy="791096"/>
        </p:xfrm>
        <a:graphic>
          <a:graphicData uri="http://schemas.openxmlformats.org/presentationml/2006/ole">
            <p:oleObj spid="_x0000_s30722" name="Equation" r:id="rId3" imgW="164880" imgH="228600" progId="Equation.DSMT4">
              <p:embed/>
            </p:oleObj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3214678" y="1928802"/>
          <a:ext cx="5087544" cy="1214446"/>
        </p:xfrm>
        <a:graphic>
          <a:graphicData uri="http://schemas.openxmlformats.org/presentationml/2006/ole">
            <p:oleObj spid="_x0000_s30723" name="Equation" r:id="rId4" imgW="1968480" imgH="469800" progId="Equation.DSMT4">
              <p:embed/>
            </p:oleObj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786182" y="4357694"/>
            <a:ext cx="4685898" cy="830997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i="1" dirty="0" smtClean="0">
                <a:latin typeface="Comic Sans MS" pitchFamily="66" charset="0"/>
              </a:rPr>
              <a:t>a,</a:t>
            </a:r>
            <a:r>
              <a:rPr lang="ru-RU" sz="2400" i="1" dirty="0" smtClean="0">
                <a:latin typeface="Comic Sans MS" pitchFamily="66" charset="0"/>
              </a:rPr>
              <a:t> </a:t>
            </a:r>
            <a:r>
              <a:rPr lang="en-US" sz="2400" i="1" dirty="0" smtClean="0">
                <a:latin typeface="Comic Sans MS" pitchFamily="66" charset="0"/>
              </a:rPr>
              <a:t>b,</a:t>
            </a:r>
            <a:r>
              <a:rPr lang="ru-RU" sz="2400" i="1" dirty="0" smtClean="0">
                <a:latin typeface="Comic Sans MS" pitchFamily="66" charset="0"/>
              </a:rPr>
              <a:t> </a:t>
            </a:r>
            <a:r>
              <a:rPr lang="en-US" sz="2400" i="1" dirty="0" smtClean="0">
                <a:latin typeface="Comic Sans MS" pitchFamily="66" charset="0"/>
              </a:rPr>
              <a:t>c </a:t>
            </a:r>
            <a:r>
              <a:rPr lang="en-US" sz="2400" dirty="0" smtClean="0">
                <a:latin typeface="Comic Sans MS" pitchFamily="66" charset="0"/>
              </a:rPr>
              <a:t>– </a:t>
            </a:r>
            <a:r>
              <a:rPr lang="ru-RU" sz="2400" dirty="0" smtClean="0">
                <a:latin typeface="Comic Sans MS" pitchFamily="66" charset="0"/>
              </a:rPr>
              <a:t>стороны треугольника</a:t>
            </a:r>
          </a:p>
          <a:p>
            <a:r>
              <a:rPr lang="ru-RU" sz="2400" i="1" dirty="0" err="1" smtClean="0">
                <a:latin typeface="Comic Sans MS" pitchFamily="66" charset="0"/>
              </a:rPr>
              <a:t>р</a:t>
            </a:r>
            <a:r>
              <a:rPr lang="ru-RU" sz="2400" i="1" dirty="0" smtClean="0">
                <a:latin typeface="Comic Sans MS" pitchFamily="66" charset="0"/>
              </a:rPr>
              <a:t> </a:t>
            </a:r>
            <a:r>
              <a:rPr lang="ru-RU" sz="2400" dirty="0" smtClean="0">
                <a:latin typeface="Comic Sans MS" pitchFamily="66" charset="0"/>
              </a:rPr>
              <a:t>-  полупериметр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714745" y="3357562"/>
            <a:ext cx="5214974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- высота, проведённая к стороне</a:t>
            </a:r>
            <a:r>
              <a:rPr lang="ru-RU" sz="2400" i="1" dirty="0" smtClean="0">
                <a:latin typeface="Comic Sans MS" pitchFamily="66" charset="0"/>
              </a:rPr>
              <a:t> с</a:t>
            </a:r>
            <a:endParaRPr lang="ru-RU" sz="2400" i="1" dirty="0">
              <a:latin typeface="Comic Sans MS" pitchFamily="66" charset="0"/>
            </a:endParaRPr>
          </a:p>
        </p:txBody>
      </p:sp>
      <p:graphicFrame>
        <p:nvGraphicFramePr>
          <p:cNvPr id="30724" name="Содержимое 15"/>
          <p:cNvGraphicFramePr>
            <a:graphicFrameLocks noChangeAspect="1"/>
          </p:cNvGraphicFramePr>
          <p:nvPr/>
        </p:nvGraphicFramePr>
        <p:xfrm>
          <a:off x="3214678" y="3214686"/>
          <a:ext cx="568061" cy="785818"/>
        </p:xfrm>
        <a:graphic>
          <a:graphicData uri="http://schemas.openxmlformats.org/presentationml/2006/ole">
            <p:oleObj spid="_x0000_s30724" name="Equation" r:id="rId5" imgW="164880" imgH="228600" progId="Equation.DSMT4">
              <p:embed/>
            </p:oleObj>
          </a:graphicData>
        </a:graphic>
      </p:graphicFrame>
      <p:sp>
        <p:nvSpPr>
          <p:cNvPr id="17" name="Управляющая кнопка: в начало 16">
            <a:hlinkClick r:id="rId6" action="ppaction://hlinksldjump" highlightClick="1"/>
          </p:cNvPr>
          <p:cNvSpPr/>
          <p:nvPr/>
        </p:nvSpPr>
        <p:spPr>
          <a:xfrm>
            <a:off x="8072462" y="6000768"/>
            <a:ext cx="785818" cy="571504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5720" y="214290"/>
            <a:ext cx="86455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Вычисление длины высоты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428596" y="1643050"/>
            <a:ext cx="2857520" cy="2500330"/>
          </a:xfrm>
          <a:prstGeom prst="triangle">
            <a:avLst>
              <a:gd name="adj" fmla="val 7529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4143372" y="1643050"/>
            <a:ext cx="4714908" cy="1785950"/>
          </a:xfrm>
          <a:prstGeom prst="triangle">
            <a:avLst>
              <a:gd name="adj" fmla="val 25914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 flipH="1">
            <a:off x="3929058" y="4143380"/>
            <a:ext cx="3571900" cy="2071702"/>
          </a:xfrm>
          <a:prstGeom prst="triangle">
            <a:avLst>
              <a:gd name="adj" fmla="val 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7215206" y="6000768"/>
            <a:ext cx="285752" cy="21431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есяц 7"/>
          <p:cNvSpPr/>
          <p:nvPr/>
        </p:nvSpPr>
        <p:spPr>
          <a:xfrm rot="15630395">
            <a:off x="5435927" y="1695351"/>
            <a:ext cx="101214" cy="678661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714348" y="4429132"/>
            <a:ext cx="2465740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остроугольный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357818" y="3643314"/>
            <a:ext cx="2318263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тупоугольный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3108" y="5572140"/>
            <a:ext cx="256031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прямоугольный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1500166" y="285728"/>
            <a:ext cx="6552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Виды треугольников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785786" y="1643050"/>
            <a:ext cx="2000264" cy="3000396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6286512" y="1643050"/>
            <a:ext cx="2643206" cy="2143140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571736" y="3643314"/>
            <a:ext cx="3071834" cy="2714644"/>
          </a:xfrm>
          <a:prstGeom prst="triangle">
            <a:avLst>
              <a:gd name="adj" fmla="val 8130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142976" y="3071810"/>
            <a:ext cx="285752" cy="714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V="1">
            <a:off x="2143108" y="3071810"/>
            <a:ext cx="285752" cy="714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6786578" y="2643182"/>
            <a:ext cx="285752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8072462" y="2571744"/>
            <a:ext cx="285752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>
            <a:off x="7465239" y="3821909"/>
            <a:ext cx="357984" cy="79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14282" y="5572140"/>
            <a:ext cx="2645276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равнобедренный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86512" y="4143380"/>
            <a:ext cx="258436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равносторонний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786446" y="6143644"/>
            <a:ext cx="256352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разносторонний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71538" y="5000636"/>
            <a:ext cx="1475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Comic Sans MS" pitchFamily="66" charset="0"/>
              </a:rPr>
              <a:t>основание</a:t>
            </a:r>
            <a:endParaRPr lang="ru-RU" sz="2000" dirty="0"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71736" y="3214686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 smtClean="0">
                <a:latin typeface="Comic Sans MS" pitchFamily="66" charset="0"/>
              </a:rPr>
              <a:t>боковые стороны</a:t>
            </a:r>
            <a:endParaRPr lang="ru-RU" sz="2000" dirty="0">
              <a:latin typeface="Comic Sans MS" pitchFamily="66" charset="0"/>
            </a:endParaRPr>
          </a:p>
        </p:txBody>
      </p:sp>
      <p:sp>
        <p:nvSpPr>
          <p:cNvPr id="26" name="Стрелка влево 25"/>
          <p:cNvSpPr/>
          <p:nvPr/>
        </p:nvSpPr>
        <p:spPr>
          <a:xfrm rot="20216731">
            <a:off x="2559454" y="3663815"/>
            <a:ext cx="857256" cy="112107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лево 26"/>
          <p:cNvSpPr/>
          <p:nvPr/>
        </p:nvSpPr>
        <p:spPr>
          <a:xfrm rot="1085243">
            <a:off x="1466353" y="2951206"/>
            <a:ext cx="2000264" cy="100546"/>
          </a:xfrm>
          <a:prstGeom prst="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верх 28"/>
          <p:cNvSpPr/>
          <p:nvPr/>
        </p:nvSpPr>
        <p:spPr>
          <a:xfrm flipH="1">
            <a:off x="1714480" y="4643446"/>
            <a:ext cx="71438" cy="428628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Заголовок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1500166" y="285728"/>
            <a:ext cx="65527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Виды треугольников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286248" y="3786190"/>
            <a:ext cx="4714908" cy="231138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400" dirty="0" smtClean="0">
                <a:latin typeface="Comic Sans MS" pitchFamily="66" charset="0"/>
              </a:rPr>
              <a:t>В равнобедренном  треугольнике 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 проведённая к основанию, является                               и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3438" y="1714488"/>
            <a:ext cx="4038600" cy="168592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latin typeface="Comic Sans MS" pitchFamily="66" charset="0"/>
              </a:rPr>
              <a:t>В равнобедренном треугольнике углы при основании равны.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928662" y="1785926"/>
            <a:ext cx="2857520" cy="3286148"/>
          </a:xfrm>
          <a:prstGeom prst="triangl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Месяц 6"/>
          <p:cNvSpPr/>
          <p:nvPr/>
        </p:nvSpPr>
        <p:spPr>
          <a:xfrm rot="8946777">
            <a:off x="1347304" y="4454390"/>
            <a:ext cx="194623" cy="571504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Месяц 7"/>
          <p:cNvSpPr/>
          <p:nvPr/>
        </p:nvSpPr>
        <p:spPr>
          <a:xfrm rot="2137599">
            <a:off x="3221239" y="4500034"/>
            <a:ext cx="181790" cy="571504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>
            <a:stCxn id="4" idx="0"/>
            <a:endCxn id="4" idx="3"/>
          </p:cNvCxnSpPr>
          <p:nvPr/>
        </p:nvCxnSpPr>
        <p:spPr>
          <a:xfrm rot="16200000" flipH="1">
            <a:off x="714348" y="3429000"/>
            <a:ext cx="3286148" cy="1588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Дуга 10"/>
          <p:cNvSpPr/>
          <p:nvPr/>
        </p:nvSpPr>
        <p:spPr>
          <a:xfrm rot="8449834">
            <a:off x="1880732" y="1794949"/>
            <a:ext cx="1024124" cy="890798"/>
          </a:xfrm>
          <a:prstGeom prst="arc">
            <a:avLst>
              <a:gd name="adj1" fmla="val 18896645"/>
              <a:gd name="adj2" fmla="val 0"/>
            </a:avLst>
          </a:prstGeom>
          <a:noFill/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6022697">
            <a:off x="1947090" y="1710134"/>
            <a:ext cx="1024124" cy="890798"/>
          </a:xfrm>
          <a:prstGeom prst="arc">
            <a:avLst>
              <a:gd name="adj1" fmla="val 18896645"/>
              <a:gd name="adj2" fmla="val 0"/>
            </a:avLst>
          </a:prstGeom>
          <a:ln w="254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6786578" y="4214818"/>
            <a:ext cx="14430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Comic Sans MS" pitchFamily="66" charset="0"/>
              </a:rPr>
              <a:t>медиана</a:t>
            </a:r>
            <a:endParaRPr lang="ru-RU" sz="24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72066" y="5429264"/>
            <a:ext cx="2222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Comic Sans MS" pitchFamily="66" charset="0"/>
              </a:rPr>
              <a:t>биссектрисой</a:t>
            </a:r>
            <a:endParaRPr lang="ru-RU" sz="24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786578" y="4214818"/>
            <a:ext cx="12266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Comic Sans MS" pitchFamily="66" charset="0"/>
              </a:rPr>
              <a:t>высота</a:t>
            </a:r>
            <a:endParaRPr lang="ru-RU" sz="24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00628" y="5429264"/>
            <a:ext cx="22220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Comic Sans MS" pitchFamily="66" charset="0"/>
              </a:rPr>
              <a:t>биссектрисой</a:t>
            </a:r>
            <a:endParaRPr lang="ru-RU" sz="24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786578" y="4214818"/>
            <a:ext cx="20008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биссектриса</a:t>
            </a:r>
            <a:endParaRPr lang="ru-RU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43636" y="5000636"/>
            <a:ext cx="16642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медианой</a:t>
            </a:r>
            <a:endParaRPr lang="ru-RU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72066" y="5429264"/>
            <a:ext cx="1447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высотой</a:t>
            </a:r>
            <a:endParaRPr lang="ru-RU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215074" y="5000636"/>
            <a:ext cx="1447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B050"/>
                </a:solidFill>
                <a:latin typeface="Comic Sans MS" pitchFamily="66" charset="0"/>
              </a:rPr>
              <a:t>высотой</a:t>
            </a:r>
            <a:endParaRPr lang="ru-RU" sz="2400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215074" y="5072074"/>
            <a:ext cx="16642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Comic Sans MS" pitchFamily="66" charset="0"/>
              </a:rPr>
              <a:t>медианой</a:t>
            </a:r>
            <a:endParaRPr lang="ru-RU" sz="2400" dirty="0">
              <a:solidFill>
                <a:srgbClr val="0070C0"/>
              </a:solidFill>
              <a:latin typeface="Comic Sans MS" pitchFamily="66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rot="5400000">
            <a:off x="1714480" y="5072074"/>
            <a:ext cx="285752" cy="1588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2643174" y="5072074"/>
            <a:ext cx="285752" cy="1588"/>
          </a:xfrm>
          <a:prstGeom prst="line">
            <a:avLst/>
          </a:prstGeom>
          <a:ln w="381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Управляющая кнопка: в начало 26">
            <a:hlinkClick r:id="rId2" action="ppaction://hlinksldjump" highlightClick="1"/>
          </p:cNvPr>
          <p:cNvSpPr/>
          <p:nvPr/>
        </p:nvSpPr>
        <p:spPr>
          <a:xfrm>
            <a:off x="8143900" y="6000768"/>
            <a:ext cx="714380" cy="642942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99170" y="0"/>
            <a:ext cx="874483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Свойства равнобедренного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треугольника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5" grpId="1"/>
      <p:bldP spid="16" grpId="0"/>
      <p:bldP spid="16" grpId="1"/>
      <p:bldP spid="17" grpId="0"/>
      <p:bldP spid="19" grpId="0"/>
      <p:bldP spid="20" grpId="0"/>
      <p:bldP spid="21" grpId="0"/>
      <p:bldP spid="22" grpId="0"/>
      <p:bldP spid="22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86380" y="2357430"/>
            <a:ext cx="3614734" cy="25717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latin typeface="Comic Sans MS" pitchFamily="66" charset="0"/>
              </a:rPr>
              <a:t>Два треугольника называются  </a:t>
            </a:r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равными</a:t>
            </a:r>
            <a:r>
              <a:rPr lang="ru-RU" sz="2400" dirty="0" smtClean="0">
                <a:latin typeface="Comic Sans MS" pitchFamily="66" charset="0"/>
              </a:rPr>
              <a:t>, если их можно совместить при наложении. 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357158" y="1857364"/>
            <a:ext cx="2573870" cy="1918517"/>
          </a:xfrm>
          <a:prstGeom prst="triangle">
            <a:avLst>
              <a:gd name="adj" fmla="val 2062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928926" y="3786190"/>
            <a:ext cx="2515707" cy="1901624"/>
          </a:xfrm>
          <a:prstGeom prst="triangle">
            <a:avLst>
              <a:gd name="adj" fmla="val 20627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42910" y="214290"/>
            <a:ext cx="79698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Равенство треугольников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8 -0.00509 L 0.27847 0.283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" y="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Равнобедренный треугольник 3"/>
          <p:cNvSpPr/>
          <p:nvPr/>
        </p:nvSpPr>
        <p:spPr>
          <a:xfrm>
            <a:off x="214282" y="1714488"/>
            <a:ext cx="1714512" cy="1500198"/>
          </a:xfrm>
          <a:prstGeom prst="triangle">
            <a:avLst>
              <a:gd name="adj" fmla="val 16522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2143108" y="1714488"/>
            <a:ext cx="1714512" cy="1500198"/>
          </a:xfrm>
          <a:prstGeom prst="triangle">
            <a:avLst>
              <a:gd name="adj" fmla="val 16522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214282" y="2428868"/>
            <a:ext cx="285752" cy="714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785786" y="321468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5400000">
            <a:off x="928662" y="321468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143108" y="2428868"/>
            <a:ext cx="285752" cy="714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2643968" y="3213892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2786844" y="3213892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Месяц 22"/>
          <p:cNvSpPr/>
          <p:nvPr/>
        </p:nvSpPr>
        <p:spPr>
          <a:xfrm rot="8832610">
            <a:off x="482887" y="2650404"/>
            <a:ext cx="176174" cy="516157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Месяц 23"/>
          <p:cNvSpPr/>
          <p:nvPr/>
        </p:nvSpPr>
        <p:spPr>
          <a:xfrm rot="8832610">
            <a:off x="2411618" y="2650090"/>
            <a:ext cx="177371" cy="516157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214282" y="3429000"/>
            <a:ext cx="3903633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по двум сторонам и углу</a:t>
            </a:r>
          </a:p>
          <a:p>
            <a:r>
              <a:rPr lang="ru-RU" sz="2400" dirty="0" smtClean="0">
                <a:latin typeface="Comic Sans MS" pitchFamily="66" charset="0"/>
              </a:rPr>
              <a:t>          между ними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26" name="Равнобедренный треугольник 25"/>
          <p:cNvSpPr/>
          <p:nvPr/>
        </p:nvSpPr>
        <p:spPr>
          <a:xfrm>
            <a:off x="4857752" y="1714488"/>
            <a:ext cx="1714512" cy="1500198"/>
          </a:xfrm>
          <a:prstGeom prst="triangle">
            <a:avLst>
              <a:gd name="adj" fmla="val 74156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Равнобедренный треугольник 26"/>
          <p:cNvSpPr/>
          <p:nvPr/>
        </p:nvSpPr>
        <p:spPr>
          <a:xfrm>
            <a:off x="7072330" y="1714488"/>
            <a:ext cx="1714512" cy="1500198"/>
          </a:xfrm>
          <a:prstGeom prst="triangle">
            <a:avLst>
              <a:gd name="adj" fmla="val 75016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/>
          <p:cNvCxnSpPr/>
          <p:nvPr/>
        </p:nvCxnSpPr>
        <p:spPr>
          <a:xfrm rot="5400000">
            <a:off x="5644364" y="3213892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5400000">
            <a:off x="7786710" y="321468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Месяц 31"/>
          <p:cNvSpPr/>
          <p:nvPr/>
        </p:nvSpPr>
        <p:spPr>
          <a:xfrm rot="8832610" flipV="1">
            <a:off x="5218429" y="2810789"/>
            <a:ext cx="189116" cy="332344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Месяц 32"/>
          <p:cNvSpPr/>
          <p:nvPr/>
        </p:nvSpPr>
        <p:spPr>
          <a:xfrm rot="8832610" flipV="1">
            <a:off x="7504446" y="2810790"/>
            <a:ext cx="189116" cy="332344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Месяц 33"/>
          <p:cNvSpPr/>
          <p:nvPr/>
        </p:nvSpPr>
        <p:spPr>
          <a:xfrm rot="13368014" flipH="1" flipV="1">
            <a:off x="6208606" y="2775587"/>
            <a:ext cx="149493" cy="460111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Месяц 34"/>
          <p:cNvSpPr/>
          <p:nvPr/>
        </p:nvSpPr>
        <p:spPr>
          <a:xfrm rot="13368014" flipH="1" flipV="1">
            <a:off x="8423183" y="2775586"/>
            <a:ext cx="149493" cy="460111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Месяц 35"/>
          <p:cNvSpPr/>
          <p:nvPr/>
        </p:nvSpPr>
        <p:spPr>
          <a:xfrm rot="13368014" flipH="1" flipV="1">
            <a:off x="6045641" y="2572456"/>
            <a:ext cx="144717" cy="684151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Месяц 36"/>
          <p:cNvSpPr/>
          <p:nvPr/>
        </p:nvSpPr>
        <p:spPr>
          <a:xfrm rot="13368014" flipH="1" flipV="1">
            <a:off x="8285617" y="2529822"/>
            <a:ext cx="144717" cy="684151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/>
          <p:cNvSpPr txBox="1"/>
          <p:nvPr/>
        </p:nvSpPr>
        <p:spPr>
          <a:xfrm>
            <a:off x="4857752" y="3500438"/>
            <a:ext cx="3991798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/>
              <a:t>       </a:t>
            </a:r>
            <a:r>
              <a:rPr lang="ru-RU" sz="2400" dirty="0" smtClean="0">
                <a:latin typeface="Comic Sans MS" pitchFamily="66" charset="0"/>
              </a:rPr>
              <a:t>по стороне и двум </a:t>
            </a:r>
          </a:p>
          <a:p>
            <a:r>
              <a:rPr lang="ru-RU" sz="2400" dirty="0" smtClean="0">
                <a:latin typeface="Comic Sans MS" pitchFamily="66" charset="0"/>
              </a:rPr>
              <a:t>прилежащим к ней углам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39" name="Равнобедренный треугольник 38"/>
          <p:cNvSpPr/>
          <p:nvPr/>
        </p:nvSpPr>
        <p:spPr>
          <a:xfrm>
            <a:off x="2000232" y="4429132"/>
            <a:ext cx="2786082" cy="1500198"/>
          </a:xfrm>
          <a:prstGeom prst="triangle">
            <a:avLst>
              <a:gd name="adj" fmla="val 17469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Равнобедренный треугольник 39"/>
          <p:cNvSpPr/>
          <p:nvPr/>
        </p:nvSpPr>
        <p:spPr>
          <a:xfrm>
            <a:off x="5286380" y="4429132"/>
            <a:ext cx="2786082" cy="1500198"/>
          </a:xfrm>
          <a:prstGeom prst="triangle">
            <a:avLst>
              <a:gd name="adj" fmla="val 17469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2" name="Прямая соединительная линия 41"/>
          <p:cNvCxnSpPr/>
          <p:nvPr/>
        </p:nvCxnSpPr>
        <p:spPr>
          <a:xfrm>
            <a:off x="2143108" y="5143512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429256" y="5214950"/>
            <a:ext cx="214314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rot="5400000">
            <a:off x="2643174" y="5929330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2786050" y="5929330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2929720" y="592853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5929322" y="5929330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6072198" y="5929330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5400000">
            <a:off x="6215074" y="5929330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rot="5400000">
            <a:off x="3321835" y="4964917"/>
            <a:ext cx="214314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rot="5400000">
            <a:off x="3393273" y="5036355"/>
            <a:ext cx="214314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rot="5400000">
            <a:off x="6536545" y="4964917"/>
            <a:ext cx="214314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>
            <a:off x="6679421" y="5036355"/>
            <a:ext cx="214314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643306" y="6215082"/>
            <a:ext cx="284084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по трём сторонам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68" name="Управляющая кнопка: в начало 67">
            <a:hlinkClick r:id="rId2" action="ppaction://hlinksldjump" highlightClick="1"/>
          </p:cNvPr>
          <p:cNvSpPr/>
          <p:nvPr/>
        </p:nvSpPr>
        <p:spPr>
          <a:xfrm>
            <a:off x="8072462" y="6143644"/>
            <a:ext cx="785818" cy="571504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Заголовок 4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3" name="Прямоугольник 42"/>
          <p:cNvSpPr/>
          <p:nvPr/>
        </p:nvSpPr>
        <p:spPr>
          <a:xfrm>
            <a:off x="1500166" y="0"/>
            <a:ext cx="658225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Признаки равенства </a:t>
            </a:r>
          </a:p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треугольников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8" grpId="0" animBg="1"/>
      <p:bldP spid="6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48" y="1785926"/>
            <a:ext cx="4543428" cy="390050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600" dirty="0" smtClean="0">
                <a:latin typeface="Comic Sans MS" pitchFamily="66" charset="0"/>
              </a:rPr>
              <a:t>Два треугольника называются подобными, если их углы соответственно равны и стороны одного треугольника пропорциональны сходственным сторонам  другого.</a:t>
            </a:r>
            <a:endParaRPr lang="ru-RU" sz="2600" dirty="0">
              <a:latin typeface="Comic Sans MS" pitchFamily="66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1142976" y="2500306"/>
            <a:ext cx="2571768" cy="2928958"/>
          </a:xfrm>
          <a:prstGeom prst="triangle">
            <a:avLst>
              <a:gd name="adj" fmla="val 79936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357158" y="2071678"/>
            <a:ext cx="1428728" cy="1428760"/>
          </a:xfrm>
          <a:prstGeom prst="triangle">
            <a:avLst>
              <a:gd name="adj" fmla="val 79936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214290"/>
            <a:ext cx="75627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Подобие треугольников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214282" y="2285992"/>
            <a:ext cx="1285884" cy="857256"/>
          </a:xfrm>
          <a:prstGeom prst="triangle">
            <a:avLst>
              <a:gd name="adj" fmla="val 7909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1714480" y="1500174"/>
            <a:ext cx="1919302" cy="1633550"/>
          </a:xfrm>
          <a:prstGeom prst="triangle">
            <a:avLst>
              <a:gd name="adj" fmla="val 79091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642910" y="3500438"/>
            <a:ext cx="2359941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по двум углам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6" name="Равнобедренный треугольник 5"/>
          <p:cNvSpPr/>
          <p:nvPr/>
        </p:nvSpPr>
        <p:spPr>
          <a:xfrm>
            <a:off x="4214810" y="1571612"/>
            <a:ext cx="2428892" cy="1857388"/>
          </a:xfrm>
          <a:prstGeom prst="triangle">
            <a:avLst>
              <a:gd name="adj" fmla="val 1897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Равнобедренный треугольник 6"/>
          <p:cNvSpPr/>
          <p:nvPr/>
        </p:nvSpPr>
        <p:spPr>
          <a:xfrm>
            <a:off x="6929454" y="2071678"/>
            <a:ext cx="1643074" cy="1357322"/>
          </a:xfrm>
          <a:prstGeom prst="triangle">
            <a:avLst>
              <a:gd name="adj" fmla="val 18970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500562" y="3643314"/>
            <a:ext cx="3903633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по двум сторонам и углу</a:t>
            </a:r>
          </a:p>
          <a:p>
            <a:r>
              <a:rPr lang="ru-RU" sz="2400" dirty="0" smtClean="0">
                <a:latin typeface="Comic Sans MS" pitchFamily="66" charset="0"/>
              </a:rPr>
              <a:t>          между ними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3306" y="6215082"/>
            <a:ext cx="2840842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по трём сторонам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1428728" y="4643446"/>
            <a:ext cx="3071834" cy="928694"/>
          </a:xfrm>
          <a:prstGeom prst="triangle">
            <a:avLst>
              <a:gd name="adj" fmla="val 65376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4929190" y="4929198"/>
            <a:ext cx="2286016" cy="642942"/>
          </a:xfrm>
          <a:prstGeom prst="triangle">
            <a:avLst>
              <a:gd name="adj" fmla="val 65376"/>
            </a:avLst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Месяц 12"/>
          <p:cNvSpPr/>
          <p:nvPr/>
        </p:nvSpPr>
        <p:spPr>
          <a:xfrm rot="8832610" flipV="1">
            <a:off x="4432612" y="3025104"/>
            <a:ext cx="189116" cy="332344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Месяц 13"/>
          <p:cNvSpPr/>
          <p:nvPr/>
        </p:nvSpPr>
        <p:spPr>
          <a:xfrm rot="8832610" flipV="1">
            <a:off x="7147256" y="3025104"/>
            <a:ext cx="189116" cy="332344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Месяц 14"/>
          <p:cNvSpPr/>
          <p:nvPr/>
        </p:nvSpPr>
        <p:spPr>
          <a:xfrm rot="12547015" flipH="1" flipV="1">
            <a:off x="3205871" y="2612166"/>
            <a:ext cx="181305" cy="426495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Месяц 15"/>
          <p:cNvSpPr/>
          <p:nvPr/>
        </p:nvSpPr>
        <p:spPr>
          <a:xfrm rot="12547015" flipH="1" flipV="1">
            <a:off x="1079526" y="2738087"/>
            <a:ext cx="194343" cy="376930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Месяц 16"/>
          <p:cNvSpPr/>
          <p:nvPr/>
        </p:nvSpPr>
        <p:spPr>
          <a:xfrm rot="8832610">
            <a:off x="557320" y="2865065"/>
            <a:ext cx="98744" cy="240616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Месяц 17"/>
          <p:cNvSpPr/>
          <p:nvPr/>
        </p:nvSpPr>
        <p:spPr>
          <a:xfrm rot="8832610">
            <a:off x="1986081" y="2865064"/>
            <a:ext cx="98744" cy="240616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Месяц 18"/>
          <p:cNvSpPr/>
          <p:nvPr/>
        </p:nvSpPr>
        <p:spPr>
          <a:xfrm rot="8832610">
            <a:off x="709227" y="2774972"/>
            <a:ext cx="153118" cy="289962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Месяц 19"/>
          <p:cNvSpPr/>
          <p:nvPr/>
        </p:nvSpPr>
        <p:spPr>
          <a:xfrm rot="8832610">
            <a:off x="2155105" y="2722437"/>
            <a:ext cx="130853" cy="346630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5400000">
            <a:off x="2643968" y="557134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786844" y="557134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rot="5400000">
            <a:off x="2929720" y="557134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rot="5400000">
            <a:off x="5787240" y="557134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5400000">
            <a:off x="5930116" y="557134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6072992" y="557134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rot="16200000" flipH="1">
            <a:off x="2321703" y="5036355"/>
            <a:ext cx="214314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6200000" flipH="1">
            <a:off x="2464579" y="4964917"/>
            <a:ext cx="214314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5536413" y="5179231"/>
            <a:ext cx="214314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rot="16200000" flipH="1">
            <a:off x="5679289" y="5107793"/>
            <a:ext cx="214314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5400000">
            <a:off x="3786182" y="4929198"/>
            <a:ext cx="214314" cy="21431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5400000">
            <a:off x="6607983" y="5107793"/>
            <a:ext cx="214314" cy="142876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>
            <a:off x="5001422" y="342820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>
            <a:off x="5144298" y="342820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rot="5400000">
            <a:off x="7430314" y="342820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7573190" y="3428206"/>
            <a:ext cx="285752" cy="158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10800000">
            <a:off x="4286248" y="2500306"/>
            <a:ext cx="285752" cy="714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0800000">
            <a:off x="7000892" y="2714620"/>
            <a:ext cx="214314" cy="7143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Управляющая кнопка: в начало 60">
            <a:hlinkClick r:id="rId2" action="ppaction://hlinksldjump" highlightClick="1"/>
          </p:cNvPr>
          <p:cNvSpPr/>
          <p:nvPr/>
        </p:nvSpPr>
        <p:spPr>
          <a:xfrm>
            <a:off x="8001024" y="6072206"/>
            <a:ext cx="785818" cy="571504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Заголовок 3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1714480" y="142852"/>
            <a:ext cx="596996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Признаки подобия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71472" y="1714488"/>
            <a:ext cx="2071702" cy="2000264"/>
          </a:xfrm>
          <a:prstGeom prst="triangle">
            <a:avLst>
              <a:gd name="adj" fmla="val 74288"/>
            </a:avLst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285984" y="142873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А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3286124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В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71736" y="335756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С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728" y="3786190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FF0000"/>
                </a:solidFill>
                <a:latin typeface="Comic Sans MS" pitchFamily="66" charset="0"/>
              </a:rPr>
              <a:t>а</a:t>
            </a:r>
            <a:endParaRPr lang="ru-RU" sz="28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28860" y="2357430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b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0100" y="2214554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endParaRPr lang="ru-RU" sz="28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85918" y="1857364"/>
            <a:ext cx="417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rgbClr val="00B050"/>
                </a:solidFill>
              </a:rPr>
              <a:t>α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14348" y="3214686"/>
            <a:ext cx="409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rgbClr val="00B050"/>
                </a:solidFill>
              </a:rPr>
              <a:t>β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143108" y="3143248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rgbClr val="00B050"/>
                </a:solidFill>
              </a:rPr>
              <a:t>γ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928926" y="1714488"/>
            <a:ext cx="5607625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В треугольнике : 1) против большей </a:t>
            </a:r>
          </a:p>
          <a:p>
            <a:r>
              <a:rPr lang="ru-RU" sz="2400" dirty="0" smtClean="0">
                <a:latin typeface="Comic Sans MS" pitchFamily="66" charset="0"/>
              </a:rPr>
              <a:t>стороны лежит больший угол; </a:t>
            </a:r>
          </a:p>
          <a:p>
            <a:pPr marL="457200" indent="-457200">
              <a:buAutoNum type="arabicParenR" startAt="2"/>
            </a:pPr>
            <a:r>
              <a:rPr lang="ru-RU" sz="2400" dirty="0" smtClean="0">
                <a:latin typeface="Comic Sans MS" pitchFamily="66" charset="0"/>
              </a:rPr>
              <a:t>против большего угла лежит </a:t>
            </a:r>
          </a:p>
          <a:p>
            <a:pPr marL="457200" indent="-457200"/>
            <a:r>
              <a:rPr lang="ru-RU" sz="2400" dirty="0" smtClean="0">
                <a:latin typeface="Comic Sans MS" pitchFamily="66" charset="0"/>
              </a:rPr>
              <a:t>большая сторона.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71802" y="3643314"/>
            <a:ext cx="5860900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Каждая сторона треугольника больше </a:t>
            </a:r>
          </a:p>
          <a:p>
            <a:r>
              <a:rPr lang="ru-RU" sz="2400" dirty="0" smtClean="0">
                <a:latin typeface="Comic Sans MS" pitchFamily="66" charset="0"/>
              </a:rPr>
              <a:t>разности и меньше суммы двух</a:t>
            </a:r>
          </a:p>
          <a:p>
            <a:r>
              <a:rPr lang="ru-RU" sz="2400" dirty="0" smtClean="0">
                <a:latin typeface="Comic Sans MS" pitchFamily="66" charset="0"/>
              </a:rPr>
              <a:t> других сторон.</a:t>
            </a:r>
            <a:endParaRPr lang="ru-RU" sz="2400" dirty="0">
              <a:latin typeface="Comic Sans MS" pitchFamily="66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214282" y="5500702"/>
          <a:ext cx="3151931" cy="1000132"/>
        </p:xfrm>
        <a:graphic>
          <a:graphicData uri="http://schemas.openxmlformats.org/presentationml/2006/ole">
            <p:oleObj spid="_x0000_s41987" name="Equation" r:id="rId3" imgW="1320480" imgH="419040" progId="Equation.DSMT4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4071934" y="5357826"/>
          <a:ext cx="4524405" cy="714380"/>
        </p:xfrm>
        <a:graphic>
          <a:graphicData uri="http://schemas.openxmlformats.org/presentationml/2006/ole">
            <p:oleObj spid="_x0000_s41988" name="Equation" r:id="rId4" imgW="1447560" imgH="228600" progId="Equation.DSMT4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214282" y="4429132"/>
          <a:ext cx="2643206" cy="587379"/>
        </p:xfrm>
        <a:graphic>
          <a:graphicData uri="http://schemas.openxmlformats.org/presentationml/2006/ole">
            <p:oleObj spid="_x0000_s41989" name="Equation" r:id="rId5" imgW="1028520" imgH="228600" progId="Equation.DSMT4">
              <p:embed/>
            </p:oleObj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1000100" y="0"/>
            <a:ext cx="678820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Соотношения между 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сторонами и углами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endParaRPr lang="ru-RU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071679"/>
            <a:ext cx="4210080" cy="371477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2400" dirty="0" smtClean="0">
                <a:latin typeface="Comic Sans MS" pitchFamily="66" charset="0"/>
              </a:rPr>
              <a:t>Треугольником</a:t>
            </a:r>
            <a:r>
              <a:rPr lang="ru-RU" sz="2400" b="1" dirty="0" smtClean="0">
                <a:latin typeface="Comic Sans MS" pitchFamily="66" charset="0"/>
              </a:rPr>
              <a:t> </a:t>
            </a:r>
            <a:r>
              <a:rPr lang="ru-RU" sz="2400" dirty="0" smtClean="0">
                <a:latin typeface="Comic Sans MS" pitchFamily="66" charset="0"/>
              </a:rPr>
              <a:t>называется фигура, которая состоит из трёх точек, не лежащих на одной прямой, и трёх отрезков, попарно соединяющих эти точки.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785786" y="3071810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357554" y="221455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285984" y="5429264"/>
            <a:ext cx="142876" cy="142876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flipV="1">
            <a:off x="928662" y="2285992"/>
            <a:ext cx="2521254" cy="827666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stCxn id="5" idx="5"/>
            <a:endCxn id="9" idx="1"/>
          </p:cNvCxnSpPr>
          <p:nvPr/>
        </p:nvCxnSpPr>
        <p:spPr>
          <a:xfrm rot="16200000" flipH="1">
            <a:off x="479110" y="3622390"/>
            <a:ext cx="2256426" cy="1399170"/>
          </a:xfrm>
          <a:prstGeom prst="line">
            <a:avLst/>
          </a:prstGeom>
          <a:ln w="1047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rot="16200000" flipH="1" flipV="1">
            <a:off x="1271057" y="3372357"/>
            <a:ext cx="3214710" cy="1041980"/>
          </a:xfrm>
          <a:prstGeom prst="line">
            <a:avLst/>
          </a:prstGeom>
          <a:ln w="1016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Управляющая кнопка: в начало 12">
            <a:hlinkClick r:id="rId2" action="ppaction://hlinksldjump" highlightClick="1"/>
          </p:cNvPr>
          <p:cNvSpPr/>
          <p:nvPr/>
        </p:nvSpPr>
        <p:spPr>
          <a:xfrm flipV="1">
            <a:off x="7929586" y="6000768"/>
            <a:ext cx="928694" cy="642918"/>
          </a:xfrm>
          <a:prstGeom prst="actionButtonBeginning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643174" y="428604"/>
            <a:ext cx="45704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Треугольник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571472" y="1714488"/>
            <a:ext cx="3143272" cy="2000264"/>
          </a:xfrm>
          <a:prstGeom prst="triangle">
            <a:avLst>
              <a:gd name="adj" fmla="val 0"/>
            </a:avLst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428728" y="3786190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FF0000"/>
                </a:solidFill>
                <a:latin typeface="Comic Sans MS" pitchFamily="66" charset="0"/>
              </a:rPr>
              <a:t>а</a:t>
            </a:r>
            <a:endParaRPr lang="ru-RU" sz="28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2844" y="2428868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b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71670" y="2214554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endParaRPr lang="ru-RU" sz="28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472" y="3500438"/>
            <a:ext cx="285752" cy="214314"/>
          </a:xfrm>
          <a:prstGeom prst="rect">
            <a:avLst/>
          </a:prstGeom>
          <a:solidFill>
            <a:srgbClr val="00B050"/>
          </a:solidFill>
          <a:ln>
            <a:solidFill>
              <a:srgbClr val="00B05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3071802" y="1714488"/>
          <a:ext cx="2071702" cy="571504"/>
        </p:xfrm>
        <a:graphic>
          <a:graphicData uri="http://schemas.openxmlformats.org/presentationml/2006/ole">
            <p:oleObj spid="_x0000_s45058" name="Equation" r:id="rId3" imgW="736560" imgH="203040" progId="Equation.DSMT4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286380" y="1785926"/>
            <a:ext cx="3018775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теорема Пифагора</a:t>
            </a:r>
            <a:endParaRPr lang="ru-RU" sz="2400" dirty="0">
              <a:latin typeface="Comic Sans MS" pitchFamily="66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500035" y="2500307"/>
            <a:ext cx="1285883" cy="114300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 rot="2116201">
            <a:off x="1600785" y="2511832"/>
            <a:ext cx="357190" cy="214314"/>
          </a:xfrm>
          <a:prstGeom prst="rect">
            <a:avLst/>
          </a:prstGeom>
          <a:solidFill>
            <a:srgbClr val="00B050"/>
          </a:solidFill>
          <a:ln>
            <a:solidFill>
              <a:srgbClr val="00B05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785786" y="2428868"/>
          <a:ext cx="500066" cy="692399"/>
        </p:xfrm>
        <a:graphic>
          <a:graphicData uri="http://schemas.openxmlformats.org/presentationml/2006/ole">
            <p:oleObj spid="_x0000_s45059" name="Equation" r:id="rId4" imgW="164880" imgH="228600" progId="Equation.DSMT4">
              <p:embed/>
            </p:oleObj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4429124" y="2500306"/>
          <a:ext cx="2534068" cy="1968503"/>
        </p:xfrm>
        <a:graphic>
          <a:graphicData uri="http://schemas.openxmlformats.org/presentationml/2006/ole">
            <p:oleObj spid="_x0000_s45060" name="Equation" r:id="rId5" imgW="965160" imgH="749160" progId="Equation.DSMT4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57224" y="142873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А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42844" y="335756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С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786182" y="3286124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В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714480" y="2000240"/>
            <a:ext cx="4203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Comic Sans MS" pitchFamily="66" charset="0"/>
              </a:rPr>
              <a:t>Н</a:t>
            </a:r>
            <a:endParaRPr lang="ru-RU" sz="2400" b="1" dirty="0"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1472" y="4643446"/>
            <a:ext cx="8384026" cy="83099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Катет прямоугольного треугольника, лежащий против </a:t>
            </a:r>
          </a:p>
          <a:p>
            <a:r>
              <a:rPr lang="ru-RU" sz="2400" dirty="0" smtClean="0">
                <a:latin typeface="Comic Sans MS" pitchFamily="66" charset="0"/>
              </a:rPr>
              <a:t>угла в         , равен половине гипотенузы.  </a:t>
            </a:r>
            <a:endParaRPr lang="ru-RU" sz="2400" dirty="0">
              <a:latin typeface="Comic Sans MS" pitchFamily="66" charset="0"/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1643042" y="5072074"/>
          <a:ext cx="743054" cy="530228"/>
        </p:xfrm>
        <a:graphic>
          <a:graphicData uri="http://schemas.openxmlformats.org/presentationml/2006/ole">
            <p:oleObj spid="_x0000_s45061" name="Equation" r:id="rId6" imgW="241200" imgH="203040" progId="Equation.DSMT4">
              <p:embed/>
            </p:oleObj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2214546" y="5572140"/>
          <a:ext cx="1733550" cy="1076325"/>
        </p:xfrm>
        <a:graphic>
          <a:graphicData uri="http://schemas.openxmlformats.org/presentationml/2006/ole">
            <p:oleObj spid="_x0000_s45062" name="Equation" r:id="rId7" imgW="634680" imgH="393480" progId="Equation.DSMT4">
              <p:embed/>
            </p:oleObj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5643570" y="5572140"/>
          <a:ext cx="1389062" cy="1076325"/>
        </p:xfrm>
        <a:graphic>
          <a:graphicData uri="http://schemas.openxmlformats.org/presentationml/2006/ole">
            <p:oleObj spid="_x0000_s45063" name="Equation" r:id="rId8" imgW="507960" imgH="393480" progId="Equation.DSMT4">
              <p:embed/>
            </p:oleObj>
          </a:graphicData>
        </a:graphic>
      </p:graphicFrame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0" y="285728"/>
            <a:ext cx="91283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Прямоугольный треугольник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авнобедренный треугольник 4"/>
          <p:cNvSpPr/>
          <p:nvPr/>
        </p:nvSpPr>
        <p:spPr>
          <a:xfrm>
            <a:off x="571472" y="1714488"/>
            <a:ext cx="2071702" cy="2000264"/>
          </a:xfrm>
          <a:prstGeom prst="triangle">
            <a:avLst>
              <a:gd name="adj" fmla="val 74288"/>
            </a:avLst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285984" y="142873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А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3286124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В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71736" y="3357562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С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28728" y="3786190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FF0000"/>
                </a:solidFill>
                <a:latin typeface="Comic Sans MS" pitchFamily="66" charset="0"/>
              </a:rPr>
              <a:t>а</a:t>
            </a:r>
            <a:endParaRPr lang="ru-RU" sz="28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28860" y="2357430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b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0100" y="2214554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endParaRPr lang="ru-RU" sz="28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3500430" y="1643050"/>
          <a:ext cx="1768487" cy="1075996"/>
        </p:xfrm>
        <a:graphic>
          <a:graphicData uri="http://schemas.openxmlformats.org/presentationml/2006/ole">
            <p:oleObj spid="_x0000_s46082" name="Equation" r:id="rId3" imgW="647640" imgH="393480" progId="Equation.DSMT4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3000364" y="3071810"/>
          <a:ext cx="5754687" cy="1028704"/>
        </p:xfrm>
        <a:graphic>
          <a:graphicData uri="http://schemas.openxmlformats.org/presentationml/2006/ole">
            <p:oleObj spid="_x0000_s46083" name="Equation" r:id="rId4" imgW="1841400" imgH="291960" progId="Equation.DSMT4">
              <p:embed/>
            </p:oleObj>
          </a:graphicData>
        </a:graphic>
      </p:graphicFrame>
      <p:graphicFrame>
        <p:nvGraphicFramePr>
          <p:cNvPr id="24" name="Объект 23"/>
          <p:cNvGraphicFramePr>
            <a:graphicFrameLocks noChangeAspect="1"/>
          </p:cNvGraphicFramePr>
          <p:nvPr/>
        </p:nvGraphicFramePr>
        <p:xfrm>
          <a:off x="5572132" y="1643050"/>
          <a:ext cx="2951726" cy="1143008"/>
        </p:xfrm>
        <a:graphic>
          <a:graphicData uri="http://schemas.openxmlformats.org/presentationml/2006/ole">
            <p:oleObj spid="_x0000_s46084" name="Equation" r:id="rId5" imgW="1015920" imgH="393480" progId="Equation.DSMT4">
              <p:embed/>
            </p:oleObj>
          </a:graphicData>
        </a:graphic>
      </p:graphicFrame>
      <p:cxnSp>
        <p:nvCxnSpPr>
          <p:cNvPr id="25" name="Прямая соединительная линия 24"/>
          <p:cNvCxnSpPr>
            <a:endCxn id="5" idx="3"/>
          </p:cNvCxnSpPr>
          <p:nvPr/>
        </p:nvCxnSpPr>
        <p:spPr>
          <a:xfrm rot="16200000" flipH="1">
            <a:off x="1126671" y="2730925"/>
            <a:ext cx="1928826" cy="38828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Соединительная линия уступом 27"/>
          <p:cNvCxnSpPr/>
          <p:nvPr/>
        </p:nvCxnSpPr>
        <p:spPr>
          <a:xfrm rot="10800000" flipV="1">
            <a:off x="1857356" y="3571876"/>
            <a:ext cx="285752" cy="14287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571604" y="2714620"/>
          <a:ext cx="302578" cy="423859"/>
        </p:xfrm>
        <a:graphic>
          <a:graphicData uri="http://schemas.openxmlformats.org/presentationml/2006/ole">
            <p:oleObj spid="_x0000_s46085" name="Equation" r:id="rId6" imgW="126720" imgH="177480" progId="Equation.DSMT4">
              <p:embed/>
            </p:oleObj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1000100" y="4429132"/>
          <a:ext cx="1457325" cy="554038"/>
        </p:xfrm>
        <a:graphic>
          <a:graphicData uri="http://schemas.openxmlformats.org/presentationml/2006/ole">
            <p:oleObj spid="_x0000_s46086" name="Equation" r:id="rId7" imgW="533160" imgH="203040" progId="Equation.DSMT4">
              <p:embed/>
            </p:oleObj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6572264" y="4500570"/>
          <a:ext cx="1576399" cy="1137020"/>
        </p:xfrm>
        <a:graphic>
          <a:graphicData uri="http://schemas.openxmlformats.org/presentationml/2006/ole">
            <p:oleObj spid="_x0000_s46087" name="Equation" r:id="rId8" imgW="545760" imgH="393480" progId="Equation.DSMT4">
              <p:embed/>
            </p:oleObj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14282" y="5214950"/>
            <a:ext cx="5254965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r –</a:t>
            </a:r>
            <a:r>
              <a:rPr lang="ru-RU" sz="2400" dirty="0" smtClean="0">
                <a:latin typeface="Comic Sans MS" pitchFamily="66" charset="0"/>
              </a:rPr>
              <a:t> радиус вписанной окружности</a:t>
            </a:r>
            <a:r>
              <a:rPr lang="en-US" sz="2400" dirty="0" smtClean="0">
                <a:latin typeface="Comic Sans MS" pitchFamily="66" charset="0"/>
              </a:rPr>
              <a:t> 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714744" y="5929330"/>
            <a:ext cx="5254965" cy="46166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Comic Sans MS" pitchFamily="66" charset="0"/>
              </a:rPr>
              <a:t> R–</a:t>
            </a:r>
            <a:r>
              <a:rPr lang="ru-RU" sz="2400" dirty="0" smtClean="0">
                <a:latin typeface="Comic Sans MS" pitchFamily="66" charset="0"/>
              </a:rPr>
              <a:t> радиус вписанной окружности</a:t>
            </a:r>
            <a:r>
              <a:rPr lang="en-US" sz="2400" dirty="0" smtClean="0">
                <a:latin typeface="Comic Sans MS" pitchFamily="66" charset="0"/>
              </a:rPr>
              <a:t> 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33" name="Управляющая кнопка: в начало 32">
            <a:hlinkClick r:id="rId9" action="ppaction://hlinksldjump" highlightClick="1"/>
          </p:cNvPr>
          <p:cNvSpPr/>
          <p:nvPr/>
        </p:nvSpPr>
        <p:spPr>
          <a:xfrm>
            <a:off x="1643042" y="6000768"/>
            <a:ext cx="785818" cy="571504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857224" y="214290"/>
            <a:ext cx="73316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Площадь треугольника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642910" y="1600200"/>
            <a:ext cx="7858180" cy="3257559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</a:t>
            </a:r>
            <a:r>
              <a:rPr lang="ru-RU" sz="2800" dirty="0" smtClean="0">
                <a:latin typeface="Comic Sans MS" pitchFamily="66" charset="0"/>
              </a:rPr>
              <a:t>Треугольник в широком смысле — объект треугольной формы, либо тройка объектов, попарно связанных какими-либо отношениями.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285728"/>
            <a:ext cx="40161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Треугольник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Содержимое 5" descr="250px-M33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1571612"/>
            <a:ext cx="4143404" cy="45720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10" name="Содержимое 9"/>
          <p:cNvSpPr>
            <a:spLocks noGrp="1"/>
          </p:cNvSpPr>
          <p:nvPr>
            <p:ph sz="half" idx="2"/>
          </p:nvPr>
        </p:nvSpPr>
        <p:spPr>
          <a:xfrm>
            <a:off x="4786314" y="1857364"/>
            <a:ext cx="4000528" cy="41148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2400" b="1" dirty="0" smtClean="0">
                <a:latin typeface="Comic Sans MS" pitchFamily="66" charset="0"/>
              </a:rPr>
              <a:t>Галактика Треугольника -спиральная галактика, третья по величине после Галактики</a:t>
            </a:r>
            <a:r>
              <a:rPr lang="ru-RU" sz="2400" b="1" u="sng" dirty="0" smtClean="0">
                <a:latin typeface="Comic Sans MS" pitchFamily="66" charset="0"/>
              </a:rPr>
              <a:t> </a:t>
            </a:r>
            <a:r>
              <a:rPr lang="ru-RU" sz="2400" b="1" dirty="0" smtClean="0">
                <a:latin typeface="Comic Sans MS" pitchFamily="66" charset="0"/>
              </a:rPr>
              <a:t>Андромеды и Млечного</a:t>
            </a:r>
            <a:r>
              <a:rPr lang="ru-RU" sz="2400" b="1" u="sng" dirty="0" smtClean="0">
                <a:latin typeface="Comic Sans MS" pitchFamily="66" charset="0"/>
              </a:rPr>
              <a:t> </a:t>
            </a:r>
            <a:r>
              <a:rPr lang="ru-RU" sz="2400" b="1" dirty="0" smtClean="0">
                <a:latin typeface="Comic Sans MS" pitchFamily="66" charset="0"/>
              </a:rPr>
              <a:t>Пути . Её диаметр — около 50 тыс. св. лет.</a:t>
            </a:r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071538" y="214290"/>
            <a:ext cx="75179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Галактика треугольника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800px-Треугольник_полевой_почты_13778._Москва,_сентябрь_1944.jp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 rot="3674685">
            <a:off x="-170722" y="2090408"/>
            <a:ext cx="5376757" cy="289000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572000" y="1500174"/>
            <a:ext cx="4114800" cy="478634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 </a:t>
            </a:r>
          </a:p>
          <a:p>
            <a:pPr>
              <a:buNone/>
            </a:pPr>
            <a:r>
              <a:rPr lang="ru-RU" b="1" dirty="0" smtClean="0">
                <a:latin typeface="Comic Sans MS" pitchFamily="66" charset="0"/>
              </a:rPr>
              <a:t>   Во время Великой Отечественной  Войны письма с фронта складывались простым треугольником, и отправлялись без конвертов. Письмо не заклеивалось,  почтовая</a:t>
            </a:r>
            <a:r>
              <a:rPr lang="ru-RU" b="1" u="sng" dirty="0" smtClean="0">
                <a:latin typeface="Comic Sans MS" pitchFamily="66" charset="0"/>
              </a:rPr>
              <a:t> </a:t>
            </a:r>
            <a:r>
              <a:rPr lang="ru-RU" b="1" dirty="0" smtClean="0">
                <a:latin typeface="Comic Sans MS" pitchFamily="66" charset="0"/>
              </a:rPr>
              <a:t>марка была не нужна, адрес писался на наружной стороне листа.</a:t>
            </a:r>
          </a:p>
          <a:p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285852" y="214290"/>
            <a:ext cx="70455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Письмо  - треугольник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50px-Wye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71472" y="1643050"/>
            <a:ext cx="3837944" cy="414340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sz="2400" dirty="0" smtClean="0">
                <a:latin typeface="Comic Sans MS" pitchFamily="66" charset="0"/>
              </a:rPr>
              <a:t>   </a:t>
            </a:r>
            <a:r>
              <a:rPr lang="ru-RU" sz="2400" dirty="0" err="1" smtClean="0">
                <a:latin typeface="Comic Sans MS" pitchFamily="66" charset="0"/>
              </a:rPr>
              <a:t>Поворо́тный</a:t>
            </a:r>
            <a:r>
              <a:rPr lang="ru-RU" sz="2400" dirty="0" smtClean="0">
                <a:latin typeface="Comic Sans MS" pitchFamily="66" charset="0"/>
              </a:rPr>
              <a:t> </a:t>
            </a:r>
            <a:r>
              <a:rPr lang="ru-RU" sz="2400" dirty="0" err="1" smtClean="0">
                <a:latin typeface="Comic Sans MS" pitchFamily="66" charset="0"/>
              </a:rPr>
              <a:t>треуго́льник</a:t>
            </a:r>
            <a:r>
              <a:rPr lang="ru-RU" sz="2400" dirty="0" smtClean="0">
                <a:latin typeface="Comic Sans MS" pitchFamily="66" charset="0"/>
              </a:rPr>
              <a:t> — соединение железнодорожных или трамвайных путей в виде треугольника, с помощью которого можно развернуть на 180° единицу подвижного состава.</a:t>
            </a:r>
            <a:endParaRPr lang="ru-RU" sz="2400" b="1" dirty="0" smtClean="0">
              <a:latin typeface="Comic Sans MS" pitchFamily="66" charset="0"/>
            </a:endParaRPr>
          </a:p>
          <a:p>
            <a:endParaRPr lang="ru-RU" sz="2400" dirty="0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58" y="285728"/>
            <a:ext cx="85478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Транспортный треугольник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143372" y="1500174"/>
            <a:ext cx="4857784" cy="521497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>
                <a:latin typeface="Comic Sans MS" pitchFamily="66" charset="0"/>
              </a:rPr>
              <a:t>    </a:t>
            </a:r>
            <a:r>
              <a:rPr lang="ru-RU" sz="2000" dirty="0" smtClean="0">
                <a:latin typeface="Comic Sans MS" pitchFamily="66" charset="0"/>
              </a:rPr>
              <a:t>Бермудский треугольник — район в Атлантическом океане, в котором якобы происходят таинственные исчезновения морских и воздушных судов.   Выдвигаются различные гипотезы для объяснения этих исчезновений, от необычных погодных явлений до похищений инопланетянами. Скептики утверждают, однако, что исчезновения судов в бермудском треугольнике происходят не чаще, чем в других районах мирового океана, и объясняются естественными причинами. </a:t>
            </a:r>
            <a:endParaRPr lang="ru-RU" sz="2000" dirty="0">
              <a:latin typeface="Comic Sans MS" pitchFamily="66" charset="0"/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214290"/>
            <a:ext cx="790024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Бермудский треугольник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" name="Содержимое 9" descr="6e0973a4e53f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2" y="1785926"/>
            <a:ext cx="3786214" cy="4500594"/>
          </a:xfrm>
          <a:ln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Soedinenie_obmotok_treugolnikom.pn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 rot="18582145">
            <a:off x="214482" y="2758533"/>
            <a:ext cx="4434454" cy="208237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pic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sz="2400" dirty="0" smtClean="0"/>
              <a:t>    </a:t>
            </a:r>
          </a:p>
          <a:p>
            <a:pPr>
              <a:buNone/>
            </a:pPr>
            <a:r>
              <a:rPr lang="ru-RU" sz="2400" dirty="0" smtClean="0"/>
              <a:t>    </a:t>
            </a:r>
            <a:r>
              <a:rPr lang="ru-RU" dirty="0" smtClean="0">
                <a:latin typeface="Comic Sans MS" pitchFamily="66" charset="0"/>
              </a:rPr>
              <a:t>Треугольник — вид соединения электрических цепей  в физике.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14414" y="285728"/>
            <a:ext cx="694363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Треугольник в физике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Треугольник 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786" y="1000108"/>
            <a:ext cx="3158686" cy="2643206"/>
          </a:xfrm>
          <a:prstGeom prst="rect">
            <a:avLst/>
          </a:prstGeom>
        </p:spPr>
      </p:pic>
      <p:pic>
        <p:nvPicPr>
          <p:cNvPr id="8" name="Рисунок 7" descr="Треугольник 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190" y="785794"/>
            <a:ext cx="3071834" cy="2762517"/>
          </a:xfrm>
          <a:prstGeom prst="rect">
            <a:avLst/>
          </a:prstGeom>
        </p:spPr>
      </p:pic>
      <p:pic>
        <p:nvPicPr>
          <p:cNvPr id="6" name="Содержимое 5" descr="kf4.gif"/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1000100" y="3786190"/>
            <a:ext cx="2571768" cy="2520673"/>
          </a:xfrm>
          <a:ln>
            <a:solidFill>
              <a:schemeClr val="bg1"/>
            </a:solidFill>
          </a:ln>
        </p:spPr>
      </p:pic>
      <p:pic>
        <p:nvPicPr>
          <p:cNvPr id="7" name="Содержимое 6" descr="Треугольник 3.jpg"/>
          <p:cNvPicPr>
            <a:picLocks noGrp="1" noChangeAspect="1"/>
          </p:cNvPicPr>
          <p:nvPr>
            <p:ph sz="half" idx="2"/>
          </p:nvPr>
        </p:nvPicPr>
        <p:blipFill>
          <a:blip r:embed="rId5"/>
          <a:stretch>
            <a:fillRect/>
          </a:stretch>
        </p:blipFill>
        <p:spPr>
          <a:xfrm>
            <a:off x="5143504" y="3519554"/>
            <a:ext cx="2928958" cy="3183169"/>
          </a:xfrm>
        </p:spPr>
      </p:pic>
      <p:sp>
        <p:nvSpPr>
          <p:cNvPr id="5" name="Прямоугольник 4"/>
          <p:cNvSpPr/>
          <p:nvPr/>
        </p:nvSpPr>
        <p:spPr>
          <a:xfrm>
            <a:off x="1142976" y="0"/>
            <a:ext cx="6182783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Треугольники, которые </a:t>
            </a:r>
          </a:p>
          <a:p>
            <a:pPr algn="ctr"/>
            <a:r>
              <a:rPr lang="ru-RU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не существуют</a:t>
            </a:r>
            <a:endParaRPr lang="ru-RU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Управляющая кнопка: в начало 9">
            <a:hlinkClick r:id="rId6" action="ppaction://hlinksldjump" highlightClick="1"/>
          </p:cNvPr>
          <p:cNvSpPr/>
          <p:nvPr/>
        </p:nvSpPr>
        <p:spPr>
          <a:xfrm>
            <a:off x="8215338" y="6072206"/>
            <a:ext cx="714380" cy="613812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32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  2,6,4,9,12,7,3,8,17</a:t>
            </a:r>
          </a:p>
          <a:p>
            <a:pPr>
              <a:buNone/>
            </a:pPr>
            <a:endParaRPr lang="ru-RU" sz="32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ru-RU" sz="3200" dirty="0" smtClean="0">
                <a:latin typeface="Comic Sans MS" pitchFamily="66" charset="0"/>
              </a:rPr>
              <a:t>  2,3,4,6,</a:t>
            </a:r>
            <a:r>
              <a:rPr lang="ru-RU" sz="3200" dirty="0" smtClean="0">
                <a:solidFill>
                  <a:srgbClr val="FF0000"/>
                </a:solidFill>
                <a:latin typeface="Comic Sans MS" pitchFamily="66" charset="0"/>
              </a:rPr>
              <a:t>7</a:t>
            </a:r>
            <a:r>
              <a:rPr lang="ru-RU" sz="3200" dirty="0" smtClean="0">
                <a:latin typeface="Comic Sans MS" pitchFamily="66" charset="0"/>
              </a:rPr>
              <a:t>,8,9,12,17</a:t>
            </a:r>
            <a:endParaRPr lang="ru-RU" sz="3200" dirty="0">
              <a:latin typeface="Comic Sans MS" pitchFamily="66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dirty="0" smtClean="0">
                <a:latin typeface="Comic Sans MS" pitchFamily="66" charset="0"/>
              </a:rPr>
              <a:t>Величина, находящаяся в середине ряда величин, расположенных в возрастающем или убывающем порядке.</a:t>
            </a:r>
          </a:p>
          <a:p>
            <a:endParaRPr lang="ru-RU" dirty="0"/>
          </a:p>
        </p:txBody>
      </p:sp>
      <p:sp>
        <p:nvSpPr>
          <p:cNvPr id="5" name="Управляющая кнопка: в начало 4">
            <a:hlinkClick r:id="rId2" action="ppaction://hlinksldjump" highlightClick="1"/>
          </p:cNvPr>
          <p:cNvSpPr/>
          <p:nvPr/>
        </p:nvSpPr>
        <p:spPr>
          <a:xfrm>
            <a:off x="1571604" y="6072206"/>
            <a:ext cx="785818" cy="571504"/>
          </a:xfrm>
          <a:prstGeom prst="actionButtonBeginning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357290" y="214290"/>
            <a:ext cx="69391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Медиана в статистике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4294967295"/>
          </p:nvPr>
        </p:nvSpPr>
        <p:spPr>
          <a:xfrm>
            <a:off x="1214414" y="1142984"/>
            <a:ext cx="7072312" cy="5054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</a:t>
            </a:r>
          </a:p>
          <a:p>
            <a:pPr lvl="3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  <a:hlinkClick r:id="rId2" action="ppaction://hlinksldjump"/>
              </a:rPr>
              <a:t>Вершина</a:t>
            </a: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 lvl="3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  <a:hlinkClick r:id="rId2" action="ppaction://hlinksldjump"/>
              </a:rPr>
              <a:t>Угол</a:t>
            </a:r>
            <a:endParaRPr lang="ru-RU" sz="3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lvl="3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  <a:hlinkClick r:id="rId2" action="ppaction://hlinksldjump"/>
              </a:rPr>
              <a:t>Сторона </a:t>
            </a:r>
            <a:endParaRPr lang="ru-RU" sz="3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lvl="3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  <a:hlinkClick r:id="rId3" action="ppaction://hlinksldjump"/>
              </a:rPr>
              <a:t>Внешний угол</a:t>
            </a:r>
            <a:endParaRPr lang="ru-RU" sz="3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lvl="3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  <a:hlinkClick r:id="rId4" action="ppaction://hlinksldjump"/>
              </a:rPr>
              <a:t>Медиана</a:t>
            </a:r>
            <a:endParaRPr lang="ru-RU" sz="3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lvl="3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  <a:hlinkClick r:id="rId5" action="ppaction://hlinksldjump"/>
              </a:rPr>
              <a:t>Биссектриса</a:t>
            </a:r>
            <a:endParaRPr lang="ru-RU" sz="3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lvl="3">
              <a:buNone/>
            </a:pPr>
            <a:r>
              <a:rPr lang="ru-RU" sz="3200" b="1" dirty="0" smtClean="0">
                <a:solidFill>
                  <a:srgbClr val="FF0000"/>
                </a:solidFill>
                <a:latin typeface="Comic Sans MS" pitchFamily="66" charset="0"/>
                <a:hlinkClick r:id="rId6" action="ppaction://hlinksldjump"/>
              </a:rPr>
              <a:t>Высота</a:t>
            </a:r>
            <a:endParaRPr lang="ru-RU" sz="32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>
              <a:buNone/>
            </a:pPr>
            <a:endParaRPr lang="ru-RU" b="1" dirty="0"/>
          </a:p>
        </p:txBody>
      </p:sp>
      <p:sp>
        <p:nvSpPr>
          <p:cNvPr id="4" name="Управляющая кнопка: в начало 3">
            <a:hlinkClick r:id="rId7" action="ppaction://hlinksldjump" highlightClick="1"/>
          </p:cNvPr>
          <p:cNvSpPr/>
          <p:nvPr/>
        </p:nvSpPr>
        <p:spPr>
          <a:xfrm>
            <a:off x="8072462" y="6072206"/>
            <a:ext cx="785818" cy="642942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00100" y="0"/>
            <a:ext cx="78574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Элементы треугольника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428860" y="1214422"/>
            <a:ext cx="424346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dirty="0" smtClean="0">
                <a:latin typeface="Comic Sans MS" pitchFamily="66" charset="0"/>
              </a:rPr>
              <a:t>Верны ли следующие утверждения?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5720" y="1714488"/>
            <a:ext cx="8215370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1. </a:t>
            </a:r>
            <a:r>
              <a:rPr lang="ru-RU" dirty="0" smtClean="0">
                <a:latin typeface="Comic Sans MS" pitchFamily="66" charset="0"/>
              </a:rPr>
              <a:t>Треугольник является  остроугольным, если хотя бы один из его углов острый.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2500306"/>
            <a:ext cx="821537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2.</a:t>
            </a:r>
            <a:r>
              <a:rPr lang="ru-RU" dirty="0" smtClean="0">
                <a:latin typeface="Comic Sans MS" pitchFamily="66" charset="0"/>
              </a:rPr>
              <a:t>Треугольник называется тупоугольным, если все его углы тупые.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20" y="3071810"/>
            <a:ext cx="821537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3. </a:t>
            </a:r>
            <a:r>
              <a:rPr lang="ru-RU" dirty="0" smtClean="0">
                <a:latin typeface="Comic Sans MS" pitchFamily="66" charset="0"/>
              </a:rPr>
              <a:t>В равнобедренном треугольнике равные углы должны быть острыми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85720" y="3643314"/>
            <a:ext cx="8286840" cy="64294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4. </a:t>
            </a:r>
            <a:r>
              <a:rPr lang="ru-RU" dirty="0" smtClean="0">
                <a:latin typeface="Comic Sans MS" pitchFamily="66" charset="0"/>
              </a:rPr>
              <a:t>Медианой треугольника называется отрезок, делящий треугольник </a:t>
            </a:r>
          </a:p>
          <a:p>
            <a:r>
              <a:rPr lang="ru-RU" dirty="0" smtClean="0">
                <a:latin typeface="Comic Sans MS" pitchFamily="66" charset="0"/>
              </a:rPr>
              <a:t>на два равных треугольника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5720" y="4429132"/>
            <a:ext cx="8286808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5.</a:t>
            </a:r>
            <a:r>
              <a:rPr lang="ru-RU" dirty="0" smtClean="0">
                <a:latin typeface="Comic Sans MS" pitchFamily="66" charset="0"/>
              </a:rPr>
              <a:t>В тупоугольном треугольнике нельзя построить три высоты.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5720" y="4929198"/>
            <a:ext cx="828680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6. </a:t>
            </a:r>
            <a:r>
              <a:rPr lang="ru-RU" dirty="0" smtClean="0">
                <a:latin typeface="Comic Sans MS" pitchFamily="66" charset="0"/>
              </a:rPr>
              <a:t>Если одна сторона равностороннего треугольника равна стороне </a:t>
            </a:r>
          </a:p>
          <a:p>
            <a:r>
              <a:rPr lang="ru-RU" dirty="0" smtClean="0">
                <a:latin typeface="Comic Sans MS" pitchFamily="66" charset="0"/>
              </a:rPr>
              <a:t>другого равностороннего треугольника, то такие треугольники равны.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85720" y="5715016"/>
            <a:ext cx="8286808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7.</a:t>
            </a:r>
            <a:r>
              <a:rPr lang="ru-RU" dirty="0" smtClean="0">
                <a:latin typeface="Comic Sans MS" pitchFamily="66" charset="0"/>
              </a:rPr>
              <a:t>В равнобедренном треугольнике медиана является биссектрисой  и высотой.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9" name="Заголовок 18"/>
          <p:cNvSpPr>
            <a:spLocks noGrp="1"/>
          </p:cNvSpPr>
          <p:nvPr>
            <p:ph type="title"/>
          </p:nvPr>
        </p:nvSpPr>
        <p:spPr>
          <a:xfrm>
            <a:off x="642910" y="-214338"/>
            <a:ext cx="8229600" cy="114300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Математический диктант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142976" y="642918"/>
            <a:ext cx="70009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Готовимся к ГИА - 2012</a:t>
            </a:r>
            <a:endParaRPr lang="ru-RU" sz="40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1428736"/>
            <a:ext cx="5043494" cy="4397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dirty="0" smtClean="0">
                <a:latin typeface="Comic Sans MS" pitchFamily="66" charset="0"/>
              </a:rPr>
              <a:t>Верны ли следующие утверждения?</a:t>
            </a:r>
            <a:endParaRPr lang="ru-RU" sz="18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2643182"/>
            <a:ext cx="800105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9. </a:t>
            </a:r>
            <a:r>
              <a:rPr lang="ru-RU" dirty="0" smtClean="0">
                <a:latin typeface="Comic Sans MS" pitchFamily="66" charset="0"/>
              </a:rPr>
              <a:t>Любые три точки могут быть вершинами треугольника.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3143248"/>
            <a:ext cx="800105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10. </a:t>
            </a:r>
            <a:r>
              <a:rPr lang="ru-RU" dirty="0" smtClean="0">
                <a:latin typeface="Comic Sans MS" pitchFamily="66" charset="0"/>
              </a:rPr>
              <a:t>Существует треугольник со сторонами 10 см, 5 см, 4 см.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3643314"/>
            <a:ext cx="800105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11. </a:t>
            </a:r>
            <a:r>
              <a:rPr lang="ru-RU" dirty="0" smtClean="0">
                <a:latin typeface="Comic Sans MS" pitchFamily="66" charset="0"/>
              </a:rPr>
              <a:t>В прямоугольном треугольнике катет всегда меньше гипотенузы.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4143380"/>
            <a:ext cx="8001056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12. </a:t>
            </a:r>
            <a:r>
              <a:rPr lang="ru-RU" dirty="0" smtClean="0">
                <a:latin typeface="Comic Sans MS" pitchFamily="66" charset="0"/>
              </a:rPr>
              <a:t>Треугольник со сторонами 10 см, 8 см, 6 см – прямоугольный.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4643446"/>
            <a:ext cx="807249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13. </a:t>
            </a:r>
            <a:r>
              <a:rPr lang="ru-RU" dirty="0" smtClean="0">
                <a:latin typeface="Comic Sans MS" pitchFamily="66" charset="0"/>
              </a:rPr>
              <a:t>Все равносторонние треугольники подобны.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7158" y="1928802"/>
            <a:ext cx="8001056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8. </a:t>
            </a:r>
            <a:r>
              <a:rPr lang="ru-RU" dirty="0" smtClean="0">
                <a:latin typeface="Comic Sans MS" pitchFamily="66" charset="0"/>
              </a:rPr>
              <a:t>Если в равнобедренном треугольнике один угол равен      , то </a:t>
            </a:r>
          </a:p>
          <a:p>
            <a:r>
              <a:rPr lang="ru-RU" dirty="0" smtClean="0">
                <a:latin typeface="Comic Sans MS" pitchFamily="66" charset="0"/>
              </a:rPr>
              <a:t>остальные  обязательно           и            .</a:t>
            </a:r>
            <a:endParaRPr lang="ru-RU" dirty="0">
              <a:latin typeface="Comic Sans MS" pitchFamily="66" charset="0"/>
            </a:endParaRPr>
          </a:p>
        </p:txBody>
      </p:sp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6858016" y="2000240"/>
          <a:ext cx="357187" cy="300038"/>
        </p:xfrm>
        <a:graphic>
          <a:graphicData uri="http://schemas.openxmlformats.org/presentationml/2006/ole">
            <p:oleObj spid="_x0000_s49155" name="Equation" r:id="rId3" imgW="241200" imgH="203040" progId="Equation.DSMT4">
              <p:embed/>
            </p:oleObj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3286116" y="2214554"/>
          <a:ext cx="357187" cy="300037"/>
        </p:xfrm>
        <a:graphic>
          <a:graphicData uri="http://schemas.openxmlformats.org/presentationml/2006/ole">
            <p:oleObj spid="_x0000_s49156" name="Equation" r:id="rId4" imgW="241200" imgH="203040" progId="Equation.DSMT4">
              <p:embed/>
            </p:oleObj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4214810" y="2214554"/>
          <a:ext cx="357188" cy="300037"/>
        </p:xfrm>
        <a:graphic>
          <a:graphicData uri="http://schemas.openxmlformats.org/presentationml/2006/ole">
            <p:oleObj spid="_x0000_s49157" name="Equation" r:id="rId5" imgW="241200" imgH="203040" progId="Equation.DSMT4">
              <p:embed/>
            </p:oleObj>
          </a:graphicData>
        </a:graphic>
      </p:graphicFrame>
      <p:sp>
        <p:nvSpPr>
          <p:cNvPr id="24" name="Заголовок 18"/>
          <p:cNvSpPr txBox="1">
            <a:spLocks/>
          </p:cNvSpPr>
          <p:nvPr/>
        </p:nvSpPr>
        <p:spPr>
          <a:xfrm>
            <a:off x="642910" y="-214338"/>
            <a:ext cx="8229600" cy="1143000"/>
          </a:xfrm>
          <a:prstGeom prst="rect">
            <a:avLst/>
          </a:prstGeom>
          <a:noFill/>
        </p:spPr>
        <p:txBody>
          <a:bodyPr vert="horz" wrap="none" lIns="91440" tIns="45720" rIns="91440" bIns="45720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1200" cap="none" spc="50" normalizeH="0" baseline="0" noProof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Математический диктант</a:t>
            </a:r>
            <a:endParaRPr kumimoji="0" lang="ru-RU" sz="54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1142976" y="642918"/>
            <a:ext cx="70009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Готовимся к ГИА - 2012</a:t>
            </a:r>
            <a:endParaRPr lang="ru-RU" sz="40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7158" y="5143512"/>
            <a:ext cx="807249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14. </a:t>
            </a:r>
            <a:r>
              <a:rPr lang="ru-RU" dirty="0" smtClean="0">
                <a:latin typeface="Comic Sans MS" pitchFamily="66" charset="0"/>
              </a:rPr>
              <a:t>Если увеличить стороны треугольника в 2 раза, то его площадь </a:t>
            </a:r>
          </a:p>
          <a:p>
            <a:r>
              <a:rPr lang="ru-RU" dirty="0" smtClean="0">
                <a:latin typeface="Comic Sans MS" pitchFamily="66" charset="0"/>
              </a:rPr>
              <a:t>тоже  увеличится в 2 раза.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7158" y="5857892"/>
            <a:ext cx="807249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15. </a:t>
            </a:r>
            <a:r>
              <a:rPr lang="ru-RU" dirty="0" smtClean="0">
                <a:latin typeface="Comic Sans MS" pitchFamily="66" charset="0"/>
              </a:rPr>
              <a:t>Если два угла треугольника равны то треугольник является равнобедренным.</a:t>
            </a:r>
            <a:endParaRPr lang="ru-RU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9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10" grpId="0" animBg="1"/>
      <p:bldP spid="26" grpId="0" animBg="1"/>
      <p:bldP spid="23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714488"/>
            <a:ext cx="5043494" cy="43971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1800" dirty="0" smtClean="0">
                <a:latin typeface="Comic Sans MS" pitchFamily="66" charset="0"/>
              </a:rPr>
              <a:t>Верны ли следующие утверждения?</a:t>
            </a:r>
            <a:endParaRPr lang="ru-RU" sz="1800" dirty="0">
              <a:latin typeface="Comic Sans MS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4000504"/>
            <a:ext cx="84296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3. </a:t>
            </a:r>
            <a:r>
              <a:rPr lang="ru-RU" dirty="0" smtClean="0">
                <a:latin typeface="Comic Sans MS" pitchFamily="66" charset="0"/>
              </a:rPr>
              <a:t>Если все стороны  треугольника меньше 1, то и его высота меньше 1.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4714884"/>
            <a:ext cx="84296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4. </a:t>
            </a:r>
            <a:r>
              <a:rPr lang="ru-RU" dirty="0" smtClean="0">
                <a:latin typeface="Comic Sans MS" pitchFamily="66" charset="0"/>
              </a:rPr>
              <a:t>Внешний угол треугольника больше каждого внутреннего угла.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8596" y="3214686"/>
            <a:ext cx="84296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2. </a:t>
            </a:r>
            <a:r>
              <a:rPr lang="ru-RU" dirty="0" smtClean="0">
                <a:latin typeface="Comic Sans MS" pitchFamily="66" charset="0"/>
              </a:rPr>
              <a:t>Каждая сторона треугольника меньше разности двух других сторон 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28596" y="2500306"/>
            <a:ext cx="84296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1. 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Сумма углов тупоугольного треугольника больше          .</a:t>
            </a:r>
            <a:endParaRPr lang="ru-RU" dirty="0">
              <a:solidFill>
                <a:schemeClr val="tx1"/>
              </a:solidFill>
              <a:latin typeface="Comic Sans MS" pitchFamily="66" charset="0"/>
            </a:endParaRPr>
          </a:p>
        </p:txBody>
      </p:sp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6572264" y="2500306"/>
          <a:ext cx="450850" cy="300038"/>
        </p:xfrm>
        <a:graphic>
          <a:graphicData uri="http://schemas.openxmlformats.org/presentationml/2006/ole">
            <p:oleObj spid="_x0000_s50182" name="Equation" r:id="rId3" imgW="304560" imgH="203040" progId="Equation.DSMT4">
              <p:embed/>
            </p:oleObj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28596" y="5429264"/>
            <a:ext cx="8429684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5. </a:t>
            </a:r>
            <a:r>
              <a:rPr lang="ru-RU" dirty="0" smtClean="0">
                <a:latin typeface="Comic Sans MS" pitchFamily="66" charset="0"/>
              </a:rPr>
              <a:t>Равнобедренный треугольник имеет три оси симметрии.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785786" y="0"/>
            <a:ext cx="7999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Математический диктант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142976" y="785794"/>
            <a:ext cx="70009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Готовимся к ГИА - 2012</a:t>
            </a:r>
            <a:endParaRPr lang="ru-RU" sz="40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0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4" grpId="0" animBg="1"/>
      <p:bldP spid="25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85786" y="0"/>
            <a:ext cx="79994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Математический диктант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4286256"/>
            <a:ext cx="814393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3. </a:t>
            </a:r>
            <a:r>
              <a:rPr lang="ru-RU" dirty="0" smtClean="0">
                <a:solidFill>
                  <a:schemeClr val="tx1"/>
                </a:solidFill>
                <a:latin typeface="Comic Sans MS" pitchFamily="66" charset="0"/>
              </a:rPr>
              <a:t>Площадь треугольника  равна половине произведения стороны на высоту.      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3357562"/>
            <a:ext cx="814393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2. </a:t>
            </a:r>
            <a:r>
              <a:rPr lang="ru-RU" dirty="0" smtClean="0">
                <a:latin typeface="Comic Sans MS" pitchFamily="66" charset="0"/>
              </a:rPr>
              <a:t>Если сторона и угол одного треугольника соответственно равны стороне и углу другого треугольника, то такие треугольники равны.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2571744"/>
            <a:ext cx="814393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1. </a:t>
            </a:r>
            <a:r>
              <a:rPr lang="ru-RU" dirty="0" smtClean="0">
                <a:latin typeface="Comic Sans MS" pitchFamily="66" charset="0"/>
              </a:rPr>
              <a:t>Любые два прямоугольных треугольника подобны.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142976" y="785794"/>
            <a:ext cx="7000924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ru-RU" sz="4000" b="1" cap="none" spc="0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effectLst/>
              </a:rPr>
              <a:t>Готовимся к ГИА - 2012</a:t>
            </a:r>
            <a:endParaRPr lang="ru-RU" sz="4000" b="1" cap="none" spc="0" dirty="0">
              <a:ln/>
              <a:solidFill>
                <a:schemeClr val="accent5">
                  <a:tint val="50000"/>
                  <a:satMod val="180000"/>
                </a:schemeClr>
              </a:solidFill>
              <a:effectLst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000232" y="1714488"/>
            <a:ext cx="5043494" cy="4397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Верны ли следующие утверждения?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8596" y="5286388"/>
            <a:ext cx="814393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4. </a:t>
            </a:r>
            <a:r>
              <a:rPr lang="ru-RU" dirty="0" smtClean="0">
                <a:latin typeface="Comic Sans MS" pitchFamily="66" charset="0"/>
              </a:rPr>
              <a:t>В равнобедренном прямоугольном треугольнике острые углы</a:t>
            </a:r>
          </a:p>
          <a:p>
            <a:r>
              <a:rPr lang="ru-RU" dirty="0" smtClean="0">
                <a:latin typeface="Comic Sans MS" pitchFamily="66" charset="0"/>
              </a:rPr>
              <a:t>равны           .</a:t>
            </a:r>
            <a:endParaRPr lang="ru-RU" dirty="0">
              <a:latin typeface="Comic Sans MS" pitchFamily="66" charset="0"/>
            </a:endParaRPr>
          </a:p>
        </p:txBody>
      </p:sp>
      <p:graphicFrame>
        <p:nvGraphicFramePr>
          <p:cNvPr id="78850" name="Object 2"/>
          <p:cNvGraphicFramePr>
            <a:graphicFrameLocks noChangeAspect="1"/>
          </p:cNvGraphicFramePr>
          <p:nvPr/>
        </p:nvGraphicFramePr>
        <p:xfrm>
          <a:off x="1357290" y="5572140"/>
          <a:ext cx="357187" cy="300038"/>
        </p:xfrm>
        <a:graphic>
          <a:graphicData uri="http://schemas.openxmlformats.org/presentationml/2006/ole">
            <p:oleObj spid="_x0000_s78850" name="Equation" r:id="rId3" imgW="241200" imgH="203040" progId="Equation.DSMT4">
              <p:embed/>
            </p:oleObj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428596" y="6143644"/>
            <a:ext cx="814393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  <a:latin typeface="Comic Sans MS" pitchFamily="66" charset="0"/>
              </a:rPr>
              <a:t>5. </a:t>
            </a:r>
            <a:r>
              <a:rPr lang="ru-RU" dirty="0" smtClean="0">
                <a:latin typeface="Comic Sans MS" pitchFamily="66" charset="0"/>
              </a:rPr>
              <a:t>Угол, противолежащий большей стороне треугольника – тупой.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17" name="Управляющая кнопка: в начало 16">
            <a:hlinkClick r:id="rId4" action="ppaction://hlinksldjump" highlightClick="1"/>
          </p:cNvPr>
          <p:cNvSpPr/>
          <p:nvPr/>
        </p:nvSpPr>
        <p:spPr>
          <a:xfrm>
            <a:off x="8215338" y="1643050"/>
            <a:ext cx="714380" cy="571504"/>
          </a:xfrm>
          <a:prstGeom prst="actionButtonBeginning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13" grpId="0" animBg="1"/>
      <p:bldP spid="15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iddle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571612"/>
            <a:ext cx="6500858" cy="5022961"/>
          </a:xfrm>
        </p:spPr>
      </p:pic>
      <p:sp>
        <p:nvSpPr>
          <p:cNvPr id="5" name="Прямоугольник 4"/>
          <p:cNvSpPr/>
          <p:nvPr/>
        </p:nvSpPr>
        <p:spPr>
          <a:xfrm>
            <a:off x="857224" y="285728"/>
            <a:ext cx="729090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Как такое может быть?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Управляющая кнопка: в начало 5">
            <a:hlinkClick r:id="rId3" action="ppaction://hlinksldjump" highlightClick="1"/>
          </p:cNvPr>
          <p:cNvSpPr/>
          <p:nvPr/>
        </p:nvSpPr>
        <p:spPr>
          <a:xfrm>
            <a:off x="8215338" y="6072206"/>
            <a:ext cx="714380" cy="613812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1.Учебник «Геометрия 7-9», авторы Л.С. </a:t>
            </a:r>
            <a:r>
              <a:rPr lang="ru-RU" dirty="0" err="1" smtClean="0">
                <a:latin typeface="Comic Sans MS" pitchFamily="66" charset="0"/>
              </a:rPr>
              <a:t>Атанасян</a:t>
            </a:r>
            <a:r>
              <a:rPr lang="ru-RU" dirty="0" smtClean="0">
                <a:latin typeface="Comic Sans MS" pitchFamily="66" charset="0"/>
              </a:rPr>
              <a:t>, В.Ф. Бутузов и др.</a:t>
            </a:r>
          </a:p>
          <a:p>
            <a:r>
              <a:rPr lang="ru-RU" dirty="0" smtClean="0">
                <a:latin typeface="Comic Sans MS" pitchFamily="66" charset="0"/>
              </a:rPr>
              <a:t>2.</a:t>
            </a:r>
            <a:r>
              <a:rPr lang="ru-RU" u="sng" dirty="0" smtClean="0">
                <a:latin typeface="Comic Sans MS" pitchFamily="66" charset="0"/>
                <a:hlinkClick r:id="rId2"/>
              </a:rPr>
              <a:t>http://ru.wikipedia.org/wiki/%D2%F0%E5%F3%E3%EE%EB%FC%ED%E8%EA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3.</a:t>
            </a:r>
            <a:r>
              <a:rPr lang="ru-RU" u="sng" dirty="0" smtClean="0">
                <a:latin typeface="Comic Sans MS" pitchFamily="66" charset="0"/>
                <a:hlinkClick r:id="rId3"/>
              </a:rPr>
              <a:t>http://www.edudic.ru/sim/886</a:t>
            </a:r>
            <a:endParaRPr lang="ru-RU" dirty="0" smtClean="0">
              <a:latin typeface="Comic Sans MS" pitchFamily="66" charset="0"/>
            </a:endParaRPr>
          </a:p>
          <a:p>
            <a:r>
              <a:rPr lang="ru-RU" dirty="0" smtClean="0">
                <a:latin typeface="Comic Sans MS" pitchFamily="66" charset="0"/>
              </a:rPr>
              <a:t>4.Открытый банк заданий ГИА по математике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00298" y="357166"/>
            <a:ext cx="37044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Литература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одержимое 6"/>
          <p:cNvSpPr>
            <a:spLocks noGrp="1"/>
          </p:cNvSpPr>
          <p:nvPr>
            <p:ph idx="4294967295"/>
          </p:nvPr>
        </p:nvSpPr>
        <p:spPr>
          <a:xfrm>
            <a:off x="4572000" y="1714488"/>
            <a:ext cx="4357687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Вершины А,В,С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latin typeface="Comic Sans MS" pitchFamily="66" charset="0"/>
              </a:rPr>
              <a:t>Углы </a:t>
            </a:r>
          </a:p>
          <a:p>
            <a:pPr>
              <a:buNone/>
            </a:pPr>
            <a:r>
              <a:rPr lang="ru-RU" sz="2800" dirty="0" smtClean="0">
                <a:latin typeface="Comic Sans MS" pitchFamily="66" charset="0"/>
              </a:rPr>
              <a:t>                 </a:t>
            </a:r>
            <a:r>
              <a:rPr lang="en-US" sz="2800" dirty="0" smtClean="0">
                <a:latin typeface="Comic Sans MS" pitchFamily="66" charset="0"/>
              </a:rPr>
              <a:t>   </a:t>
            </a:r>
            <a:r>
              <a:rPr lang="ru-RU" sz="2800" dirty="0" smtClean="0">
                <a:latin typeface="Comic Sans MS" pitchFamily="66" charset="0"/>
              </a:rPr>
              <a:t> </a:t>
            </a:r>
            <a:r>
              <a:rPr lang="el-GR" sz="2800" dirty="0" smtClean="0">
                <a:latin typeface="Comic Sans MS" pitchFamily="66" charset="0"/>
              </a:rPr>
              <a:t>α</a:t>
            </a:r>
            <a:r>
              <a:rPr lang="ru-RU" sz="2800" dirty="0" smtClean="0">
                <a:latin typeface="Comic Sans MS" pitchFamily="66" charset="0"/>
              </a:rPr>
              <a:t>, </a:t>
            </a:r>
            <a:r>
              <a:rPr lang="el-GR" sz="2800" dirty="0" smtClean="0">
                <a:latin typeface="Comic Sans MS" pitchFamily="66" charset="0"/>
              </a:rPr>
              <a:t>β</a:t>
            </a:r>
            <a:r>
              <a:rPr lang="ru-RU" sz="2800" dirty="0" smtClean="0">
                <a:latin typeface="Comic Sans MS" pitchFamily="66" charset="0"/>
              </a:rPr>
              <a:t>, </a:t>
            </a:r>
            <a:r>
              <a:rPr lang="el-GR" sz="2800" dirty="0" smtClean="0">
                <a:latin typeface="Comic Sans MS" pitchFamily="66" charset="0"/>
              </a:rPr>
              <a:t>γ</a:t>
            </a:r>
            <a:r>
              <a:rPr lang="ru-RU" sz="2800" dirty="0" smtClean="0">
                <a:latin typeface="Comic Sans MS" pitchFamily="66" charset="0"/>
              </a:rPr>
              <a:t>    </a:t>
            </a:r>
          </a:p>
          <a:p>
            <a:endParaRPr lang="en-US" sz="2800" dirty="0" smtClean="0">
              <a:latin typeface="Comic Sans MS" pitchFamily="66" charset="0"/>
            </a:endParaRPr>
          </a:p>
          <a:p>
            <a:r>
              <a:rPr lang="ru-RU" sz="2800" dirty="0" smtClean="0">
                <a:latin typeface="Comic Sans MS" pitchFamily="66" charset="0"/>
              </a:rPr>
              <a:t>Стороны  АВ, ВС, АС</a:t>
            </a:r>
          </a:p>
          <a:p>
            <a:pPr>
              <a:buNone/>
            </a:pPr>
            <a:r>
              <a:rPr lang="ru-RU" sz="2800" dirty="0" smtClean="0">
                <a:latin typeface="Comic Sans MS" pitchFamily="66" charset="0"/>
              </a:rPr>
              <a:t>                  </a:t>
            </a:r>
            <a:r>
              <a:rPr lang="en-US" sz="2800" dirty="0" smtClean="0">
                <a:latin typeface="Comic Sans MS" pitchFamily="66" charset="0"/>
              </a:rPr>
              <a:t>    </a:t>
            </a:r>
            <a:r>
              <a:rPr lang="en-US" sz="2800" i="1" dirty="0" smtClean="0">
                <a:latin typeface="Comic Sans MS" pitchFamily="66" charset="0"/>
              </a:rPr>
              <a:t>a, b, c</a:t>
            </a:r>
            <a:endParaRPr lang="ru-RU" sz="2800" dirty="0" smtClean="0">
              <a:latin typeface="Comic Sans MS" pitchFamily="66" charset="0"/>
            </a:endParaRPr>
          </a:p>
          <a:p>
            <a:pPr>
              <a:buNone/>
            </a:pPr>
            <a:endParaRPr lang="ru-RU" sz="2800" dirty="0">
              <a:latin typeface="Comic Sans MS" pitchFamily="66" charset="0"/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571472" y="1857364"/>
            <a:ext cx="3786214" cy="3500462"/>
          </a:xfrm>
          <a:prstGeom prst="triangle">
            <a:avLst>
              <a:gd name="adj" fmla="val 74288"/>
            </a:avLst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571868" y="1428736"/>
            <a:ext cx="3571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А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5214950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В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14810" y="5286388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</a:rPr>
              <a:t>С</a:t>
            </a:r>
            <a:endParaRPr lang="ru-RU" sz="28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7290" y="3357562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i="1" dirty="0" smtClean="0">
                <a:solidFill>
                  <a:srgbClr val="FF0000"/>
                </a:solidFill>
                <a:latin typeface="Comic Sans MS" pitchFamily="66" charset="0"/>
              </a:rPr>
              <a:t>а</a:t>
            </a:r>
            <a:endParaRPr lang="ru-RU" sz="28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929058" y="2928934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</a:rPr>
              <a:t>b</a:t>
            </a: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00298" y="5357826"/>
            <a:ext cx="3690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i="1" dirty="0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endParaRPr lang="ru-RU" sz="2800" i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214414" y="4572008"/>
            <a:ext cx="417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>
                <a:solidFill>
                  <a:srgbClr val="00B050"/>
                </a:solidFill>
              </a:rPr>
              <a:t>α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43306" y="4572008"/>
            <a:ext cx="4090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rgbClr val="00B050"/>
                </a:solidFill>
              </a:rPr>
              <a:t>β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071802" y="2143116"/>
            <a:ext cx="3770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3200" b="1" dirty="0" smtClean="0">
                <a:solidFill>
                  <a:srgbClr val="00B050"/>
                </a:solidFill>
              </a:rPr>
              <a:t>γ</a:t>
            </a:r>
            <a:endParaRPr lang="ru-RU" sz="3200" b="1" dirty="0">
              <a:solidFill>
                <a:srgbClr val="00B050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286512" y="2643182"/>
          <a:ext cx="2236788" cy="571500"/>
        </p:xfrm>
        <a:graphic>
          <a:graphicData uri="http://schemas.openxmlformats.org/presentationml/2006/ole">
            <p:oleObj spid="_x0000_s2051" name="Equation" r:id="rId3" imgW="901440" imgH="203040" progId="Equation.DSMT4">
              <p:embed/>
            </p:oleObj>
          </a:graphicData>
        </a:graphic>
      </p:graphicFrame>
      <p:sp>
        <p:nvSpPr>
          <p:cNvPr id="17" name="Управляющая кнопка: в начало 16">
            <a:hlinkClick r:id="rId4" action="ppaction://hlinksldjump" highlightClick="1"/>
          </p:cNvPr>
          <p:cNvSpPr/>
          <p:nvPr/>
        </p:nvSpPr>
        <p:spPr>
          <a:xfrm>
            <a:off x="1785918" y="6000768"/>
            <a:ext cx="785818" cy="642942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14348" y="142852"/>
            <a:ext cx="781483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Углы, вершины, стороны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авнобедренный треугольник 5"/>
          <p:cNvSpPr/>
          <p:nvPr/>
        </p:nvSpPr>
        <p:spPr>
          <a:xfrm>
            <a:off x="571472" y="1714488"/>
            <a:ext cx="1571636" cy="1643074"/>
          </a:xfrm>
          <a:prstGeom prst="triangle">
            <a:avLst>
              <a:gd name="adj" fmla="val 74288"/>
            </a:avLst>
          </a:prstGeom>
          <a:noFill/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71472" y="3357562"/>
            <a:ext cx="2928958" cy="1588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Месяц 8"/>
          <p:cNvSpPr/>
          <p:nvPr/>
        </p:nvSpPr>
        <p:spPr>
          <a:xfrm rot="7968925">
            <a:off x="2261597" y="2760757"/>
            <a:ext cx="194210" cy="602649"/>
          </a:xfrm>
          <a:prstGeom prst="moon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3857620" y="1928802"/>
            <a:ext cx="4634602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Внешним углом треугольника</a:t>
            </a:r>
          </a:p>
          <a:p>
            <a:r>
              <a:rPr lang="ru-RU" sz="2400" dirty="0" smtClean="0">
                <a:latin typeface="Comic Sans MS" pitchFamily="66" charset="0"/>
              </a:rPr>
              <a:t> называется угол, смежный </a:t>
            </a:r>
          </a:p>
          <a:p>
            <a:r>
              <a:rPr lang="ru-RU" sz="2400" dirty="0" smtClean="0">
                <a:latin typeface="Comic Sans MS" pitchFamily="66" charset="0"/>
              </a:rPr>
              <a:t>с каким-нибудь внутренним </a:t>
            </a:r>
          </a:p>
          <a:p>
            <a:r>
              <a:rPr lang="ru-RU" sz="2400" dirty="0" smtClean="0">
                <a:latin typeface="Comic Sans MS" pitchFamily="66" charset="0"/>
              </a:rPr>
              <a:t>углом  этого треугольника.</a:t>
            </a:r>
            <a:endParaRPr lang="ru-RU" sz="2400" dirty="0">
              <a:latin typeface="Comic Sans MS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71538" y="4286256"/>
            <a:ext cx="7180171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400" dirty="0" smtClean="0">
                <a:latin typeface="Comic Sans MS" pitchFamily="66" charset="0"/>
              </a:rPr>
              <a:t>Внешний угол треугольника равен сумме двух </a:t>
            </a:r>
          </a:p>
          <a:p>
            <a:r>
              <a:rPr lang="ru-RU" sz="2400" dirty="0" smtClean="0">
                <a:latin typeface="Comic Sans MS" pitchFamily="66" charset="0"/>
              </a:rPr>
              <a:t>углов треугольника, не смежных с ним.</a:t>
            </a:r>
          </a:p>
          <a:p>
            <a:endParaRPr lang="ru-RU" sz="2400" dirty="0" smtClean="0">
              <a:latin typeface="Comic Sans MS" pitchFamily="66" charset="0"/>
            </a:endParaRPr>
          </a:p>
          <a:p>
            <a:endParaRPr lang="ru-RU" sz="2400" dirty="0">
              <a:latin typeface="Comic Sans MS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5786" y="2928934"/>
            <a:ext cx="3225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1</a:t>
            </a:r>
            <a:endParaRPr lang="ru-RU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00166" y="1928802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ru-RU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28860" y="2500306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ru-RU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3000364" y="5143511"/>
          <a:ext cx="2643206" cy="536303"/>
        </p:xfrm>
        <a:graphic>
          <a:graphicData uri="http://schemas.openxmlformats.org/presentationml/2006/ole">
            <p:oleObj spid="_x0000_s51202" name="Equation" r:id="rId3" imgW="876240" imgH="177480" progId="Equation.DSMT4">
              <p:embed/>
            </p:oleObj>
          </a:graphicData>
        </a:graphic>
      </p:graphicFrame>
      <p:sp>
        <p:nvSpPr>
          <p:cNvPr id="16" name="Управляющая кнопка: в начало 15">
            <a:hlinkClick r:id="rId4" action="ppaction://hlinksldjump" highlightClick="1"/>
          </p:cNvPr>
          <p:cNvSpPr/>
          <p:nvPr/>
        </p:nvSpPr>
        <p:spPr>
          <a:xfrm>
            <a:off x="8001024" y="5929330"/>
            <a:ext cx="785818" cy="685250"/>
          </a:xfrm>
          <a:prstGeom prst="actionButtonBeginning">
            <a:avLst/>
          </a:prstGeom>
          <a:solidFill>
            <a:srgbClr val="FF99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45886" y="214290"/>
            <a:ext cx="879811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Внешний угол треугольника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4714876" y="1571612"/>
            <a:ext cx="4071937" cy="452596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    </a:t>
            </a:r>
            <a:r>
              <a:rPr lang="ru-RU" sz="3000" dirty="0" err="1" smtClean="0">
                <a:latin typeface="Comic Sans MS" pitchFamily="66" charset="0"/>
              </a:rPr>
              <a:t>Медиа́на</a:t>
            </a:r>
            <a:r>
              <a:rPr lang="ru-RU" sz="3000" dirty="0" smtClean="0">
                <a:latin typeface="Comic Sans MS" pitchFamily="66" charset="0"/>
              </a:rPr>
              <a:t> </a:t>
            </a:r>
            <a:r>
              <a:rPr lang="ru-RU" sz="3000" dirty="0" err="1" smtClean="0">
                <a:latin typeface="Comic Sans MS" pitchFamily="66" charset="0"/>
              </a:rPr>
              <a:t>треуго́льника</a:t>
            </a:r>
            <a:r>
              <a:rPr lang="ru-RU" sz="3000" dirty="0" smtClean="0">
                <a:latin typeface="Comic Sans MS" pitchFamily="66" charset="0"/>
              </a:rPr>
              <a:t> (лат</a:t>
            </a:r>
            <a:r>
              <a:rPr lang="ru-RU" sz="3000" u="sng" dirty="0" smtClean="0">
                <a:latin typeface="Comic Sans MS" pitchFamily="66" charset="0"/>
              </a:rPr>
              <a:t>.</a:t>
            </a:r>
            <a:r>
              <a:rPr lang="ru-RU" sz="3000" dirty="0" smtClean="0">
                <a:latin typeface="Comic Sans MS" pitchFamily="66" charset="0"/>
              </a:rPr>
              <a:t> </a:t>
            </a:r>
            <a:r>
              <a:rPr lang="la-Latn" sz="3000" i="1" dirty="0" smtClean="0">
                <a:latin typeface="Comic Sans MS" pitchFamily="66" charset="0"/>
              </a:rPr>
              <a:t>mediāna</a:t>
            </a:r>
            <a:r>
              <a:rPr lang="ru-RU" sz="3000" dirty="0" smtClean="0">
                <a:latin typeface="Comic Sans MS" pitchFamily="66" charset="0"/>
              </a:rPr>
              <a:t> — средняя) ― отрезок, соединяющий вершину треугольника с серединой противоположной стороны.</a:t>
            </a:r>
          </a:p>
          <a:p>
            <a:endParaRPr lang="ru-RU" dirty="0"/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428596" y="1928802"/>
            <a:ext cx="3786214" cy="3714776"/>
          </a:xfrm>
          <a:prstGeom prst="triangle">
            <a:avLst>
              <a:gd name="adj" fmla="val 76140"/>
            </a:avLst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214546" y="5572140"/>
            <a:ext cx="142876" cy="142876"/>
          </a:xfrm>
          <a:prstGeom prst="ellipse">
            <a:avLst/>
          </a:prstGeom>
          <a:solidFill>
            <a:schemeClr val="accent2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rot="5400000">
            <a:off x="1285852" y="5643578"/>
            <a:ext cx="285752" cy="15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3001158" y="5642784"/>
            <a:ext cx="285752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>
            <a:stCxn id="5" idx="0"/>
            <a:endCxn id="6" idx="4"/>
          </p:cNvCxnSpPr>
          <p:nvPr/>
        </p:nvCxnSpPr>
        <p:spPr>
          <a:xfrm rot="16200000" flipH="1" flipV="1">
            <a:off x="905595" y="3309191"/>
            <a:ext cx="3786214" cy="1025436"/>
          </a:xfrm>
          <a:prstGeom prst="line">
            <a:avLst/>
          </a:prstGeom>
          <a:ln w="38100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0" y="5072074"/>
            <a:ext cx="4475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Comic Sans MS" pitchFamily="66" charset="0"/>
              </a:rPr>
              <a:t>А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28992" y="1571612"/>
            <a:ext cx="4106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Comic Sans MS" pitchFamily="66" charset="0"/>
              </a:rPr>
              <a:t>В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286248" y="5143512"/>
            <a:ext cx="4074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Comic Sans MS" pitchFamily="66" charset="0"/>
              </a:rPr>
              <a:t>С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000232" y="5715016"/>
            <a:ext cx="5020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latin typeface="Comic Sans MS" pitchFamily="66" charset="0"/>
              </a:rPr>
              <a:t>М</a:t>
            </a:r>
            <a:endParaRPr lang="ru-RU" sz="2800" b="1" dirty="0"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071538" y="6143644"/>
            <a:ext cx="2565126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ru-RU" sz="2800" dirty="0" smtClean="0">
                <a:latin typeface="Comic Sans MS" pitchFamily="66" charset="0"/>
                <a:hlinkClick r:id="rId2" action="ppaction://hlinksldjump"/>
              </a:rPr>
              <a:t>ВМ - медиана</a:t>
            </a:r>
            <a:endParaRPr lang="ru-RU" sz="2800" dirty="0">
              <a:latin typeface="Comic Sans MS" pitchFamily="66" charset="0"/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428596" y="1285860"/>
            <a:ext cx="2788825" cy="3006978"/>
            <a:chOff x="123612" y="762234"/>
            <a:chExt cx="2879495" cy="3030538"/>
          </a:xfrm>
        </p:grpSpPr>
        <p:sp>
          <p:nvSpPr>
            <p:cNvPr id="34" name="Freeform 82"/>
            <p:cNvSpPr>
              <a:spLocks/>
            </p:cNvSpPr>
            <p:nvPr/>
          </p:nvSpPr>
          <p:spPr bwMode="auto">
            <a:xfrm rot="12837566" flipH="1">
              <a:off x="944611" y="762234"/>
              <a:ext cx="1352550" cy="303053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227" y="0"/>
                </a:cxn>
                <a:cxn ang="0">
                  <a:pos x="1179" y="2540"/>
                </a:cxn>
                <a:cxn ang="0">
                  <a:pos x="1252" y="3125"/>
                </a:cxn>
                <a:cxn ang="0">
                  <a:pos x="952" y="2630"/>
                </a:cxn>
                <a:cxn ang="0">
                  <a:pos x="0" y="90"/>
                </a:cxn>
              </a:cxnLst>
              <a:rect l="0" t="0" r="r" b="b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solidFill>
              <a:srgbClr val="FF6600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5" name="Freeform 83"/>
            <p:cNvSpPr>
              <a:spLocks/>
            </p:cNvSpPr>
            <p:nvPr/>
          </p:nvSpPr>
          <p:spPr bwMode="auto">
            <a:xfrm rot="12837566" flipH="1">
              <a:off x="2592874" y="1232064"/>
              <a:ext cx="341313" cy="588963"/>
            </a:xfrm>
            <a:custGeom>
              <a:avLst/>
              <a:gdLst/>
              <a:ahLst/>
              <a:cxnLst>
                <a:cxn ang="0">
                  <a:pos x="316" y="608"/>
                </a:cxn>
                <a:cxn ang="0">
                  <a:pos x="227" y="0"/>
                </a:cxn>
                <a:cxn ang="0">
                  <a:pos x="0" y="90"/>
                </a:cxn>
                <a:cxn ang="0">
                  <a:pos x="316" y="608"/>
                </a:cxn>
              </a:cxnLst>
              <a:rect l="0" t="0" r="r" b="b"/>
              <a:pathLst>
                <a:path w="316" h="608">
                  <a:moveTo>
                    <a:pt x="316" y="608"/>
                  </a:moveTo>
                  <a:lnTo>
                    <a:pt x="227" y="0"/>
                  </a:lnTo>
                  <a:lnTo>
                    <a:pt x="0" y="90"/>
                  </a:lnTo>
                  <a:lnTo>
                    <a:pt x="316" y="608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50000">
                  <a:srgbClr val="FF9900"/>
                </a:gs>
                <a:gs pos="100000">
                  <a:schemeClr val="bg1"/>
                </a:gs>
              </a:gsLst>
              <a:lin ang="270000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36" name="Freeform 84"/>
            <p:cNvSpPr>
              <a:spLocks/>
            </p:cNvSpPr>
            <p:nvPr/>
          </p:nvSpPr>
          <p:spPr bwMode="auto">
            <a:xfrm rot="12837566" flipH="1">
              <a:off x="2872932" y="1331195"/>
              <a:ext cx="130175" cy="223838"/>
            </a:xfrm>
            <a:custGeom>
              <a:avLst/>
              <a:gdLst/>
              <a:ahLst/>
              <a:cxnLst>
                <a:cxn ang="0">
                  <a:pos x="85" y="0"/>
                </a:cxn>
                <a:cxn ang="0">
                  <a:pos x="0" y="25"/>
                </a:cxn>
                <a:cxn ang="0">
                  <a:pos x="121" y="230"/>
                </a:cxn>
                <a:cxn ang="0">
                  <a:pos x="85" y="0"/>
                </a:cxn>
              </a:cxnLst>
              <a:rect l="0" t="0" r="r" b="b"/>
              <a:pathLst>
                <a:path w="121" h="230">
                  <a:moveTo>
                    <a:pt x="85" y="0"/>
                  </a:moveTo>
                  <a:lnTo>
                    <a:pt x="0" y="25"/>
                  </a:lnTo>
                  <a:lnTo>
                    <a:pt x="121" y="230"/>
                  </a:lnTo>
                  <a:lnTo>
                    <a:pt x="85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37" name="Group 85"/>
            <p:cNvGrpSpPr>
              <a:grpSpLocks/>
            </p:cNvGrpSpPr>
            <p:nvPr/>
          </p:nvGrpSpPr>
          <p:grpSpPr bwMode="auto">
            <a:xfrm rot="9520892" flipH="1">
              <a:off x="123612" y="1900905"/>
              <a:ext cx="2662238" cy="1181100"/>
              <a:chOff x="763" y="1945"/>
              <a:chExt cx="1677" cy="744"/>
            </a:xfrm>
          </p:grpSpPr>
          <p:sp>
            <p:nvSpPr>
              <p:cNvPr id="38" name="Freeform 86"/>
              <p:cNvSpPr>
                <a:spLocks/>
              </p:cNvSpPr>
              <p:nvPr/>
            </p:nvSpPr>
            <p:spPr bwMode="auto">
              <a:xfrm rot="-3316674">
                <a:off x="1271" y="1519"/>
                <a:ext cx="744" cy="1595"/>
              </a:xfrm>
              <a:custGeom>
                <a:avLst/>
                <a:gdLst/>
                <a:ahLst/>
                <a:cxnLst>
                  <a:cxn ang="0">
                    <a:pos x="867" y="2612"/>
                  </a:cxn>
                  <a:cxn ang="0">
                    <a:pos x="1094" y="2522"/>
                  </a:cxn>
                  <a:cxn ang="0">
                    <a:pos x="1016" y="2554"/>
                  </a:cxn>
                  <a:cxn ang="0">
                    <a:pos x="84" y="0"/>
                  </a:cxn>
                  <a:cxn ang="0">
                    <a:pos x="0" y="30"/>
                  </a:cxn>
                  <a:cxn ang="0">
                    <a:pos x="940" y="2584"/>
                  </a:cxn>
                </a:cxnLst>
                <a:rect l="0" t="0" r="r" b="b"/>
                <a:pathLst>
                  <a:path w="1094" h="2612">
                    <a:moveTo>
                      <a:pt x="867" y="2612"/>
                    </a:moveTo>
                    <a:lnTo>
                      <a:pt x="1094" y="2522"/>
                    </a:lnTo>
                    <a:lnTo>
                      <a:pt x="1016" y="2554"/>
                    </a:lnTo>
                    <a:lnTo>
                      <a:pt x="84" y="0"/>
                    </a:lnTo>
                    <a:lnTo>
                      <a:pt x="0" y="30"/>
                    </a:lnTo>
                    <a:lnTo>
                      <a:pt x="940" y="2584"/>
                    </a:lnTo>
                  </a:path>
                </a:pathLst>
              </a:custGeom>
              <a:solidFill>
                <a:srgbClr val="FF66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Freeform 87"/>
              <p:cNvSpPr>
                <a:spLocks/>
              </p:cNvSpPr>
              <p:nvPr/>
            </p:nvSpPr>
            <p:spPr bwMode="auto">
              <a:xfrm>
                <a:off x="763" y="2084"/>
                <a:ext cx="42" cy="155"/>
              </a:xfrm>
              <a:custGeom>
                <a:avLst/>
                <a:gdLst/>
                <a:ahLst/>
                <a:cxnLst>
                  <a:cxn ang="0">
                    <a:pos x="33" y="0"/>
                  </a:cxn>
                  <a:cxn ang="0">
                    <a:pos x="41" y="48"/>
                  </a:cxn>
                  <a:cxn ang="0">
                    <a:pos x="29" y="116"/>
                  </a:cxn>
                  <a:cxn ang="0">
                    <a:pos x="9" y="152"/>
                  </a:cxn>
                  <a:cxn ang="0">
                    <a:pos x="1" y="96"/>
                  </a:cxn>
                  <a:cxn ang="0">
                    <a:pos x="5" y="52"/>
                  </a:cxn>
                  <a:cxn ang="0">
                    <a:pos x="33" y="0"/>
                  </a:cxn>
                </a:cxnLst>
                <a:rect l="0" t="0" r="r" b="b"/>
                <a:pathLst>
                  <a:path w="42" h="155">
                    <a:moveTo>
                      <a:pt x="33" y="0"/>
                    </a:moveTo>
                    <a:cubicBezTo>
                      <a:pt x="42" y="3"/>
                      <a:pt x="42" y="29"/>
                      <a:pt x="41" y="48"/>
                    </a:cubicBezTo>
                    <a:cubicBezTo>
                      <a:pt x="40" y="67"/>
                      <a:pt x="34" y="99"/>
                      <a:pt x="29" y="116"/>
                    </a:cubicBezTo>
                    <a:cubicBezTo>
                      <a:pt x="24" y="133"/>
                      <a:pt x="14" y="155"/>
                      <a:pt x="9" y="152"/>
                    </a:cubicBezTo>
                    <a:cubicBezTo>
                      <a:pt x="4" y="149"/>
                      <a:pt x="2" y="113"/>
                      <a:pt x="1" y="96"/>
                    </a:cubicBezTo>
                    <a:cubicBezTo>
                      <a:pt x="0" y="79"/>
                      <a:pt x="0" y="68"/>
                      <a:pt x="5" y="52"/>
                    </a:cubicBezTo>
                    <a:cubicBezTo>
                      <a:pt x="10" y="36"/>
                      <a:pt x="27" y="11"/>
                      <a:pt x="33" y="0"/>
                    </a:cubicBezTo>
                    <a:close/>
                  </a:path>
                </a:pathLst>
              </a:custGeom>
              <a:solidFill>
                <a:srgbClr val="CC0F00"/>
              </a:solidFill>
              <a:ln w="12700" cap="flat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</p:grpSp>
      <p:sp>
        <p:nvSpPr>
          <p:cNvPr id="21" name="Прямоугольник 20"/>
          <p:cNvSpPr/>
          <p:nvPr/>
        </p:nvSpPr>
        <p:spPr>
          <a:xfrm>
            <a:off x="2714612" y="214290"/>
            <a:ext cx="30217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Медиана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5.1756E-7 L -0.12604 0.54506 " pathEditMode="relative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upload.wikimedia.org/wikipedia/commons/thumb/5/5e/Triangle.Centroid.svg/220px-Triangle.Centroid.svg.png">
            <a:hlinkClick r:id="rId2"/>
          </p:cNvPr>
          <p:cNvPicPr>
            <a:picLocks noGrp="1"/>
          </p:cNvPicPr>
          <p:nvPr>
            <p:ph sz="half" idx="4294967295"/>
          </p:nvPr>
        </p:nvPicPr>
        <p:blipFill>
          <a:blip r:embed="rId3"/>
          <a:stretch>
            <a:fillRect/>
          </a:stretch>
        </p:blipFill>
        <p:spPr bwMode="auto">
          <a:xfrm>
            <a:off x="214282" y="1785926"/>
            <a:ext cx="3714750" cy="3500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одержимое 6"/>
          <p:cNvSpPr>
            <a:spLocks noGrp="1"/>
          </p:cNvSpPr>
          <p:nvPr>
            <p:ph sz="half" idx="4294967295"/>
          </p:nvPr>
        </p:nvSpPr>
        <p:spPr>
          <a:xfrm>
            <a:off x="4429124" y="1357298"/>
            <a:ext cx="4324352" cy="452596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 Каждый треугольник имеет три медианы.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  </a:t>
            </a:r>
          </a:p>
          <a:p>
            <a:pPr>
              <a:buNone/>
            </a:pPr>
            <a:r>
              <a:rPr lang="ru-RU" dirty="0" smtClean="0">
                <a:latin typeface="Comic Sans MS" pitchFamily="66" charset="0"/>
              </a:rPr>
              <a:t>   В любом треугольнике медианы пересекаются в одной точке, которая делит каждую медиану в отношении 2:1, считая от вершины.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214290"/>
            <a:ext cx="598734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Свойства медианы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642918"/>
            <a:ext cx="4038600" cy="548324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>
              <a:buNone/>
            </a:pPr>
            <a:r>
              <a:rPr lang="ru-RU" dirty="0" smtClean="0">
                <a:latin typeface="Comic Sans MS" pitchFamily="66" charset="0"/>
              </a:rPr>
              <a:t>   </a:t>
            </a:r>
            <a:r>
              <a:rPr lang="ru-RU" sz="2400" dirty="0" smtClean="0">
                <a:latin typeface="Comic Sans MS" pitchFamily="66" charset="0"/>
              </a:rPr>
              <a:t>Большей стороне треугольника соответствует меньшая медиана.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642918"/>
            <a:ext cx="4038600" cy="5483245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endParaRPr lang="ru-RU" sz="2400" dirty="0" smtClean="0">
              <a:latin typeface="Comic Sans MS" pitchFamily="66" charset="0"/>
            </a:endParaRPr>
          </a:p>
          <a:p>
            <a:pPr lvl="0">
              <a:buNone/>
            </a:pPr>
            <a:r>
              <a:rPr lang="ru-RU" sz="2400" dirty="0" smtClean="0">
                <a:latin typeface="Comic Sans MS" pitchFamily="66" charset="0"/>
              </a:rPr>
              <a:t>   Треугольник делится тремя медианами на шесть треугольников одинаковой площади.</a:t>
            </a:r>
          </a:p>
          <a:p>
            <a:pPr lvl="0"/>
            <a:endParaRPr lang="ru-RU" sz="2400" dirty="0" smtClean="0">
              <a:latin typeface="Comic Sans MS" pitchFamily="66" charset="0"/>
            </a:endParaRPr>
          </a:p>
          <a:p>
            <a:pPr lvl="0">
              <a:buNone/>
            </a:pPr>
            <a:r>
              <a:rPr lang="ru-RU" sz="2400" dirty="0" smtClean="0">
                <a:latin typeface="Comic Sans MS" pitchFamily="66" charset="0"/>
              </a:rPr>
              <a:t>   Медиана треугольника делит его на две равновеликие части.</a:t>
            </a:r>
          </a:p>
          <a:p>
            <a:endParaRPr lang="ru-RU" dirty="0" smtClean="0">
              <a:latin typeface="Comic Sans MS" pitchFamily="66" charset="0"/>
            </a:endParaRPr>
          </a:p>
          <a:p>
            <a:endParaRPr lang="ru-RU" dirty="0">
              <a:latin typeface="Comic Sans MS" pitchFamily="66" charset="0"/>
            </a:endParaRPr>
          </a:p>
        </p:txBody>
      </p:sp>
      <p:pic>
        <p:nvPicPr>
          <p:cNvPr id="5" name="Содержимое 3" descr="http://upload.wikimedia.org/wikipedia/commons/thumb/5/5e/Triangle.Centroid.svg/220px-Triangle.Centroid.svg.png">
            <a:hlinkClick r:id="rId2"/>
          </p:cNvPr>
          <p:cNvPicPr>
            <a:picLocks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28596" y="2643182"/>
            <a:ext cx="371477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4737707</TotalTime>
  <Words>1173</Words>
  <PresentationFormat>Экран (4:3)</PresentationFormat>
  <Paragraphs>305</Paragraphs>
  <Slides>45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47" baseType="lpstr">
      <vt:lpstr>Тема Office</vt:lpstr>
      <vt:lpstr>Equation</vt:lpstr>
      <vt:lpstr>Треугольник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Математический диктант</vt:lpstr>
      <vt:lpstr>Верны ли следующие утверждения?</vt:lpstr>
      <vt:lpstr>Верны ли следующие утверждения?</vt:lpstr>
      <vt:lpstr>Слайд 43</vt:lpstr>
      <vt:lpstr>Слайд 44</vt:lpstr>
      <vt:lpstr>Слайд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evgen</cp:lastModifiedBy>
  <cp:revision>175</cp:revision>
  <dcterms:modified xsi:type="dcterms:W3CDTF">2012-01-22T18:26:32Z</dcterms:modified>
</cp:coreProperties>
</file>